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7" r:id="rId2"/>
    <p:sldId id="386" r:id="rId3"/>
    <p:sldId id="359" r:id="rId4"/>
    <p:sldId id="360" r:id="rId5"/>
    <p:sldId id="376" r:id="rId6"/>
    <p:sldId id="387" r:id="rId7"/>
    <p:sldId id="388" r:id="rId8"/>
    <p:sldId id="389" r:id="rId9"/>
    <p:sldId id="390" r:id="rId10"/>
    <p:sldId id="391" r:id="rId11"/>
    <p:sldId id="392" r:id="rId12"/>
    <p:sldId id="377" r:id="rId13"/>
    <p:sldId id="379" r:id="rId14"/>
    <p:sldId id="380" r:id="rId15"/>
    <p:sldId id="381" r:id="rId16"/>
    <p:sldId id="382" r:id="rId17"/>
    <p:sldId id="371" r:id="rId18"/>
    <p:sldId id="361" r:id="rId19"/>
    <p:sldId id="368" r:id="rId20"/>
    <p:sldId id="362" r:id="rId21"/>
    <p:sldId id="364" r:id="rId22"/>
    <p:sldId id="365" r:id="rId23"/>
    <p:sldId id="357" r:id="rId24"/>
    <p:sldId id="383" r:id="rId25"/>
    <p:sldId id="322" r:id="rId26"/>
    <p:sldId id="384" r:id="rId27"/>
    <p:sldId id="323" r:id="rId28"/>
    <p:sldId id="324" r:id="rId29"/>
    <p:sldId id="336" r:id="rId30"/>
    <p:sldId id="337" r:id="rId31"/>
    <p:sldId id="340" r:id="rId32"/>
    <p:sldId id="347" r:id="rId33"/>
    <p:sldId id="348" r:id="rId34"/>
    <p:sldId id="369" r:id="rId35"/>
    <p:sldId id="370" r:id="rId36"/>
    <p:sldId id="375" r:id="rId37"/>
    <p:sldId id="385"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 d="1"/>
        <a:sy n="1" d="1"/>
      </p:scale>
      <p:origin x="0" y="0"/>
    </p:cViewPr>
  </p:notesTextViewPr>
  <p:sorterViewPr>
    <p:cViewPr>
      <p:scale>
        <a:sx n="100" d="100"/>
        <a:sy n="100" d="100"/>
      </p:scale>
      <p:origin x="0" y="3630"/>
    </p:cViewPr>
  </p:sorterViewPr>
  <p:notesViewPr>
    <p:cSldViewPr>
      <p:cViewPr varScale="1">
        <p:scale>
          <a:sx n="51" d="100"/>
          <a:sy n="51" d="100"/>
        </p:scale>
        <p:origin x="-193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A2F686-FA59-4EF4-B51A-DB73C92367FF}" type="datetimeFigureOut">
              <a:rPr lang="en-IE" smtClean="0"/>
              <a:t>29/09/2017</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8F18909-2594-496E-A085-DA48E3028A2F}" type="slidenum">
              <a:rPr lang="en-IE" smtClean="0"/>
              <a:t>‹#›</a:t>
            </a:fld>
            <a:endParaRPr lang="en-IE"/>
          </a:p>
        </p:txBody>
      </p:sp>
    </p:spTree>
    <p:extLst>
      <p:ext uri="{BB962C8B-B14F-4D97-AF65-F5344CB8AC3E}">
        <p14:creationId xmlns:p14="http://schemas.microsoft.com/office/powerpoint/2010/main" val="3588885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2A9A63-D75B-4563-9558-D670FE525FC2}" type="datetimeFigureOut">
              <a:rPr lang="en-IE" smtClean="0"/>
              <a:t>29/09/2017</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EE5E4D-2163-4BF3-A295-5E65C5ED88EF}" type="slidenum">
              <a:rPr lang="en-IE" smtClean="0"/>
              <a:t>‹#›</a:t>
            </a:fld>
            <a:endParaRPr lang="en-IE"/>
          </a:p>
        </p:txBody>
      </p:sp>
    </p:spTree>
    <p:extLst>
      <p:ext uri="{BB962C8B-B14F-4D97-AF65-F5344CB8AC3E}">
        <p14:creationId xmlns:p14="http://schemas.microsoft.com/office/powerpoint/2010/main" val="73319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shingtonpost.com/national/health-science/this-mother-drank-while-pregnant-heres-what-her-daughters-like-at-43/2016/01/15/32ff5238-9a08-11e5-b499-76cbec161973_story.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dscape.com/medline/abstract/2244732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medscape.com/medline/abstract/1929286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5EE5E4D-2163-4BF3-A295-5E65C5ED88EF}" type="slidenum">
              <a:rPr lang="en-IE" smtClean="0"/>
              <a:t>1</a:t>
            </a:fld>
            <a:endParaRPr lang="en-IE"/>
          </a:p>
        </p:txBody>
      </p:sp>
    </p:spTree>
    <p:extLst>
      <p:ext uri="{BB962C8B-B14F-4D97-AF65-F5344CB8AC3E}">
        <p14:creationId xmlns:p14="http://schemas.microsoft.com/office/powerpoint/2010/main" val="56513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err="1" smtClean="0">
                <a:solidFill>
                  <a:schemeClr val="tx1"/>
                </a:solidFill>
                <a:effectLst/>
                <a:latin typeface="+mn-lt"/>
                <a:ea typeface="+mn-ea"/>
                <a:cs typeface="+mn-cs"/>
              </a:rPr>
              <a:t>Fetal</a:t>
            </a:r>
            <a:r>
              <a:rPr lang="en-IE" sz="1200" kern="1200" dirty="0" smtClean="0">
                <a:solidFill>
                  <a:schemeClr val="tx1"/>
                </a:solidFill>
                <a:effectLst/>
                <a:latin typeface="+mn-lt"/>
                <a:ea typeface="+mn-ea"/>
                <a:cs typeface="+mn-cs"/>
              </a:rPr>
              <a:t> Alcohol Syndrome. Diagnosis, Epidemiology, Prevention, and Treatment. Kathleen Stratton, Cynthia Howe, and Frederick </a:t>
            </a:r>
            <a:r>
              <a:rPr lang="en-IE" sz="1200" kern="1200" dirty="0" err="1" smtClean="0">
                <a:solidFill>
                  <a:schemeClr val="tx1"/>
                </a:solidFill>
                <a:effectLst/>
                <a:latin typeface="+mn-lt"/>
                <a:ea typeface="+mn-ea"/>
                <a:cs typeface="+mn-cs"/>
              </a:rPr>
              <a:t>Battaglia</a:t>
            </a:r>
            <a:r>
              <a:rPr lang="en-IE" sz="1200" kern="1200" dirty="0" smtClean="0">
                <a:solidFill>
                  <a:schemeClr val="tx1"/>
                </a:solidFill>
                <a:effectLst/>
                <a:latin typeface="+mn-lt"/>
                <a:ea typeface="+mn-ea"/>
                <a:cs typeface="+mn-cs"/>
              </a:rPr>
              <a:t>, </a:t>
            </a:r>
            <a:r>
              <a:rPr lang="en-IE" sz="1200" i="1" kern="1200" dirty="0" smtClean="0">
                <a:solidFill>
                  <a:schemeClr val="tx1"/>
                </a:solidFill>
                <a:effectLst/>
                <a:latin typeface="+mn-lt"/>
                <a:ea typeface="+mn-ea"/>
                <a:cs typeface="+mn-cs"/>
              </a:rPr>
              <a:t>Editors</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Committee to Study </a:t>
            </a:r>
            <a:r>
              <a:rPr lang="en-IE" sz="1200" kern="1200" dirty="0" err="1" smtClean="0">
                <a:solidFill>
                  <a:schemeClr val="tx1"/>
                </a:solidFill>
                <a:effectLst/>
                <a:latin typeface="+mn-lt"/>
                <a:ea typeface="+mn-ea"/>
                <a:cs typeface="+mn-cs"/>
              </a:rPr>
              <a:t>Fetal</a:t>
            </a:r>
            <a:r>
              <a:rPr lang="en-IE" sz="1200" kern="1200" dirty="0" smtClean="0">
                <a:solidFill>
                  <a:schemeClr val="tx1"/>
                </a:solidFill>
                <a:effectLst/>
                <a:latin typeface="+mn-lt"/>
                <a:ea typeface="+mn-ea"/>
                <a:cs typeface="+mn-cs"/>
              </a:rPr>
              <a:t> Alcohol Syndrome Division of </a:t>
            </a:r>
            <a:r>
              <a:rPr lang="en-IE" sz="1200" kern="1200" dirty="0" err="1" smtClean="0">
                <a:solidFill>
                  <a:schemeClr val="tx1"/>
                </a:solidFill>
                <a:effectLst/>
                <a:latin typeface="+mn-lt"/>
                <a:ea typeface="+mn-ea"/>
                <a:cs typeface="+mn-cs"/>
              </a:rPr>
              <a:t>Biobehavioral</a:t>
            </a:r>
            <a:r>
              <a:rPr lang="en-IE" sz="1200" kern="1200" dirty="0" smtClean="0">
                <a:solidFill>
                  <a:schemeClr val="tx1"/>
                </a:solidFill>
                <a:effectLst/>
                <a:latin typeface="+mn-lt"/>
                <a:ea typeface="+mn-ea"/>
                <a:cs typeface="+mn-cs"/>
              </a:rPr>
              <a:t> Sciences and Mental Disorders</a:t>
            </a:r>
          </a:p>
          <a:p>
            <a:r>
              <a:rPr lang="en-IE" sz="1200" kern="1200" dirty="0" smtClean="0">
                <a:solidFill>
                  <a:schemeClr val="tx1"/>
                </a:solidFill>
                <a:effectLst/>
                <a:latin typeface="+mn-lt"/>
                <a:ea typeface="+mn-ea"/>
                <a:cs typeface="+mn-cs"/>
              </a:rPr>
              <a:t>INSTITUTE OF MEDICINE NATIONAL ACADEMY PRESS Washington, D.C. 1996</a:t>
            </a:r>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The committee concludes that FAS, ARBD, and ARND are a completely preventable set of birth defects and neurodevelopmental abnormalities, that FAS is arguably the most common known </a:t>
            </a:r>
            <a:r>
              <a:rPr lang="en-IE" sz="1200" kern="1200" dirty="0" err="1" smtClean="0">
                <a:solidFill>
                  <a:schemeClr val="tx1"/>
                </a:solidFill>
                <a:effectLst/>
                <a:latin typeface="+mn-lt"/>
                <a:ea typeface="+mn-ea"/>
                <a:cs typeface="+mn-cs"/>
              </a:rPr>
              <a:t>nongenetic</a:t>
            </a:r>
            <a:r>
              <a:rPr lang="en-IE" sz="1200" kern="1200" dirty="0" smtClean="0">
                <a:solidFill>
                  <a:schemeClr val="tx1"/>
                </a:solidFill>
                <a:effectLst/>
                <a:latin typeface="+mn-lt"/>
                <a:ea typeface="+mn-ea"/>
                <a:cs typeface="+mn-cs"/>
              </a:rPr>
              <a:t> cause of mental retardation, and that FAS, ARBD, and ARND constitute a major public health concern.</a:t>
            </a:r>
          </a:p>
          <a:p>
            <a:endParaRPr lang="en-IE" dirty="0"/>
          </a:p>
        </p:txBody>
      </p:sp>
      <p:sp>
        <p:nvSpPr>
          <p:cNvPr id="4" name="Slide Number Placeholder 3"/>
          <p:cNvSpPr>
            <a:spLocks noGrp="1"/>
          </p:cNvSpPr>
          <p:nvPr>
            <p:ph type="sldNum" sz="quarter" idx="10"/>
          </p:nvPr>
        </p:nvSpPr>
        <p:spPr/>
        <p:txBody>
          <a:bodyPr/>
          <a:lstStyle/>
          <a:p>
            <a:fld id="{CB704BFC-4AA4-4A72-A0F8-24C27FC63BE2}" type="slidenum">
              <a:rPr lang="en-IE" smtClean="0"/>
              <a:t>10</a:t>
            </a:fld>
            <a:endParaRPr lang="en-IE"/>
          </a:p>
        </p:txBody>
      </p:sp>
    </p:spTree>
    <p:extLst>
      <p:ext uri="{BB962C8B-B14F-4D97-AF65-F5344CB8AC3E}">
        <p14:creationId xmlns:p14="http://schemas.microsoft.com/office/powerpoint/2010/main" val="244607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Diagnostic and Statistical Manual of Mental Disorders, Fifth Edition </a:t>
            </a:r>
          </a:p>
          <a:p>
            <a:endParaRPr lang="en-IE" dirty="0" smtClean="0"/>
          </a:p>
          <a:p>
            <a:r>
              <a:rPr lang="en-IE" dirty="0" smtClean="0"/>
              <a:t>Dr Raja Mukherjee:</a:t>
            </a:r>
            <a:r>
              <a:rPr lang="en-IE" baseline="0" dirty="0" smtClean="0"/>
              <a:t>  Only UK FASD Clinic, </a:t>
            </a:r>
            <a:r>
              <a:rPr lang="en-IE" dirty="0" smtClean="0"/>
              <a:t>Over 50% of clinic patients have a prior diagnosis of ASD</a:t>
            </a:r>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CB704BFC-4AA4-4A72-A0F8-24C27FC63BE2}" type="slidenum">
              <a:rPr lang="en-IE" smtClean="0"/>
              <a:t>11</a:t>
            </a:fld>
            <a:endParaRPr lang="en-IE"/>
          </a:p>
        </p:txBody>
      </p:sp>
    </p:spTree>
    <p:extLst>
      <p:ext uri="{BB962C8B-B14F-4D97-AF65-F5344CB8AC3E}">
        <p14:creationId xmlns:p14="http://schemas.microsoft.com/office/powerpoint/2010/main" val="281368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FB954B3-0F4D-4C8B-8A08-EA8658CE3D59}" type="slidenum">
              <a:rPr lang="en-IE" smtClean="0"/>
              <a:t>12</a:t>
            </a:fld>
            <a:endParaRPr lang="en-IE"/>
          </a:p>
        </p:txBody>
      </p:sp>
    </p:spTree>
    <p:extLst>
      <p:ext uri="{BB962C8B-B14F-4D97-AF65-F5344CB8AC3E}">
        <p14:creationId xmlns:p14="http://schemas.microsoft.com/office/powerpoint/2010/main" val="120358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E69A3C4-8157-46F7-B1BC-9C9FF4E10719}" type="slidenum">
              <a:rPr lang="en-IE" smtClean="0"/>
              <a:t>13</a:t>
            </a:fld>
            <a:endParaRPr lang="en-IE"/>
          </a:p>
        </p:txBody>
      </p:sp>
    </p:spTree>
    <p:extLst>
      <p:ext uri="{BB962C8B-B14F-4D97-AF65-F5344CB8AC3E}">
        <p14:creationId xmlns:p14="http://schemas.microsoft.com/office/powerpoint/2010/main" val="367550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Ethyl </a:t>
            </a:r>
            <a:r>
              <a:rPr lang="en-IE" sz="1200" kern="1200" dirty="0" err="1" smtClean="0">
                <a:solidFill>
                  <a:schemeClr val="tx1"/>
                </a:solidFill>
                <a:effectLst/>
                <a:latin typeface="+mn-lt"/>
                <a:ea typeface="+mn-ea"/>
                <a:cs typeface="+mn-cs"/>
              </a:rPr>
              <a:t>glucuronide</a:t>
            </a:r>
            <a:r>
              <a:rPr lang="en-IE" sz="1200" kern="1200" dirty="0" smtClean="0">
                <a:solidFill>
                  <a:schemeClr val="tx1"/>
                </a:solidFill>
                <a:effectLst/>
                <a:latin typeface="+mn-lt"/>
                <a:ea typeface="+mn-ea"/>
                <a:cs typeface="+mn-cs"/>
              </a:rPr>
              <a:t> (</a:t>
            </a:r>
            <a:r>
              <a:rPr lang="en-IE" sz="1200" kern="1200" dirty="0" err="1" smtClean="0">
                <a:solidFill>
                  <a:schemeClr val="tx1"/>
                </a:solidFill>
                <a:effectLst/>
                <a:latin typeface="+mn-lt"/>
                <a:ea typeface="+mn-ea"/>
                <a:cs typeface="+mn-cs"/>
              </a:rPr>
              <a:t>EtG</a:t>
            </a:r>
            <a:r>
              <a:rPr lang="en-IE" sz="1200" kern="1200" dirty="0" smtClean="0">
                <a:solidFill>
                  <a:schemeClr val="tx1"/>
                </a:solidFill>
                <a:effectLst/>
                <a:latin typeface="+mn-lt"/>
                <a:ea typeface="+mn-ea"/>
                <a:cs typeface="+mn-cs"/>
              </a:rPr>
              <a:t>)</a:t>
            </a:r>
          </a:p>
          <a:p>
            <a:r>
              <a:rPr lang="en-IE" sz="1200" b="0" kern="1200" dirty="0" smtClean="0">
                <a:solidFill>
                  <a:schemeClr val="tx1"/>
                </a:solidFill>
                <a:effectLst/>
                <a:latin typeface="+mn-lt"/>
                <a:ea typeface="+mn-ea"/>
                <a:cs typeface="+mn-cs"/>
              </a:rPr>
              <a:t>Metabolite of alcohol produced through a reaction with </a:t>
            </a:r>
            <a:r>
              <a:rPr lang="en-IE" sz="1200" b="0" kern="1200" dirty="0" err="1" smtClean="0">
                <a:solidFill>
                  <a:schemeClr val="tx1"/>
                </a:solidFill>
                <a:effectLst/>
                <a:latin typeface="+mn-lt"/>
                <a:ea typeface="+mn-ea"/>
                <a:cs typeface="+mn-cs"/>
              </a:rPr>
              <a:t>glucuronic</a:t>
            </a:r>
            <a:r>
              <a:rPr lang="en-IE" sz="1200" b="0" kern="1200" dirty="0" smtClean="0">
                <a:solidFill>
                  <a:schemeClr val="tx1"/>
                </a:solidFill>
                <a:effectLst/>
                <a:latin typeface="+mn-lt"/>
                <a:ea typeface="+mn-ea"/>
                <a:cs typeface="+mn-cs"/>
              </a:rPr>
              <a:t> acid in the liver. </a:t>
            </a:r>
          </a:p>
          <a:p>
            <a:r>
              <a:rPr lang="en-IE" sz="1200" b="0" kern="1200" dirty="0" smtClean="0">
                <a:solidFill>
                  <a:schemeClr val="tx1"/>
                </a:solidFill>
                <a:effectLst/>
                <a:latin typeface="+mn-lt"/>
                <a:ea typeface="+mn-ea"/>
                <a:cs typeface="+mn-cs"/>
              </a:rPr>
              <a:t>Can be detected in urine for up to 5 days after a drinking episode</a:t>
            </a:r>
          </a:p>
          <a:p>
            <a:r>
              <a:rPr lang="en-IE" sz="1200" b="0" kern="1200" dirty="0" smtClean="0">
                <a:solidFill>
                  <a:schemeClr val="tx1"/>
                </a:solidFill>
                <a:effectLst/>
                <a:latin typeface="+mn-lt"/>
                <a:ea typeface="+mn-ea"/>
                <a:cs typeface="+mn-cs"/>
              </a:rPr>
              <a:t>Short detection period. </a:t>
            </a:r>
          </a:p>
          <a:p>
            <a:r>
              <a:rPr lang="en-IE" sz="1200" b="0" kern="1200" dirty="0" smtClean="0">
                <a:solidFill>
                  <a:schemeClr val="tx1"/>
                </a:solidFill>
                <a:effectLst/>
                <a:latin typeface="+mn-lt"/>
                <a:ea typeface="+mn-ea"/>
                <a:cs typeface="+mn-cs"/>
              </a:rPr>
              <a:t>Validity studies among pregnant women are lacking. Sensitivity among pregnant women has not been established.</a:t>
            </a:r>
          </a:p>
          <a:p>
            <a:r>
              <a:rPr lang="en-IE" sz="1200" b="0" kern="1200" dirty="0" smtClean="0">
                <a:solidFill>
                  <a:schemeClr val="tx1"/>
                </a:solidFill>
                <a:effectLst/>
                <a:latin typeface="+mn-lt"/>
                <a:ea typeface="+mn-ea"/>
                <a:cs typeface="+mn-cs"/>
              </a:rPr>
              <a:t>Potential for false-positive results as a result of exposure to alcohol-containing hand </a:t>
            </a:r>
            <a:r>
              <a:rPr lang="en-IE" sz="1200" b="0" kern="1200" dirty="0" err="1" smtClean="0">
                <a:solidFill>
                  <a:schemeClr val="tx1"/>
                </a:solidFill>
                <a:effectLst/>
                <a:latin typeface="+mn-lt"/>
                <a:ea typeface="+mn-ea"/>
                <a:cs typeface="+mn-cs"/>
              </a:rPr>
              <a:t>sanitisers</a:t>
            </a:r>
            <a:r>
              <a:rPr lang="en-IE" sz="1200" b="0" kern="1200" dirty="0" smtClean="0">
                <a:solidFill>
                  <a:schemeClr val="tx1"/>
                </a:solidFill>
                <a:effectLst/>
                <a:latin typeface="+mn-lt"/>
                <a:ea typeface="+mn-ea"/>
                <a:cs typeface="+mn-cs"/>
              </a:rPr>
              <a:t>, mouthwashes, cough syrups, and some beauty products. False-negative results also can result from the hydrolysis of </a:t>
            </a:r>
            <a:r>
              <a:rPr lang="en-IE" sz="1200" b="0" kern="1200" dirty="0" err="1" smtClean="0">
                <a:solidFill>
                  <a:schemeClr val="tx1"/>
                </a:solidFill>
                <a:effectLst/>
                <a:latin typeface="+mn-lt"/>
                <a:ea typeface="+mn-ea"/>
                <a:cs typeface="+mn-cs"/>
              </a:rPr>
              <a:t>EtG</a:t>
            </a:r>
            <a:r>
              <a:rPr lang="en-IE" sz="1200" b="0" kern="1200" dirty="0" smtClean="0">
                <a:solidFill>
                  <a:schemeClr val="tx1"/>
                </a:solidFill>
                <a:effectLst/>
                <a:latin typeface="+mn-lt"/>
                <a:ea typeface="+mn-ea"/>
                <a:cs typeface="+mn-cs"/>
              </a:rPr>
              <a:t> by </a:t>
            </a:r>
            <a:r>
              <a:rPr lang="en-IE" sz="1200" b="0" i="1" kern="1200" dirty="0" smtClean="0">
                <a:solidFill>
                  <a:schemeClr val="tx1"/>
                </a:solidFill>
                <a:effectLst/>
                <a:latin typeface="+mn-lt"/>
                <a:ea typeface="+mn-ea"/>
                <a:cs typeface="+mn-cs"/>
              </a:rPr>
              <a:t>E. coli</a:t>
            </a:r>
            <a:r>
              <a:rPr lang="en-IE" sz="1200" b="0" kern="1200" dirty="0" smtClean="0">
                <a:solidFill>
                  <a:schemeClr val="tx1"/>
                </a:solidFill>
                <a:effectLst/>
                <a:latin typeface="+mn-lt"/>
                <a:ea typeface="+mn-ea"/>
                <a:cs typeface="+mn-cs"/>
              </a:rPr>
              <a:t> in patients with urinary tract infections, which are particularly common among pregnant women.</a:t>
            </a:r>
          </a:p>
          <a:p>
            <a:r>
              <a:rPr lang="en-IE" sz="1200" b="0" kern="1200" dirty="0" smtClean="0">
                <a:solidFill>
                  <a:schemeClr val="tx1"/>
                </a:solidFill>
                <a:effectLst/>
                <a:latin typeface="+mn-lt"/>
                <a:ea typeface="+mn-ea"/>
                <a:cs typeface="+mn-cs"/>
              </a:rPr>
              <a:t>Needs to be expressed relative to the </a:t>
            </a:r>
            <a:r>
              <a:rPr lang="en-IE" sz="1200" b="0" kern="1200" dirty="0" err="1" smtClean="0">
                <a:solidFill>
                  <a:schemeClr val="tx1"/>
                </a:solidFill>
                <a:effectLst/>
                <a:latin typeface="+mn-lt"/>
                <a:ea typeface="+mn-ea"/>
                <a:cs typeface="+mn-cs"/>
              </a:rPr>
              <a:t>creatinine</a:t>
            </a:r>
            <a:r>
              <a:rPr lang="en-IE" sz="1200" b="0" kern="1200" dirty="0" smtClean="0">
                <a:solidFill>
                  <a:schemeClr val="tx1"/>
                </a:solidFill>
                <a:effectLst/>
                <a:latin typeface="+mn-lt"/>
                <a:ea typeface="+mn-ea"/>
                <a:cs typeface="+mn-cs"/>
              </a:rPr>
              <a:t> value to compensate for urine dilution</a:t>
            </a:r>
          </a:p>
          <a:p>
            <a:r>
              <a:rPr lang="en-IE" sz="1200" b="0" kern="1200" dirty="0" smtClean="0">
                <a:solidFill>
                  <a:schemeClr val="tx1"/>
                </a:solidFill>
                <a:effectLst/>
                <a:latin typeface="+mn-lt"/>
                <a:ea typeface="+mn-ea"/>
                <a:cs typeface="+mn-cs"/>
              </a:rPr>
              <a:t> </a:t>
            </a:r>
          </a:p>
          <a:p>
            <a:r>
              <a:rPr lang="en-IE" b="0" dirty="0" smtClean="0"/>
              <a:t>Anecdote:</a:t>
            </a:r>
            <a:r>
              <a:rPr lang="en-IE" b="0" baseline="0" dirty="0" smtClean="0"/>
              <a:t> of 450 registered with St Josephs Association in </a:t>
            </a:r>
            <a:r>
              <a:rPr lang="en-IE" b="0" baseline="0" dirty="0" err="1" smtClean="0"/>
              <a:t>Charleville</a:t>
            </a:r>
            <a:r>
              <a:rPr lang="en-IE" b="0" baseline="0" dirty="0" smtClean="0"/>
              <a:t>, in Co. Cork over 300 on Autism spectrum</a:t>
            </a:r>
            <a:endParaRPr lang="en-IE" b="0" dirty="0"/>
          </a:p>
        </p:txBody>
      </p:sp>
      <p:sp>
        <p:nvSpPr>
          <p:cNvPr id="4" name="Slide Number Placeholder 3"/>
          <p:cNvSpPr>
            <a:spLocks noGrp="1"/>
          </p:cNvSpPr>
          <p:nvPr>
            <p:ph type="sldNum" sz="quarter" idx="10"/>
          </p:nvPr>
        </p:nvSpPr>
        <p:spPr/>
        <p:txBody>
          <a:bodyPr/>
          <a:lstStyle/>
          <a:p>
            <a:fld id="{26D6C7D3-3B74-4095-9C35-E85F84B2ABBB}" type="slidenum">
              <a:rPr lang="en-IE" smtClean="0"/>
              <a:t>15</a:t>
            </a:fld>
            <a:endParaRPr lang="en-IE"/>
          </a:p>
        </p:txBody>
      </p:sp>
    </p:spTree>
    <p:extLst>
      <p:ext uri="{BB962C8B-B14F-4D97-AF65-F5344CB8AC3E}">
        <p14:creationId xmlns:p14="http://schemas.microsoft.com/office/powerpoint/2010/main" val="126432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A Washington post article from January 2016 featured the story of Kathy Mitchell, Vice President of the National Organization on </a:t>
            </a:r>
            <a:r>
              <a:rPr lang="en-IE" sz="1200" b="0" i="0" kern="1200" dirty="0" err="1" smtClean="0">
                <a:solidFill>
                  <a:schemeClr val="tx1"/>
                </a:solidFill>
                <a:effectLst/>
                <a:latin typeface="+mn-lt"/>
                <a:ea typeface="+mn-ea"/>
                <a:cs typeface="+mn-cs"/>
              </a:rPr>
              <a:t>Fetal</a:t>
            </a:r>
            <a:r>
              <a:rPr lang="en-IE" sz="1200" b="0" i="0" kern="1200" dirty="0" smtClean="0">
                <a:solidFill>
                  <a:schemeClr val="tx1"/>
                </a:solidFill>
                <a:effectLst/>
                <a:latin typeface="+mn-lt"/>
                <a:ea typeface="+mn-ea"/>
                <a:cs typeface="+mn-cs"/>
              </a:rPr>
              <a:t> Alcohol Syndrome (NOFAS) based in Washington, DC.   The article was read by 7.7 million readers over the following week and sparked 823,000 comments to the Washington Post – unprecedented.  As reported by Kathy to the recent EUFASD conference held in London September 2016, the vast majority of the comments were negative “driven by hatred”.  </a:t>
            </a:r>
            <a:r>
              <a:rPr lang="en-IE" sz="1200" u="sng" kern="1200" dirty="0" smtClean="0">
                <a:solidFill>
                  <a:schemeClr val="tx1"/>
                </a:solidFill>
                <a:effectLst/>
                <a:latin typeface="+mn-lt"/>
                <a:ea typeface="+mn-ea"/>
                <a:cs typeface="+mn-cs"/>
                <a:hlinkClick r:id="rId3"/>
              </a:rPr>
              <a:t>https://www.washingtonpost.com/national/health-science/this-mother-drank-while-pregnant-heres-what-her-daughters-like-at-43/2016/01/15/32ff5238-9a08-11e5-b499-76cbec161973_story.html</a:t>
            </a:r>
            <a:r>
              <a:rPr lang="en-IE" sz="1200" b="0" i="0" kern="1200" dirty="0" smtClean="0">
                <a:solidFill>
                  <a:schemeClr val="tx1"/>
                </a:solidFill>
                <a:effectLst/>
                <a:latin typeface="+mn-lt"/>
                <a:ea typeface="+mn-ea"/>
                <a:cs typeface="+mn-cs"/>
              </a:rPr>
              <a:t>   During the same week the article prompted four (4) women in need to help to seek the support and help of NOFAS.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CB704BFC-4AA4-4A72-A0F8-24C27FC63BE2}" type="slidenum">
              <a:rPr lang="en-IE" smtClean="0"/>
              <a:t>16</a:t>
            </a:fld>
            <a:endParaRPr lang="en-IE"/>
          </a:p>
        </p:txBody>
      </p:sp>
    </p:spTree>
    <p:extLst>
      <p:ext uri="{BB962C8B-B14F-4D97-AF65-F5344CB8AC3E}">
        <p14:creationId xmlns:p14="http://schemas.microsoft.com/office/powerpoint/2010/main" val="244497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Conflicting advice is a problem</a:t>
            </a:r>
          </a:p>
          <a:p>
            <a:r>
              <a:rPr lang="en-IE" dirty="0" smtClean="0"/>
              <a:t>Consistent evidence based message</a:t>
            </a:r>
          </a:p>
          <a:p>
            <a:r>
              <a:rPr lang="en-IE" dirty="0" smtClean="0"/>
              <a:t>It’s not about women.  It’s about a whole of society, whole of government commitment</a:t>
            </a:r>
          </a:p>
          <a:p>
            <a:r>
              <a:rPr lang="en-IE" dirty="0" smtClean="0"/>
              <a:t>Cherishing the next generation, our children, our children’s children</a:t>
            </a:r>
          </a:p>
          <a:p>
            <a:r>
              <a:rPr lang="en-IE" dirty="0" smtClean="0"/>
              <a:t>Supporting the women who will bear the next generation on our behalf</a:t>
            </a:r>
          </a:p>
          <a:p>
            <a:endParaRPr lang="en-IE" dirty="0" smtClean="0"/>
          </a:p>
          <a:p>
            <a:r>
              <a:rPr lang="en-IE" dirty="0" smtClean="0"/>
              <a:t>Time to improved outcome is only 9 months – pregnancy by pregnancy.  Potential</a:t>
            </a:r>
            <a:r>
              <a:rPr lang="en-IE" baseline="0" dirty="0" smtClean="0"/>
              <a:t> gain is substantial</a:t>
            </a:r>
            <a:endParaRPr lang="en-IE" dirty="0"/>
          </a:p>
        </p:txBody>
      </p:sp>
      <p:sp>
        <p:nvSpPr>
          <p:cNvPr id="4" name="Slide Number Placeholder 3"/>
          <p:cNvSpPr>
            <a:spLocks noGrp="1"/>
          </p:cNvSpPr>
          <p:nvPr>
            <p:ph type="sldNum" sz="quarter" idx="10"/>
          </p:nvPr>
        </p:nvSpPr>
        <p:spPr/>
        <p:txBody>
          <a:bodyPr/>
          <a:lstStyle/>
          <a:p>
            <a:fld id="{55EE5E4D-2163-4BF3-A295-5E65C5ED88EF}" type="slidenum">
              <a:rPr lang="en-IE" smtClean="0"/>
              <a:t>17</a:t>
            </a:fld>
            <a:endParaRPr lang="en-IE"/>
          </a:p>
        </p:txBody>
      </p:sp>
    </p:spTree>
    <p:extLst>
      <p:ext uri="{BB962C8B-B14F-4D97-AF65-F5344CB8AC3E}">
        <p14:creationId xmlns:p14="http://schemas.microsoft.com/office/powerpoint/2010/main" val="244703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Early intervention </a:t>
            </a:r>
          </a:p>
          <a:p>
            <a:r>
              <a:rPr lang="en-IE" dirty="0" smtClean="0"/>
              <a:t>Pre-pregnancy screening and brief intervention</a:t>
            </a:r>
          </a:p>
          <a:p>
            <a:r>
              <a:rPr lang="en-IE" dirty="0" smtClean="0"/>
              <a:t>Once a woman is pregnant, a matter for her healthcare team</a:t>
            </a:r>
          </a:p>
          <a:p>
            <a:endParaRPr lang="en-IE" dirty="0"/>
          </a:p>
        </p:txBody>
      </p:sp>
      <p:sp>
        <p:nvSpPr>
          <p:cNvPr id="4" name="Slide Number Placeholder 3"/>
          <p:cNvSpPr>
            <a:spLocks noGrp="1"/>
          </p:cNvSpPr>
          <p:nvPr>
            <p:ph type="sldNum" sz="quarter" idx="10"/>
          </p:nvPr>
        </p:nvSpPr>
        <p:spPr/>
        <p:txBody>
          <a:bodyPr/>
          <a:lstStyle/>
          <a:p>
            <a:fld id="{8FB954B3-0F4D-4C8B-8A08-EA8658CE3D59}" type="slidenum">
              <a:rPr lang="en-IE" smtClean="0"/>
              <a:t>18</a:t>
            </a:fld>
            <a:endParaRPr lang="en-IE"/>
          </a:p>
        </p:txBody>
      </p:sp>
    </p:spTree>
    <p:extLst>
      <p:ext uri="{BB962C8B-B14F-4D97-AF65-F5344CB8AC3E}">
        <p14:creationId xmlns:p14="http://schemas.microsoft.com/office/powerpoint/2010/main" val="110828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Warnings about alcohol use in pregnancy can also be used to raise awareness</a:t>
            </a:r>
            <a:r>
              <a:rPr lang="en-IE" baseline="0" dirty="0" smtClean="0"/>
              <a:t> such as signs in restaurants and bars, on liquor bags, and on cash register receipts- Canadian main findings</a:t>
            </a:r>
          </a:p>
          <a:p>
            <a:pPr lvl="0"/>
            <a:endParaRPr lang="en-IE" baseline="0" dirty="0" smtClean="0"/>
          </a:p>
          <a:p>
            <a:pPr lvl="0"/>
            <a:r>
              <a:rPr lang="en-IE" baseline="0" dirty="0" smtClean="0"/>
              <a:t>Increase knowledge</a:t>
            </a:r>
          </a:p>
          <a:p>
            <a:pPr lvl="0"/>
            <a:r>
              <a:rPr lang="en-IE" baseline="0" dirty="0" smtClean="0"/>
              <a:t>Link people to further information</a:t>
            </a:r>
          </a:p>
          <a:p>
            <a:pPr lvl="0"/>
            <a:r>
              <a:rPr lang="en-IE" baseline="0" dirty="0" smtClean="0"/>
              <a:t>Services and</a:t>
            </a:r>
          </a:p>
          <a:p>
            <a:pPr lvl="0"/>
            <a:r>
              <a:rPr lang="en-IE" baseline="0" dirty="0" smtClean="0"/>
              <a:t>Support</a:t>
            </a:r>
            <a:endParaRPr lang="en-IE" dirty="0"/>
          </a:p>
        </p:txBody>
      </p:sp>
      <p:sp>
        <p:nvSpPr>
          <p:cNvPr id="4" name="Slide Number Placeholder 3"/>
          <p:cNvSpPr>
            <a:spLocks noGrp="1"/>
          </p:cNvSpPr>
          <p:nvPr>
            <p:ph type="sldNum" sz="quarter" idx="10"/>
          </p:nvPr>
        </p:nvSpPr>
        <p:spPr/>
        <p:txBody>
          <a:bodyPr/>
          <a:lstStyle/>
          <a:p>
            <a:fld id="{8FB954B3-0F4D-4C8B-8A08-EA8658CE3D59}" type="slidenum">
              <a:rPr lang="en-IE" smtClean="0"/>
              <a:t>20</a:t>
            </a:fld>
            <a:endParaRPr lang="en-IE"/>
          </a:p>
        </p:txBody>
      </p:sp>
    </p:spTree>
    <p:extLst>
      <p:ext uri="{BB962C8B-B14F-4D97-AF65-F5344CB8AC3E}">
        <p14:creationId xmlns:p14="http://schemas.microsoft.com/office/powerpoint/2010/main" val="45261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Health education</a:t>
            </a:r>
            <a:endParaRPr lang="en-IE" dirty="0"/>
          </a:p>
        </p:txBody>
      </p:sp>
      <p:sp>
        <p:nvSpPr>
          <p:cNvPr id="4" name="Slide Number Placeholder 3"/>
          <p:cNvSpPr>
            <a:spLocks noGrp="1"/>
          </p:cNvSpPr>
          <p:nvPr>
            <p:ph type="sldNum" sz="quarter" idx="10"/>
          </p:nvPr>
        </p:nvSpPr>
        <p:spPr/>
        <p:txBody>
          <a:bodyPr/>
          <a:lstStyle/>
          <a:p>
            <a:fld id="{55EE5E4D-2163-4BF3-A295-5E65C5ED88EF}" type="slidenum">
              <a:rPr lang="en-IE" smtClean="0"/>
              <a:t>21</a:t>
            </a:fld>
            <a:endParaRPr lang="en-IE"/>
          </a:p>
        </p:txBody>
      </p:sp>
    </p:spTree>
    <p:extLst>
      <p:ext uri="{BB962C8B-B14F-4D97-AF65-F5344CB8AC3E}">
        <p14:creationId xmlns:p14="http://schemas.microsoft.com/office/powerpoint/2010/main" val="425307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Fetal </a:t>
            </a:r>
          </a:p>
        </p:txBody>
      </p:sp>
      <p:sp>
        <p:nvSpPr>
          <p:cNvPr id="7" name="Rectangle 7"/>
          <p:cNvSpPr>
            <a:spLocks noGrp="1" noChangeArrowheads="1"/>
          </p:cNvSpPr>
          <p:nvPr>
            <p:ph type="sldNum" sz="quarter" idx="5"/>
          </p:nvPr>
        </p:nvSpPr>
        <p:spPr>
          <a:ln/>
        </p:spPr>
        <p:txBody>
          <a:bodyPr/>
          <a:lstStyle/>
          <a:p>
            <a:fld id="{83D55951-3DBF-4F6F-B157-023BC4B5CFF2}" type="slidenum">
              <a:rPr lang="en-GB"/>
              <a:pPr/>
              <a:t>2</a:t>
            </a:fld>
            <a:endParaRPr lang="en-GB"/>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GB" sz="1000" dirty="0" smtClean="0"/>
              <a:t>Give the story</a:t>
            </a:r>
          </a:p>
          <a:p>
            <a:endParaRPr lang="en-GB" sz="1000" dirty="0" smtClean="0"/>
          </a:p>
          <a:p>
            <a:r>
              <a:rPr lang="en-GB" sz="1000" dirty="0" smtClean="0"/>
              <a:t>Ask q – do you condemn her?</a:t>
            </a:r>
            <a:endParaRPr lang="en-GB"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2400" dirty="0" smtClean="0"/>
              <a:t>Motivate the women to stop using</a:t>
            </a:r>
          </a:p>
          <a:p>
            <a:pPr>
              <a:lnSpc>
                <a:spcPct val="90000"/>
              </a:lnSpc>
            </a:pPr>
            <a:r>
              <a:rPr lang="en-GB" sz="2400" dirty="0" smtClean="0"/>
              <a:t>If can’t, help women not to get pregnant</a:t>
            </a:r>
          </a:p>
          <a:p>
            <a:pPr lvl="1">
              <a:lnSpc>
                <a:spcPct val="90000"/>
              </a:lnSpc>
            </a:pPr>
            <a:r>
              <a:rPr lang="en-GB" sz="2100" dirty="0" smtClean="0"/>
              <a:t>Family planning does not mean never having another child but plan family</a:t>
            </a:r>
          </a:p>
          <a:p>
            <a:pPr lvl="1">
              <a:lnSpc>
                <a:spcPct val="90000"/>
              </a:lnSpc>
            </a:pPr>
            <a:r>
              <a:rPr lang="en-GB" sz="2100" dirty="0" smtClean="0"/>
              <a:t>Effective contraception</a:t>
            </a:r>
          </a:p>
          <a:p>
            <a:pPr>
              <a:lnSpc>
                <a:spcPct val="90000"/>
              </a:lnSpc>
            </a:pPr>
            <a:r>
              <a:rPr lang="en-GB" sz="2400" dirty="0" smtClean="0"/>
              <a:t>Use mandated treatment for alcohol and drug abuse</a:t>
            </a:r>
          </a:p>
          <a:p>
            <a:pPr lvl="1">
              <a:lnSpc>
                <a:spcPct val="90000"/>
              </a:lnSpc>
            </a:pPr>
            <a:r>
              <a:rPr lang="en-GB" sz="2100" dirty="0" smtClean="0"/>
              <a:t>Use women only treatment </a:t>
            </a:r>
          </a:p>
          <a:p>
            <a:pPr lvl="1">
              <a:lnSpc>
                <a:spcPct val="90000"/>
              </a:lnSpc>
            </a:pPr>
            <a:r>
              <a:rPr lang="en-GB" sz="2100" dirty="0" smtClean="0"/>
              <a:t>Use service where children can stay</a:t>
            </a:r>
          </a:p>
          <a:p>
            <a:pPr lvl="1">
              <a:lnSpc>
                <a:spcPct val="90000"/>
              </a:lnSpc>
            </a:pPr>
            <a:r>
              <a:rPr lang="en-US" sz="2100" dirty="0" smtClean="0"/>
              <a:t>Provide client specific support to addiction service providers as indicated. </a:t>
            </a:r>
            <a:endParaRPr lang="en-GB" sz="2100" dirty="0" smtClean="0"/>
          </a:p>
          <a:p>
            <a:endParaRPr lang="en-IE" dirty="0"/>
          </a:p>
        </p:txBody>
      </p:sp>
      <p:sp>
        <p:nvSpPr>
          <p:cNvPr id="4" name="Slide Number Placeholder 3"/>
          <p:cNvSpPr>
            <a:spLocks noGrp="1"/>
          </p:cNvSpPr>
          <p:nvPr>
            <p:ph type="sldNum" sz="quarter" idx="10"/>
          </p:nvPr>
        </p:nvSpPr>
        <p:spPr/>
        <p:txBody>
          <a:bodyPr/>
          <a:lstStyle/>
          <a:p>
            <a:fld id="{8FB954B3-0F4D-4C8B-8A08-EA8658CE3D59}" type="slidenum">
              <a:rPr lang="en-IE" smtClean="0"/>
              <a:t>23</a:t>
            </a:fld>
            <a:endParaRPr lang="en-IE"/>
          </a:p>
        </p:txBody>
      </p:sp>
    </p:spTree>
    <p:extLst>
      <p:ext uri="{BB962C8B-B14F-4D97-AF65-F5344CB8AC3E}">
        <p14:creationId xmlns:p14="http://schemas.microsoft.com/office/powerpoint/2010/main" val="2716663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Enduring guilt</a:t>
            </a:r>
          </a:p>
          <a:p>
            <a:endParaRPr lang="en-IE" dirty="0" smtClean="0"/>
          </a:p>
          <a:p>
            <a:r>
              <a:rPr lang="en-IE" dirty="0" smtClean="0"/>
              <a:t>Stress, poverty, violence, self-medication for mental health issues</a:t>
            </a:r>
            <a:endParaRPr lang="en-IE" dirty="0"/>
          </a:p>
        </p:txBody>
      </p:sp>
      <p:sp>
        <p:nvSpPr>
          <p:cNvPr id="4" name="Slide Number Placeholder 3"/>
          <p:cNvSpPr>
            <a:spLocks noGrp="1"/>
          </p:cNvSpPr>
          <p:nvPr>
            <p:ph type="sldNum" sz="quarter" idx="10"/>
          </p:nvPr>
        </p:nvSpPr>
        <p:spPr/>
        <p:txBody>
          <a:bodyPr/>
          <a:lstStyle/>
          <a:p>
            <a:fld id="{8FB954B3-0F4D-4C8B-8A08-EA8658CE3D59}" type="slidenum">
              <a:rPr lang="en-IE" smtClean="0"/>
              <a:t>25</a:t>
            </a:fld>
            <a:endParaRPr lang="en-IE"/>
          </a:p>
        </p:txBody>
      </p:sp>
    </p:spTree>
    <p:extLst>
      <p:ext uri="{BB962C8B-B14F-4D97-AF65-F5344CB8AC3E}">
        <p14:creationId xmlns:p14="http://schemas.microsoft.com/office/powerpoint/2010/main" val="497360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By all.  The first step towards increasing awareness and towards enabling examination of the situation.  </a:t>
            </a:r>
            <a:endParaRPr lang="en-IE" dirty="0"/>
          </a:p>
        </p:txBody>
      </p:sp>
      <p:sp>
        <p:nvSpPr>
          <p:cNvPr id="4" name="Slide Number Placeholder 3"/>
          <p:cNvSpPr>
            <a:spLocks noGrp="1"/>
          </p:cNvSpPr>
          <p:nvPr>
            <p:ph type="sldNum" sz="quarter" idx="10"/>
          </p:nvPr>
        </p:nvSpPr>
        <p:spPr/>
        <p:txBody>
          <a:bodyPr/>
          <a:lstStyle/>
          <a:p>
            <a:fld id="{FD1E566F-5FF8-496C-9F69-B5FEE9ACEF87}" type="slidenum">
              <a:rPr lang="en-IE" smtClean="0"/>
              <a:t>29</a:t>
            </a:fld>
            <a:endParaRPr lang="en-IE"/>
          </a:p>
        </p:txBody>
      </p:sp>
    </p:spTree>
    <p:extLst>
      <p:ext uri="{BB962C8B-B14F-4D97-AF65-F5344CB8AC3E}">
        <p14:creationId xmlns:p14="http://schemas.microsoft.com/office/powerpoint/2010/main" val="2710445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D1E566F-5FF8-496C-9F69-B5FEE9ACEF87}" type="slidenum">
              <a:rPr lang="en-IE" smtClean="0"/>
              <a:t>30</a:t>
            </a:fld>
            <a:endParaRPr lang="en-IE"/>
          </a:p>
        </p:txBody>
      </p:sp>
    </p:spTree>
    <p:extLst>
      <p:ext uri="{BB962C8B-B14F-4D97-AF65-F5344CB8AC3E}">
        <p14:creationId xmlns:p14="http://schemas.microsoft.com/office/powerpoint/2010/main" val="2959911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FB954B3-0F4D-4C8B-8A08-EA8658CE3D59}" type="slidenum">
              <a:rPr lang="en-IE" smtClean="0"/>
              <a:t>32</a:t>
            </a:fld>
            <a:endParaRPr lang="en-IE"/>
          </a:p>
        </p:txBody>
      </p:sp>
    </p:spTree>
    <p:extLst>
      <p:ext uri="{BB962C8B-B14F-4D97-AF65-F5344CB8AC3E}">
        <p14:creationId xmlns:p14="http://schemas.microsoft.com/office/powerpoint/2010/main" val="3207785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FB954B3-0F4D-4C8B-8A08-EA8658CE3D59}" type="slidenum">
              <a:rPr lang="en-IE" smtClean="0"/>
              <a:t>33</a:t>
            </a:fld>
            <a:endParaRPr lang="en-IE"/>
          </a:p>
        </p:txBody>
      </p:sp>
    </p:spTree>
    <p:extLst>
      <p:ext uri="{BB962C8B-B14F-4D97-AF65-F5344CB8AC3E}">
        <p14:creationId xmlns:p14="http://schemas.microsoft.com/office/powerpoint/2010/main" val="1587099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2012 Australian </a:t>
            </a:r>
          </a:p>
          <a:p>
            <a:endParaRPr lang="en-IE" dirty="0" smtClean="0"/>
          </a:p>
          <a:p>
            <a:r>
              <a:rPr lang="en-IE" dirty="0" smtClean="0"/>
              <a:t>2013 CPHM</a:t>
            </a:r>
            <a:r>
              <a:rPr lang="en-IE" baseline="0" dirty="0" smtClean="0"/>
              <a:t> Coordinator 0.6WTE in Scotland</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2016 WHO European Area Prevention of harm caused by alcohol exposure in pregnancy Rapid review and case studies from Member States</a:t>
            </a:r>
          </a:p>
          <a:p>
            <a:endParaRPr lang="en-IE" baseline="0" dirty="0" smtClean="0"/>
          </a:p>
          <a:p>
            <a:r>
              <a:rPr lang="en-IE" baseline="0" dirty="0" smtClean="0"/>
              <a:t>10 Year plan in Alberta </a:t>
            </a:r>
            <a:r>
              <a:rPr lang="en-IE" baseline="0" dirty="0" err="1" smtClean="0"/>
              <a:t>Ca</a:t>
            </a:r>
            <a:r>
              <a:rPr lang="en-IE" baseline="0" dirty="0" smtClean="0"/>
              <a:t>, 5 year results reported in 2013; pop 4.5m, 25 MDT networks, estimate 450 pa born with FASD; 45,000 living with FASDs; if prevent 10 cases of FASDs pa it will more than cover cost of treatment services</a:t>
            </a:r>
          </a:p>
          <a:p>
            <a:endParaRPr lang="en-IE" baseline="0" dirty="0" smtClean="0"/>
          </a:p>
          <a:p>
            <a:r>
              <a:rPr lang="en-IE" baseline="0" dirty="0" smtClean="0"/>
              <a:t>2014 Alaska</a:t>
            </a:r>
          </a:p>
          <a:p>
            <a:endParaRPr lang="en-IE" baseline="0" dirty="0" smtClean="0"/>
          </a:p>
          <a:p>
            <a:r>
              <a:rPr lang="en-IE" baseline="0" dirty="0" smtClean="0"/>
              <a:t>2016 NZ – professional consultation and drafting, public consultation, Action plan 2016-19</a:t>
            </a:r>
            <a:endParaRPr lang="en-IE" dirty="0"/>
          </a:p>
        </p:txBody>
      </p:sp>
      <p:sp>
        <p:nvSpPr>
          <p:cNvPr id="4" name="Slide Number Placeholder 3"/>
          <p:cNvSpPr>
            <a:spLocks noGrp="1"/>
          </p:cNvSpPr>
          <p:nvPr>
            <p:ph type="sldNum" sz="quarter" idx="10"/>
          </p:nvPr>
        </p:nvSpPr>
        <p:spPr/>
        <p:txBody>
          <a:bodyPr/>
          <a:lstStyle/>
          <a:p>
            <a:fld id="{CB704BFC-4AA4-4A72-A0F8-24C27FC63BE2}" type="slidenum">
              <a:rPr lang="en-IE" smtClean="0"/>
              <a:t>34</a:t>
            </a:fld>
            <a:endParaRPr lang="en-IE"/>
          </a:p>
        </p:txBody>
      </p:sp>
    </p:spTree>
    <p:extLst>
      <p:ext uri="{BB962C8B-B14F-4D97-AF65-F5344CB8AC3E}">
        <p14:creationId xmlns:p14="http://schemas.microsoft.com/office/powerpoint/2010/main" val="223879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Increasing evidence that it is an important determinant of public health</a:t>
            </a:r>
          </a:p>
          <a:p>
            <a:r>
              <a:rPr lang="en-IE" dirty="0" smtClean="0"/>
              <a:t>It gets scant attention</a:t>
            </a:r>
          </a:p>
          <a:p>
            <a:endParaRPr lang="en-IE" dirty="0"/>
          </a:p>
        </p:txBody>
      </p:sp>
      <p:sp>
        <p:nvSpPr>
          <p:cNvPr id="4" name="Slide Number Placeholder 3"/>
          <p:cNvSpPr>
            <a:spLocks noGrp="1"/>
          </p:cNvSpPr>
          <p:nvPr>
            <p:ph type="sldNum" sz="quarter" idx="10"/>
          </p:nvPr>
        </p:nvSpPr>
        <p:spPr/>
        <p:txBody>
          <a:bodyPr/>
          <a:lstStyle/>
          <a:p>
            <a:fld id="{26D6C7D3-3B74-4095-9C35-E85F84B2ABBB}" type="slidenum">
              <a:rPr lang="en-IE" smtClean="0"/>
              <a:t>35</a:t>
            </a:fld>
            <a:endParaRPr lang="en-IE"/>
          </a:p>
        </p:txBody>
      </p:sp>
    </p:spTree>
    <p:extLst>
      <p:ext uri="{BB962C8B-B14F-4D97-AF65-F5344CB8AC3E}">
        <p14:creationId xmlns:p14="http://schemas.microsoft.com/office/powerpoint/2010/main" val="4175906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Conflicting advice is a problem</a:t>
            </a:r>
          </a:p>
          <a:p>
            <a:r>
              <a:rPr lang="en-IE" dirty="0" smtClean="0"/>
              <a:t>Consistent evidence based message</a:t>
            </a:r>
          </a:p>
          <a:p>
            <a:r>
              <a:rPr lang="en-IE" dirty="0" smtClean="0"/>
              <a:t>It’s not about women.  It’s about a whole of society, whole of government commitment</a:t>
            </a:r>
          </a:p>
          <a:p>
            <a:r>
              <a:rPr lang="en-IE" dirty="0" smtClean="0"/>
              <a:t>Cherishing the next generation, our children, our children’s children</a:t>
            </a:r>
          </a:p>
          <a:p>
            <a:r>
              <a:rPr lang="en-IE" dirty="0" smtClean="0"/>
              <a:t>Supporting the women who will bear the next generation on our behalf</a:t>
            </a:r>
          </a:p>
          <a:p>
            <a:endParaRPr lang="en-IE" dirty="0"/>
          </a:p>
        </p:txBody>
      </p:sp>
      <p:sp>
        <p:nvSpPr>
          <p:cNvPr id="4" name="Slide Number Placeholder 3"/>
          <p:cNvSpPr>
            <a:spLocks noGrp="1"/>
          </p:cNvSpPr>
          <p:nvPr>
            <p:ph type="sldNum" sz="quarter" idx="10"/>
          </p:nvPr>
        </p:nvSpPr>
        <p:spPr/>
        <p:txBody>
          <a:bodyPr/>
          <a:lstStyle/>
          <a:p>
            <a:fld id="{55EE5E4D-2163-4BF3-A295-5E65C5ED88EF}" type="slidenum">
              <a:rPr lang="en-IE" smtClean="0"/>
              <a:t>36</a:t>
            </a:fld>
            <a:endParaRPr lang="en-IE"/>
          </a:p>
        </p:txBody>
      </p:sp>
    </p:spTree>
    <p:extLst>
      <p:ext uri="{BB962C8B-B14F-4D97-AF65-F5344CB8AC3E}">
        <p14:creationId xmlns:p14="http://schemas.microsoft.com/office/powerpoint/2010/main" val="1396258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FB954B3-0F4D-4C8B-8A08-EA8658CE3D59}" type="slidenum">
              <a:rPr lang="en-IE" smtClean="0"/>
              <a:t>37</a:t>
            </a:fld>
            <a:endParaRPr lang="en-IE"/>
          </a:p>
        </p:txBody>
      </p:sp>
    </p:spTree>
    <p:extLst>
      <p:ext uri="{BB962C8B-B14F-4D97-AF65-F5344CB8AC3E}">
        <p14:creationId xmlns:p14="http://schemas.microsoft.com/office/powerpoint/2010/main" val="73346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5EE5E4D-2163-4BF3-A295-5E65C5ED88EF}" type="slidenum">
              <a:rPr lang="en-IE" smtClean="0"/>
              <a:t>3</a:t>
            </a:fld>
            <a:endParaRPr lang="en-IE"/>
          </a:p>
        </p:txBody>
      </p:sp>
    </p:spTree>
    <p:extLst>
      <p:ext uri="{BB962C8B-B14F-4D97-AF65-F5344CB8AC3E}">
        <p14:creationId xmlns:p14="http://schemas.microsoft.com/office/powerpoint/2010/main" val="287299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And an</a:t>
            </a:r>
            <a:r>
              <a:rPr lang="en-IE" baseline="0" dirty="0" smtClean="0"/>
              <a:t> increasing problem</a:t>
            </a:r>
            <a:endParaRPr lang="en-IE" dirty="0"/>
          </a:p>
        </p:txBody>
      </p:sp>
      <p:sp>
        <p:nvSpPr>
          <p:cNvPr id="4" name="Slide Number Placeholder 3"/>
          <p:cNvSpPr>
            <a:spLocks noGrp="1"/>
          </p:cNvSpPr>
          <p:nvPr>
            <p:ph type="sldNum" sz="quarter" idx="10"/>
          </p:nvPr>
        </p:nvSpPr>
        <p:spPr/>
        <p:txBody>
          <a:bodyPr/>
          <a:lstStyle/>
          <a:p>
            <a:fld id="{55EE5E4D-2163-4BF3-A295-5E65C5ED88EF}" type="slidenum">
              <a:rPr lang="en-IE" smtClean="0"/>
              <a:t>4</a:t>
            </a:fld>
            <a:endParaRPr lang="en-IE"/>
          </a:p>
        </p:txBody>
      </p:sp>
    </p:spTree>
    <p:extLst>
      <p:ext uri="{BB962C8B-B14F-4D97-AF65-F5344CB8AC3E}">
        <p14:creationId xmlns:p14="http://schemas.microsoft.com/office/powerpoint/2010/main" val="396018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fld id="{72F733BD-D931-4363-BDE1-48A9D378AB3C}" type="slidenum">
              <a:rPr lang="en-GB" b="0" smtClean="0">
                <a:solidFill>
                  <a:schemeClr val="tx1"/>
                </a:solidFill>
              </a:rPr>
              <a:pPr eaLnBrk="1" hangingPunct="1"/>
              <a:t>5</a:t>
            </a:fld>
            <a:endParaRPr lang="en-GB" b="0" smtClean="0">
              <a:solidFill>
                <a:schemeClr val="tx1"/>
              </a:solidFill>
            </a:endParaRPr>
          </a:p>
        </p:txBody>
      </p:sp>
      <p:sp>
        <p:nvSpPr>
          <p:cNvPr id="63491" name="Rectangle 2"/>
          <p:cNvSpPr>
            <a:spLocks noGrp="1" noRot="1" noChangeAspect="1" noChangeArrowheads="1" noTextEdit="1"/>
          </p:cNvSpPr>
          <p:nvPr>
            <p:ph type="sldImg"/>
          </p:nvPr>
        </p:nvSpPr>
        <p:spPr>
          <a:xfrm>
            <a:off x="917575" y="744538"/>
            <a:ext cx="4964113" cy="3722687"/>
          </a:xfrm>
          <a:ln/>
        </p:spPr>
      </p:sp>
      <p:sp>
        <p:nvSpPr>
          <p:cNvPr id="63492" name="Rectangle 3"/>
          <p:cNvSpPr>
            <a:spLocks noGrp="1" noChangeArrowheads="1"/>
          </p:cNvSpPr>
          <p:nvPr>
            <p:ph type="body" idx="1"/>
          </p:nvPr>
        </p:nvSpPr>
        <p:spPr>
          <a:noFill/>
        </p:spPr>
        <p:txBody>
          <a:bodyPr/>
          <a:lstStyle/>
          <a:p>
            <a:pPr eaLnBrk="1" hangingPunct="1"/>
            <a:r>
              <a:rPr lang="en-GB" dirty="0" smtClean="0"/>
              <a:t>Abstain from alcohol entire prenatal period and while trying</a:t>
            </a:r>
            <a:r>
              <a:rPr lang="en-GB" baseline="0" dirty="0" smtClean="0"/>
              <a:t> to conceive</a:t>
            </a:r>
          </a:p>
          <a:p>
            <a:pPr eaLnBrk="1" hangingPunct="1"/>
            <a:endParaRPr lang="en-GB" baseline="0" dirty="0" smtClean="0"/>
          </a:p>
          <a:p>
            <a:pPr eaLnBrk="1" hangingPunct="1"/>
            <a:r>
              <a:rPr lang="en-GB" dirty="0" smtClean="0"/>
              <a:t>Alcohol use by women is increasing in all socioeconomic groups (SEG), as is binge drinking especially among students and those of lower SEG</a:t>
            </a:r>
          </a:p>
          <a:p>
            <a:pPr eaLnBrk="1" hangingPunct="1"/>
            <a:r>
              <a:rPr lang="en-GB" dirty="0" smtClean="0"/>
              <a:t>Any drink in pregnancy has the potential to reduce the child’s potential</a:t>
            </a:r>
          </a:p>
          <a:p>
            <a:pPr eaLnBrk="1" hangingPunct="1"/>
            <a:r>
              <a:rPr lang="en-GB" dirty="0" smtClean="0"/>
              <a:t>Differing advice on alcohol use in pregnancy is problematic</a:t>
            </a:r>
          </a:p>
          <a:p>
            <a:pPr eaLnBrk="1" hangingPunct="1"/>
            <a:endParaRPr lang="en-GB" dirty="0" smtClean="0"/>
          </a:p>
          <a:p>
            <a:pPr eaLnBrk="1" hangingPunct="1"/>
            <a:endParaRPr lang="en-GB" dirty="0" smtClean="0"/>
          </a:p>
          <a:p>
            <a:pPr eaLnBrk="1" hangingPunct="1"/>
            <a:r>
              <a:rPr lang="en-GB" dirty="0" smtClean="0"/>
              <a:t>140430 Medscape No alcohol is safe (</a:t>
            </a:r>
            <a:r>
              <a:rPr lang="en-GB" dirty="0" err="1" smtClean="0"/>
              <a:t>wrt</a:t>
            </a:r>
            <a:r>
              <a:rPr lang="en-GB" dirty="0" smtClean="0"/>
              <a:t> cancer)</a:t>
            </a:r>
          </a:p>
          <a:p>
            <a:pPr eaLnBrk="1" hangingPunct="1"/>
            <a:r>
              <a:rPr lang="en-GB" dirty="0" smtClean="0"/>
              <a:t>With adequate nutrition physical features and </a:t>
            </a:r>
            <a:r>
              <a:rPr lang="en-GB" dirty="0" err="1" smtClean="0"/>
              <a:t>neuro</a:t>
            </a:r>
            <a:r>
              <a:rPr lang="en-GB" dirty="0" smtClean="0"/>
              <a:t> cognitive behavioural profile can change – moderation</a:t>
            </a:r>
          </a:p>
          <a:p>
            <a:pPr eaLnBrk="1" hangingPunct="1"/>
            <a:r>
              <a:rPr lang="en-GB" dirty="0" smtClean="0"/>
              <a:t>The biological mechanisms that mediate alcohol-related cancer are not fully understood.[1] Alcoholic beverages can contain at least 15 carcinogenic compounds, including acetaldehyde, acrylamide, </a:t>
            </a:r>
            <a:r>
              <a:rPr lang="en-GB" dirty="0" err="1" smtClean="0"/>
              <a:t>aflatoxins</a:t>
            </a:r>
            <a:r>
              <a:rPr lang="en-GB" dirty="0" smtClean="0"/>
              <a:t>, arsenic, benzene, cadmium, ethanol, ethyl </a:t>
            </a:r>
            <a:r>
              <a:rPr lang="en-GB" dirty="0" err="1" smtClean="0"/>
              <a:t>carbamate</a:t>
            </a:r>
            <a:r>
              <a:rPr lang="en-GB" dirty="0" smtClean="0"/>
              <a:t>, formaldehyde, and lead. Ethanol is the most important carcinogen in alcoholic beverages,[5] and the rate of ethanol metabolism is genetically determined.[6] </a:t>
            </a:r>
          </a:p>
          <a:p>
            <a:pPr eaLnBrk="1" hangingPunct="1"/>
            <a:r>
              <a:rPr lang="en-GB" dirty="0" smtClean="0"/>
              <a:t>The first and most toxic product of alcohol metabolism is acetaldehyde. Ingested ethanol is oxidized by the enzymes alcohol dehydrogenase, cytochrome P4502E1, and catalase to form acetaldehyde.[5] Acetaldehyde also occurs naturally in alcoholic beverages. This metabolite is carcinogenic and </a:t>
            </a:r>
            <a:r>
              <a:rPr lang="en-GB" dirty="0" err="1" smtClean="0"/>
              <a:t>genotoxic</a:t>
            </a:r>
            <a:r>
              <a:rPr lang="en-GB" dirty="0" smtClean="0"/>
              <a:t>.  Alcohol is a </a:t>
            </a:r>
            <a:r>
              <a:rPr lang="en-GB" dirty="0" err="1" smtClean="0"/>
              <a:t>folate</a:t>
            </a:r>
            <a:r>
              <a:rPr lang="en-GB" dirty="0" smtClean="0"/>
              <a:t> antagonist, and an alteration in </a:t>
            </a:r>
            <a:r>
              <a:rPr lang="en-GB" dirty="0" err="1" smtClean="0"/>
              <a:t>folate</a:t>
            </a:r>
            <a:r>
              <a:rPr lang="en-GB" dirty="0" smtClean="0"/>
              <a:t> metabolism and </a:t>
            </a:r>
            <a:r>
              <a:rPr lang="en-GB" dirty="0" err="1" smtClean="0"/>
              <a:t>folate</a:t>
            </a:r>
            <a:r>
              <a:rPr lang="en-GB" dirty="0" smtClean="0"/>
              <a:t> </a:t>
            </a:r>
            <a:r>
              <a:rPr lang="en-GB" dirty="0" err="1" smtClean="0"/>
              <a:t>malabsorption</a:t>
            </a:r>
            <a:r>
              <a:rPr lang="en-GB" dirty="0" smtClean="0"/>
              <a:t> are believed to interact with ethanol to impair DNA methylation.[8]   </a:t>
            </a:r>
          </a:p>
          <a:p>
            <a:pPr eaLnBrk="1" hangingPunct="1"/>
            <a:r>
              <a:rPr lang="en-GB" dirty="0" smtClean="0"/>
              <a:t>5. </a:t>
            </a:r>
            <a:r>
              <a:rPr lang="en-GB" dirty="0" err="1" smtClean="0"/>
              <a:t>Lachenmeier</a:t>
            </a:r>
            <a:r>
              <a:rPr lang="en-GB" dirty="0" smtClean="0"/>
              <a:t> DW, </a:t>
            </a:r>
            <a:r>
              <a:rPr lang="en-GB" dirty="0" err="1" smtClean="0"/>
              <a:t>Przbylski</a:t>
            </a:r>
            <a:r>
              <a:rPr lang="en-GB" dirty="0" smtClean="0"/>
              <a:t> MC, </a:t>
            </a:r>
            <a:r>
              <a:rPr lang="en-GB" dirty="0" err="1" smtClean="0"/>
              <a:t>Rehm</a:t>
            </a:r>
            <a:r>
              <a:rPr lang="en-GB" dirty="0" smtClean="0"/>
              <a:t> J. Comparative risk assessment of carcinogens in alcoholic beverages using the margin of exposure approach. </a:t>
            </a:r>
            <a:r>
              <a:rPr lang="en-GB" dirty="0" err="1" smtClean="0"/>
              <a:t>Int</a:t>
            </a:r>
            <a:r>
              <a:rPr lang="en-GB" dirty="0" smtClean="0"/>
              <a:t> J Cancer. 2012;131:E995-E1003. </a:t>
            </a:r>
            <a:r>
              <a:rPr lang="en-GB" dirty="0" smtClean="0">
                <a:hlinkClick r:id="rId3"/>
              </a:rPr>
              <a:t>Abstract</a:t>
            </a:r>
            <a:r>
              <a:rPr lang="en-GB" dirty="0" smtClean="0"/>
              <a:t> </a:t>
            </a:r>
          </a:p>
          <a:p>
            <a:pPr eaLnBrk="1" hangingPunct="1"/>
            <a:r>
              <a:rPr lang="en-GB" dirty="0" smtClean="0"/>
              <a:t>6. Seitz HK, Becker P. Alcohol metabolism and cancer risk. Alcohol Res Health. 2007;30:38-41, 44-47.</a:t>
            </a:r>
          </a:p>
          <a:p>
            <a:pPr eaLnBrk="1" hangingPunct="1"/>
            <a:r>
              <a:rPr lang="en-GB" dirty="0" smtClean="0"/>
              <a:t>8. Hamid A, </a:t>
            </a:r>
            <a:r>
              <a:rPr lang="en-GB" dirty="0" err="1" smtClean="0"/>
              <a:t>Wani</a:t>
            </a:r>
            <a:r>
              <a:rPr lang="en-GB" dirty="0" smtClean="0"/>
              <a:t> NA, </a:t>
            </a:r>
            <a:r>
              <a:rPr lang="en-GB" dirty="0" err="1" smtClean="0"/>
              <a:t>Kaur</a:t>
            </a:r>
            <a:r>
              <a:rPr lang="en-GB" dirty="0" smtClean="0"/>
              <a:t> J. New perspectives on </a:t>
            </a:r>
            <a:r>
              <a:rPr lang="en-GB" dirty="0" err="1" smtClean="0"/>
              <a:t>folate</a:t>
            </a:r>
            <a:r>
              <a:rPr lang="en-GB" dirty="0" smtClean="0"/>
              <a:t> transport in relation to alcoholism-induced </a:t>
            </a:r>
            <a:r>
              <a:rPr lang="en-GB" dirty="0" err="1" smtClean="0"/>
              <a:t>folate</a:t>
            </a:r>
            <a:r>
              <a:rPr lang="en-GB" dirty="0" smtClean="0"/>
              <a:t> </a:t>
            </a:r>
            <a:r>
              <a:rPr lang="en-GB" dirty="0" err="1" smtClean="0"/>
              <a:t>malabsorption</a:t>
            </a:r>
            <a:r>
              <a:rPr lang="en-GB" dirty="0" smtClean="0"/>
              <a:t>-association with </a:t>
            </a:r>
            <a:r>
              <a:rPr lang="en-GB" dirty="0" err="1" smtClean="0"/>
              <a:t>epigenome</a:t>
            </a:r>
            <a:r>
              <a:rPr lang="en-GB" dirty="0" smtClean="0"/>
              <a:t> stability and cancer development. FEBS J. 2009;276:2175-2191. </a:t>
            </a:r>
            <a:r>
              <a:rPr lang="en-GB" dirty="0" smtClean="0">
                <a:hlinkClick r:id="rId4"/>
              </a:rPr>
              <a:t>Abstract</a:t>
            </a:r>
            <a:r>
              <a:rPr lang="en-GB"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t>Fetal </a:t>
            </a:r>
          </a:p>
        </p:txBody>
      </p:sp>
      <p:sp>
        <p:nvSpPr>
          <p:cNvPr id="7" name="Rectangle 7"/>
          <p:cNvSpPr>
            <a:spLocks noGrp="1" noChangeArrowheads="1"/>
          </p:cNvSpPr>
          <p:nvPr>
            <p:ph type="sldNum" sz="quarter" idx="5"/>
          </p:nvPr>
        </p:nvSpPr>
        <p:spPr>
          <a:ln/>
        </p:spPr>
        <p:txBody>
          <a:bodyPr/>
          <a:lstStyle/>
          <a:p>
            <a:fld id="{A4A3D238-D9BE-4016-8EB6-81175A634363}" type="slidenum">
              <a:rPr lang="en-GB"/>
              <a:pPr/>
              <a:t>6</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GB" dirty="0" smtClean="0"/>
              <a:t>Abstain </a:t>
            </a:r>
            <a:r>
              <a:rPr lang="en-GB" dirty="0"/>
              <a:t>from alcohol entire prenatal period and while breast </a:t>
            </a:r>
            <a:r>
              <a:rPr lang="en-GB" dirty="0" smtClean="0"/>
              <a:t>feeding</a:t>
            </a:r>
          </a:p>
          <a:p>
            <a:endParaRPr lang="en-GB" dirty="0" smtClean="0"/>
          </a:p>
          <a:p>
            <a:r>
              <a:rPr lang="en-GB" dirty="0" smtClean="0"/>
              <a:t>Lean build or with</a:t>
            </a:r>
            <a:r>
              <a:rPr lang="en-GB" baseline="0" dirty="0" smtClean="0"/>
              <a:t> adipose tissue</a:t>
            </a:r>
            <a:endParaRPr lang="en-GB" dirty="0"/>
          </a:p>
          <a:p>
            <a:endParaRPr lang="en-GB" dirty="0"/>
          </a:p>
          <a:p>
            <a:r>
              <a:rPr lang="en-GB" dirty="0"/>
              <a:t>With adequate nutrition physical features and </a:t>
            </a:r>
            <a:r>
              <a:rPr lang="en-GB" dirty="0" err="1" smtClean="0"/>
              <a:t>neuro</a:t>
            </a:r>
            <a:r>
              <a:rPr lang="en-GB" dirty="0"/>
              <a:t>-</a:t>
            </a:r>
            <a:r>
              <a:rPr lang="en-GB" dirty="0" smtClean="0"/>
              <a:t>cognitive </a:t>
            </a:r>
            <a:r>
              <a:rPr lang="en-GB" dirty="0"/>
              <a:t>behavioural profile can change </a:t>
            </a:r>
            <a:r>
              <a:rPr lang="en-GB" dirty="0" smtClean="0"/>
              <a:t>– moderation</a:t>
            </a:r>
          </a:p>
          <a:p>
            <a:endParaRPr lang="en-GB" dirty="0" smtClean="0"/>
          </a:p>
          <a:p>
            <a:r>
              <a:rPr lang="en-GB" dirty="0" smtClean="0"/>
              <a:t>2012</a:t>
            </a:r>
            <a:r>
              <a:rPr lang="en-GB" baseline="0" dirty="0" smtClean="0"/>
              <a:t> Study Foetal Alcohol Exposure and IQ at age 8 (cognitive score Wechsler intelligence Scale): evidence from a population-based birth-cohort study (4167 children) showed: foetal alcohol exposure influenced by mothers intake but also genetic variants in mother and in foetus (genotype).  Four genetic variants (and a risk allele score based </a:t>
            </a:r>
            <a:r>
              <a:rPr lang="en-GB" baseline="0" dirty="0" err="1" smtClean="0"/>
              <a:t>ont</a:t>
            </a:r>
            <a:r>
              <a:rPr lang="en-GB" baseline="0" dirty="0" smtClean="0"/>
              <a:t> eh 4 variants) strongly related to lower IQ at age 8 – but only among mothers who drank (1-6 units per week during pregnancy)  and not among mothers who abstained from alcohol during pregnancy.</a:t>
            </a:r>
          </a:p>
          <a:p>
            <a:r>
              <a:rPr lang="en-GB" baseline="0" dirty="0" smtClean="0"/>
              <a:t>Per allele effect estimates were -1.8 (95% CI = -2.63 to -0.97) probability p=0.00002</a:t>
            </a:r>
          </a:p>
          <a:p>
            <a:endParaRPr lang="en-GB" baseline="0" dirty="0" smtClean="0"/>
          </a:p>
          <a:p>
            <a:r>
              <a:rPr lang="en-GB" baseline="0" dirty="0" smtClean="0"/>
              <a:t>2012 J </a:t>
            </a:r>
            <a:r>
              <a:rPr lang="en-GB" baseline="0" dirty="0" err="1" smtClean="0"/>
              <a:t>Perinatol</a:t>
            </a:r>
            <a:r>
              <a:rPr lang="en-GB" baseline="0" dirty="0" smtClean="0"/>
              <a:t> </a:t>
            </a:r>
            <a:r>
              <a:rPr lang="en-GB" i="1" baseline="0" dirty="0" smtClean="0"/>
              <a:t>Prenatal Alcohol Exposure, blood alcohol concentrations and alcohol elimination rates in the mother, foetus and </a:t>
            </a:r>
            <a:r>
              <a:rPr lang="en-GB" i="1" baseline="0" dirty="0" err="1" smtClean="0"/>
              <a:t>newborn</a:t>
            </a:r>
            <a:r>
              <a:rPr lang="en-GB" baseline="0" dirty="0" smtClean="0"/>
              <a:t>. “Alcohol elimination from the </a:t>
            </a:r>
            <a:r>
              <a:rPr lang="en-GB" baseline="0" dirty="0" err="1" smtClean="0"/>
              <a:t>fetus</a:t>
            </a:r>
            <a:r>
              <a:rPr lang="en-GB" baseline="0" dirty="0" smtClean="0"/>
              <a:t> relies on the mother’s metabolic capacity.  Metabolic capacity among pregnant women varies eightfold (from 0.0025 to 0.02g /dl/</a:t>
            </a:r>
            <a:r>
              <a:rPr lang="en-GB" baseline="0" dirty="0" err="1" smtClean="0"/>
              <a:t>hr</a:t>
            </a:r>
            <a:r>
              <a:rPr lang="en-GB" baseline="0" dirty="0" smtClean="0"/>
              <a:t>, which may help explain how similar amounts of ethanol consumption during pregnancy results in widely varying phenotypic presentation of FASD.   .. FASDs are highly recurrent and younger siblings have increased risk.”</a:t>
            </a:r>
          </a:p>
          <a:p>
            <a:endParaRPr lang="en-GB" baseline="0" dirty="0" smtClean="0"/>
          </a:p>
          <a:p>
            <a:r>
              <a:rPr lang="en-IE" sz="1600" dirty="0" smtClean="0"/>
              <a:t>Prenatal alcohol exposure: An important determinant of public health?</a:t>
            </a:r>
          </a:p>
          <a:p>
            <a:r>
              <a:rPr lang="en-IE" dirty="0" smtClean="0"/>
              <a:t>Can we reach a consensus? </a:t>
            </a:r>
          </a:p>
          <a:p>
            <a:r>
              <a:rPr lang="en-IE" dirty="0" smtClean="0"/>
              <a:t>Is PAE harmful to the foetus? </a:t>
            </a:r>
          </a:p>
          <a:p>
            <a:r>
              <a:rPr lang="en-IE" dirty="0" smtClean="0"/>
              <a:t>Is PAE safe for the foetus?  </a:t>
            </a:r>
          </a:p>
          <a:p>
            <a:r>
              <a:rPr lang="en-IE" dirty="0" smtClean="0"/>
              <a:t>The precautionary principle – late lessons from early warnings.  </a:t>
            </a:r>
          </a:p>
          <a:p>
            <a:r>
              <a:rPr lang="en-IE" dirty="0" smtClean="0"/>
              <a:t>Criteria for cause</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effectLst/>
              </a:rPr>
              <a:t>Once it's consumed, alcohol (ethanol) is broken down into acetaldehyde </a:t>
            </a:r>
            <a:r>
              <a:rPr lang="en-IE" smtClean="0">
                <a:effectLst/>
              </a:rPr>
              <a:t>and nicotinamide</a:t>
            </a:r>
            <a:r>
              <a:rPr lang="en-IE" dirty="0" smtClean="0">
                <a:effectLst/>
              </a:rPr>
              <a:t> adenine dinucleotide (NADH) by the enzyme alcohol dehydrogenase (ADH).</a:t>
            </a:r>
            <a:r>
              <a:rPr lang="en-IE" baseline="30000" dirty="0" smtClean="0">
                <a:effectLst/>
              </a:rPr>
              <a:t>2</a:t>
            </a:r>
            <a:r>
              <a:rPr lang="en-IE" dirty="0" smtClean="0">
                <a:effectLst/>
              </a:rPr>
              <a:t>   The end product of alcohol breakdown is acetyl-CoA</a:t>
            </a:r>
            <a:endParaRPr lang="en-IE" dirty="0"/>
          </a:p>
        </p:txBody>
      </p:sp>
      <p:sp>
        <p:nvSpPr>
          <p:cNvPr id="4" name="Slide Number Placeholder 3"/>
          <p:cNvSpPr>
            <a:spLocks noGrp="1"/>
          </p:cNvSpPr>
          <p:nvPr>
            <p:ph type="sldNum" sz="quarter" idx="10"/>
          </p:nvPr>
        </p:nvSpPr>
        <p:spPr/>
        <p:txBody>
          <a:bodyPr/>
          <a:lstStyle/>
          <a:p>
            <a:fld id="{FD922A6F-E88F-49FE-A2AC-977E4B4A69FC}" type="slidenum">
              <a:rPr lang="en-IE" smtClean="0"/>
              <a:t>7</a:t>
            </a:fld>
            <a:endParaRPr lang="en-IE"/>
          </a:p>
        </p:txBody>
      </p:sp>
    </p:spTree>
    <p:extLst>
      <p:ext uri="{BB962C8B-B14F-4D97-AF65-F5344CB8AC3E}">
        <p14:creationId xmlns:p14="http://schemas.microsoft.com/office/powerpoint/2010/main" val="319974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Problem with conflicting advice.  Given variable outcome conflicting advice is very</a:t>
            </a:r>
            <a:r>
              <a:rPr lang="en-IE" baseline="0" dirty="0" smtClean="0"/>
              <a:t> understandable.  Case of Fraternal twins.  Identical twins are not born with identical birth weights.</a:t>
            </a:r>
            <a:endParaRPr lang="en-IE" dirty="0"/>
          </a:p>
        </p:txBody>
      </p:sp>
      <p:sp>
        <p:nvSpPr>
          <p:cNvPr id="4" name="Slide Number Placeholder 3"/>
          <p:cNvSpPr>
            <a:spLocks noGrp="1"/>
          </p:cNvSpPr>
          <p:nvPr>
            <p:ph type="sldNum" sz="quarter" idx="10"/>
          </p:nvPr>
        </p:nvSpPr>
        <p:spPr/>
        <p:txBody>
          <a:bodyPr/>
          <a:lstStyle/>
          <a:p>
            <a:fld id="{FD922A6F-E88F-49FE-A2AC-977E4B4A69FC}" type="slidenum">
              <a:rPr lang="en-IE" smtClean="0"/>
              <a:t>8</a:t>
            </a:fld>
            <a:endParaRPr lang="en-IE"/>
          </a:p>
        </p:txBody>
      </p:sp>
    </p:spTree>
    <p:extLst>
      <p:ext uri="{BB962C8B-B14F-4D97-AF65-F5344CB8AC3E}">
        <p14:creationId xmlns:p14="http://schemas.microsoft.com/office/powerpoint/2010/main" val="94138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Absence of evidence isn’t evidence of absence</a:t>
            </a:r>
          </a:p>
          <a:p>
            <a:endParaRPr lang="en-IE" sz="1200" b="0" i="0" u="none" strike="noStrike" kern="1200" baseline="0" dirty="0" smtClean="0">
              <a:solidFill>
                <a:schemeClr val="tx1"/>
              </a:solidFill>
              <a:latin typeface="+mn-lt"/>
              <a:ea typeface="+mn-ea"/>
              <a:cs typeface="+mn-cs"/>
            </a:endParaRPr>
          </a:p>
          <a:p>
            <a:r>
              <a:rPr lang="en-IE" sz="1200" b="0" i="0" u="none" strike="noStrike" kern="1200" baseline="0" dirty="0" smtClean="0">
                <a:solidFill>
                  <a:schemeClr val="tx1"/>
                </a:solidFill>
                <a:latin typeface="+mn-lt"/>
                <a:ea typeface="+mn-ea"/>
                <a:cs typeface="+mn-cs"/>
              </a:rPr>
              <a:t>Teratogen an agent that causes developmental disabilities.  National Geographic of February 1992 focused on </a:t>
            </a:r>
            <a:r>
              <a:rPr lang="en-IE" sz="1200" b="0" i="0" u="none" strike="noStrike" kern="1200" baseline="0" dirty="0" err="1" smtClean="0">
                <a:solidFill>
                  <a:schemeClr val="tx1"/>
                </a:solidFill>
                <a:latin typeface="+mn-lt"/>
                <a:ea typeface="+mn-ea"/>
                <a:cs typeface="+mn-cs"/>
              </a:rPr>
              <a:t>Fetal</a:t>
            </a:r>
            <a:r>
              <a:rPr lang="en-IE" sz="1200" b="0" i="0" u="none" strike="noStrike" kern="1200" baseline="0" dirty="0" smtClean="0">
                <a:solidFill>
                  <a:schemeClr val="tx1"/>
                </a:solidFill>
                <a:latin typeface="+mn-lt"/>
                <a:ea typeface="+mn-ea"/>
                <a:cs typeface="+mn-cs"/>
              </a:rPr>
              <a:t> Alcohol Syndrome. </a:t>
            </a:r>
          </a:p>
          <a:p>
            <a:endParaRPr lang="en-IE" sz="1200" b="0" i="0" u="none" strike="noStrike" kern="1200" baseline="0" dirty="0" smtClean="0">
              <a:solidFill>
                <a:schemeClr val="tx1"/>
              </a:solidFill>
              <a:latin typeface="+mn-lt"/>
              <a:ea typeface="+mn-ea"/>
              <a:cs typeface="+mn-cs"/>
            </a:endParaRPr>
          </a:p>
          <a:p>
            <a:r>
              <a:rPr lang="en-IE" sz="1200" b="0" i="0" u="none" strike="noStrike" kern="1200" baseline="0" dirty="0" smtClean="0">
                <a:solidFill>
                  <a:schemeClr val="tx1"/>
                </a:solidFill>
                <a:latin typeface="+mn-lt"/>
                <a:ea typeface="+mn-ea"/>
                <a:cs typeface="+mn-cs"/>
              </a:rPr>
              <a:t>The IARC Working Group confirmed that alcoholic beverages are “carcinogenic to humans” (Group 1), and concluded that the occurrence of malignant tumours of the oral cavity, pharynx, larynx, oesophagus, liver,</a:t>
            </a:r>
          </a:p>
          <a:p>
            <a:r>
              <a:rPr lang="en-IE" sz="1200" b="0" i="0" u="none" strike="noStrike" kern="1200" baseline="0" dirty="0" err="1" smtClean="0">
                <a:solidFill>
                  <a:schemeClr val="tx1"/>
                </a:solidFill>
                <a:latin typeface="+mn-lt"/>
                <a:ea typeface="+mn-ea"/>
                <a:cs typeface="+mn-cs"/>
              </a:rPr>
              <a:t>colorectum</a:t>
            </a:r>
            <a:r>
              <a:rPr lang="en-IE" sz="1200" b="0" i="0" u="none" strike="noStrike" kern="1200" baseline="0" dirty="0" smtClean="0">
                <a:solidFill>
                  <a:schemeClr val="tx1"/>
                </a:solidFill>
                <a:latin typeface="+mn-lt"/>
                <a:ea typeface="+mn-ea"/>
                <a:cs typeface="+mn-cs"/>
              </a:rPr>
              <a:t>, and female breast is causally related to alcohol consumption. For renal-cell cancer and non- Hodgkin lymphoma the Working Group concluded that there is “evidence suggesting lack of carcinogenicity” for alcohol drinking.20</a:t>
            </a:r>
            <a:endParaRPr lang="en-IE" dirty="0"/>
          </a:p>
        </p:txBody>
      </p:sp>
      <p:sp>
        <p:nvSpPr>
          <p:cNvPr id="4" name="Slide Number Placeholder 3"/>
          <p:cNvSpPr>
            <a:spLocks noGrp="1"/>
          </p:cNvSpPr>
          <p:nvPr>
            <p:ph type="sldNum" sz="quarter" idx="10"/>
          </p:nvPr>
        </p:nvSpPr>
        <p:spPr/>
        <p:txBody>
          <a:bodyPr/>
          <a:lstStyle/>
          <a:p>
            <a:fld id="{FD922A6F-E88F-49FE-A2AC-977E4B4A69FC}" type="slidenum">
              <a:rPr lang="en-IE" smtClean="0"/>
              <a:t>9</a:t>
            </a:fld>
            <a:endParaRPr lang="en-IE"/>
          </a:p>
        </p:txBody>
      </p:sp>
    </p:spTree>
    <p:extLst>
      <p:ext uri="{BB962C8B-B14F-4D97-AF65-F5344CB8AC3E}">
        <p14:creationId xmlns:p14="http://schemas.microsoft.com/office/powerpoint/2010/main" val="232172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895600" y="1371600"/>
            <a:ext cx="5867400" cy="2286000"/>
          </a:xfrm>
        </p:spPr>
        <p:txBody>
          <a:bodyPr/>
          <a:lstStyle>
            <a:lvl1pPr>
              <a:defRPr sz="4500"/>
            </a:lvl1pPr>
          </a:lstStyle>
          <a:p>
            <a:pPr lvl="0"/>
            <a:r>
              <a:rPr lang="en-US" noProof="0" smtClean="0"/>
              <a:t>Click to edit Master title style</a:t>
            </a:r>
            <a:endParaRPr lang="en-GB" noProof="0" smtClean="0"/>
          </a:p>
        </p:txBody>
      </p:sp>
      <p:sp>
        <p:nvSpPr>
          <p:cNvPr id="12291"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noProof="0" smtClean="0"/>
              <a:t>Click to edit Master subtitle style</a:t>
            </a:r>
            <a:endParaRPr lang="en-GB" noProof="0" smtClean="0"/>
          </a:p>
        </p:txBody>
      </p:sp>
      <p:sp>
        <p:nvSpPr>
          <p:cNvPr id="12292" name="Rectangle 4"/>
          <p:cNvSpPr>
            <a:spLocks noGrp="1" noChangeArrowheads="1"/>
          </p:cNvSpPr>
          <p:nvPr>
            <p:ph type="ftr" sz="quarter" idx="3"/>
          </p:nvPr>
        </p:nvSpPr>
        <p:spPr>
          <a:xfrm>
            <a:off x="1403350" y="6308725"/>
            <a:ext cx="6049963" cy="396875"/>
          </a:xfrm>
        </p:spPr>
        <p:txBody>
          <a:bodyPr/>
          <a:lstStyle>
            <a:lvl1pPr>
              <a:defRPr b="0"/>
            </a:lvl1pPr>
          </a:lstStyle>
          <a:p>
            <a:endParaRPr lang="en-IE"/>
          </a:p>
        </p:txBody>
      </p:sp>
      <p:sp>
        <p:nvSpPr>
          <p:cNvPr id="12293" name="Rectangle 5"/>
          <p:cNvSpPr>
            <a:spLocks noGrp="1" noChangeArrowheads="1"/>
          </p:cNvSpPr>
          <p:nvPr>
            <p:ph type="sldNum" sz="quarter" idx="4"/>
          </p:nvPr>
        </p:nvSpPr>
        <p:spPr>
          <a:xfrm>
            <a:off x="7667625" y="6248400"/>
            <a:ext cx="1019175" cy="457200"/>
          </a:xfrm>
        </p:spPr>
        <p:txBody>
          <a:bodyPr/>
          <a:lstStyle>
            <a:lvl1pPr>
              <a:defRPr/>
            </a:lvl1pPr>
          </a:lstStyle>
          <a:p>
            <a:fld id="{1887CD8B-8DC3-48CC-9517-31EBB6656AF1}" type="slidenum">
              <a:rPr lang="en-IE" smtClean="0"/>
              <a:t>‹#›</a:t>
            </a:fld>
            <a:endParaRPr lang="en-IE"/>
          </a:p>
        </p:txBody>
      </p:sp>
      <p:sp>
        <p:nvSpPr>
          <p:cNvPr id="12294" name="Line 6"/>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grpSp>
        <p:nvGrpSpPr>
          <p:cNvPr id="12295" name="Group 7"/>
          <p:cNvGrpSpPr>
            <a:grpSpLocks/>
          </p:cNvGrpSpPr>
          <p:nvPr/>
        </p:nvGrpSpPr>
        <p:grpSpPr bwMode="auto">
          <a:xfrm>
            <a:off x="228600" y="1447800"/>
            <a:ext cx="2286000" cy="2514600"/>
            <a:chOff x="144" y="912"/>
            <a:chExt cx="1440" cy="1584"/>
          </a:xfrm>
        </p:grpSpPr>
        <p:sp>
          <p:nvSpPr>
            <p:cNvPr id="12296" name="Rectangle 8"/>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297" name="Rectangle 9"/>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298" name="Rectangle 10"/>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299" name="Rectangle 11"/>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0" name="Rectangle 12"/>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1" name="Rectangle 13"/>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2" name="Rectangle 14"/>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3" name="Rectangle 15"/>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4" name="Rectangle 16"/>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5" name="Rectangle 17"/>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6" name="Rectangle 18"/>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7" name="Rectangle 19"/>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2308" name="Rectangle 20"/>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grpSp>
      <p:sp>
        <p:nvSpPr>
          <p:cNvPr id="12309" name="Line 21"/>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Footer Placeholder 3"/>
          <p:cNvSpPr>
            <a:spLocks noGrp="1"/>
          </p:cNvSpPr>
          <p:nvPr>
            <p:ph type="ftr" sz="quarter" idx="10"/>
          </p:nvPr>
        </p:nvSpPr>
        <p:spPr/>
        <p:txBody>
          <a:bodyPr/>
          <a:lstStyle>
            <a:lvl1pPr>
              <a:defRPr/>
            </a:lvl1pPr>
          </a:lstStyle>
          <a:p>
            <a:endParaRPr lang="en-IE"/>
          </a:p>
        </p:txBody>
      </p:sp>
      <p:sp>
        <p:nvSpPr>
          <p:cNvPr id="5" name="Slide Number Placeholder 4"/>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66725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Footer Placeholder 3"/>
          <p:cNvSpPr>
            <a:spLocks noGrp="1"/>
          </p:cNvSpPr>
          <p:nvPr>
            <p:ph type="ftr" sz="quarter" idx="10"/>
          </p:nvPr>
        </p:nvSpPr>
        <p:spPr/>
        <p:txBody>
          <a:bodyPr/>
          <a:lstStyle>
            <a:lvl1pPr>
              <a:defRPr/>
            </a:lvl1pPr>
          </a:lstStyle>
          <a:p>
            <a:endParaRPr lang="en-IE"/>
          </a:p>
        </p:txBody>
      </p:sp>
      <p:sp>
        <p:nvSpPr>
          <p:cNvPr id="5" name="Slide Number Placeholder 4"/>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29567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457200"/>
            <a:ext cx="7010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Footer Placeholder 2"/>
          <p:cNvSpPr>
            <a:spLocks noGrp="1"/>
          </p:cNvSpPr>
          <p:nvPr>
            <p:ph type="ftr" sz="quarter" idx="10"/>
          </p:nvPr>
        </p:nvSpPr>
        <p:spPr>
          <a:xfrm>
            <a:off x="2124075" y="6237288"/>
            <a:ext cx="5192713" cy="457200"/>
          </a:xfrm>
        </p:spPr>
        <p:txBody>
          <a:bodyPr/>
          <a:lstStyle>
            <a:lvl1pPr>
              <a:defRPr/>
            </a:lvl1pPr>
          </a:lstStyle>
          <a:p>
            <a:endParaRPr lang="en-IE"/>
          </a:p>
        </p:txBody>
      </p:sp>
      <p:sp>
        <p:nvSpPr>
          <p:cNvPr id="4" name="Slide Number Placeholder 3"/>
          <p:cNvSpPr>
            <a:spLocks noGrp="1"/>
          </p:cNvSpPr>
          <p:nvPr>
            <p:ph type="sldNum" sz="quarter" idx="11"/>
          </p:nvPr>
        </p:nvSpPr>
        <p:spPr>
          <a:xfrm>
            <a:off x="7524750" y="6248400"/>
            <a:ext cx="1162050" cy="457200"/>
          </a:xfrm>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169948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Footer Placeholder 3"/>
          <p:cNvSpPr>
            <a:spLocks noGrp="1"/>
          </p:cNvSpPr>
          <p:nvPr>
            <p:ph type="ftr" sz="quarter" idx="10"/>
          </p:nvPr>
        </p:nvSpPr>
        <p:spPr/>
        <p:txBody>
          <a:bodyPr/>
          <a:lstStyle>
            <a:lvl1pPr>
              <a:defRPr/>
            </a:lvl1pPr>
          </a:lstStyle>
          <a:p>
            <a:endParaRPr lang="en-IE"/>
          </a:p>
        </p:txBody>
      </p:sp>
      <p:sp>
        <p:nvSpPr>
          <p:cNvPr id="5" name="Slide Number Placeholder 4"/>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405592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IE"/>
          </a:p>
        </p:txBody>
      </p:sp>
      <p:sp>
        <p:nvSpPr>
          <p:cNvPr id="5" name="Slide Number Placeholder 4"/>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210264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Footer Placeholder 4"/>
          <p:cNvSpPr>
            <a:spLocks noGrp="1"/>
          </p:cNvSpPr>
          <p:nvPr>
            <p:ph type="ftr" sz="quarter" idx="10"/>
          </p:nvPr>
        </p:nvSpPr>
        <p:spPr/>
        <p:txBody>
          <a:bodyPr/>
          <a:lstStyle>
            <a:lvl1pPr>
              <a:defRPr/>
            </a:lvl1pPr>
          </a:lstStyle>
          <a:p>
            <a:endParaRPr lang="en-IE"/>
          </a:p>
        </p:txBody>
      </p:sp>
      <p:sp>
        <p:nvSpPr>
          <p:cNvPr id="6" name="Slide Number Placeholder 5"/>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267605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Footer Placeholder 6"/>
          <p:cNvSpPr>
            <a:spLocks noGrp="1"/>
          </p:cNvSpPr>
          <p:nvPr>
            <p:ph type="ftr" sz="quarter" idx="10"/>
          </p:nvPr>
        </p:nvSpPr>
        <p:spPr/>
        <p:txBody>
          <a:bodyPr/>
          <a:lstStyle>
            <a:lvl1pPr>
              <a:defRPr/>
            </a:lvl1pPr>
          </a:lstStyle>
          <a:p>
            <a:endParaRPr lang="en-IE"/>
          </a:p>
        </p:txBody>
      </p:sp>
      <p:sp>
        <p:nvSpPr>
          <p:cNvPr id="8" name="Slide Number Placeholder 7"/>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283595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Footer Placeholder 2"/>
          <p:cNvSpPr>
            <a:spLocks noGrp="1"/>
          </p:cNvSpPr>
          <p:nvPr>
            <p:ph type="ftr" sz="quarter" idx="10"/>
          </p:nvPr>
        </p:nvSpPr>
        <p:spPr/>
        <p:txBody>
          <a:bodyPr/>
          <a:lstStyle>
            <a:lvl1pPr>
              <a:defRPr/>
            </a:lvl1pPr>
          </a:lstStyle>
          <a:p>
            <a:endParaRPr lang="en-IE"/>
          </a:p>
        </p:txBody>
      </p:sp>
      <p:sp>
        <p:nvSpPr>
          <p:cNvPr id="4" name="Slide Number Placeholder 3"/>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358304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IE"/>
          </a:p>
        </p:txBody>
      </p:sp>
      <p:sp>
        <p:nvSpPr>
          <p:cNvPr id="3" name="Slide Number Placeholder 2"/>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353730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IE"/>
          </a:p>
        </p:txBody>
      </p:sp>
      <p:sp>
        <p:nvSpPr>
          <p:cNvPr id="6" name="Slide Number Placeholder 5"/>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6840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IE"/>
          </a:p>
        </p:txBody>
      </p:sp>
      <p:sp>
        <p:nvSpPr>
          <p:cNvPr id="6" name="Slide Number Placeholder 5"/>
          <p:cNvSpPr>
            <a:spLocks noGrp="1"/>
          </p:cNvSpPr>
          <p:nvPr>
            <p:ph type="sldNum" sz="quarter" idx="11"/>
          </p:nvPr>
        </p:nvSpPr>
        <p:spPr/>
        <p:txBody>
          <a:bodyPr/>
          <a:lstStyle>
            <a:lvl1pPr>
              <a:defRPr/>
            </a:lvl1pPr>
          </a:lstStyle>
          <a:p>
            <a:fld id="{1887CD8B-8DC3-48CC-9517-31EBB6656AF1}" type="slidenum">
              <a:rPr lang="en-IE" smtClean="0"/>
              <a:t>‹#›</a:t>
            </a:fld>
            <a:endParaRPr lang="en-IE"/>
          </a:p>
        </p:txBody>
      </p:sp>
    </p:spTree>
    <p:extLst>
      <p:ext uri="{BB962C8B-B14F-4D97-AF65-F5344CB8AC3E}">
        <p14:creationId xmlns:p14="http://schemas.microsoft.com/office/powerpoint/2010/main" val="342360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267"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TEST</a:t>
            </a:r>
          </a:p>
          <a:p>
            <a:pPr lvl="4"/>
            <a:r>
              <a:rPr lang="en-GB" smtClean="0"/>
              <a:t>TE</a:t>
            </a:r>
          </a:p>
          <a:p>
            <a:pPr lvl="3"/>
            <a:r>
              <a:rPr lang="en-GB" smtClean="0"/>
              <a:t>TEST</a:t>
            </a:r>
          </a:p>
          <a:p>
            <a:pPr lvl="3"/>
            <a:r>
              <a:rPr lang="en-GB" smtClean="0"/>
              <a:t>Fourth level</a:t>
            </a:r>
          </a:p>
          <a:p>
            <a:pPr lvl="4"/>
            <a:r>
              <a:rPr lang="en-GB" smtClean="0"/>
              <a:t>TEST</a:t>
            </a:r>
          </a:p>
          <a:p>
            <a:pPr lvl="4"/>
            <a:r>
              <a:rPr lang="en-GB" smtClean="0"/>
              <a:t>tes</a:t>
            </a:r>
          </a:p>
        </p:txBody>
      </p:sp>
      <p:sp>
        <p:nvSpPr>
          <p:cNvPr id="11268" name="Rectangle 4"/>
          <p:cNvSpPr>
            <a:spLocks noGrp="1" noChangeArrowheads="1"/>
          </p:cNvSpPr>
          <p:nvPr>
            <p:ph type="ftr" sz="quarter" idx="3"/>
          </p:nvPr>
        </p:nvSpPr>
        <p:spPr bwMode="auto">
          <a:xfrm>
            <a:off x="2124075" y="6237288"/>
            <a:ext cx="519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i="1"/>
            </a:lvl1pPr>
          </a:lstStyle>
          <a:p>
            <a:endParaRPr lang="en-IE"/>
          </a:p>
        </p:txBody>
      </p:sp>
      <p:sp>
        <p:nvSpPr>
          <p:cNvPr id="11269" name="Rectangle 5"/>
          <p:cNvSpPr>
            <a:spLocks noGrp="1" noChangeArrowheads="1"/>
          </p:cNvSpPr>
          <p:nvPr>
            <p:ph type="sldNum" sz="quarter" idx="4"/>
          </p:nvPr>
        </p:nvSpPr>
        <p:spPr bwMode="auto">
          <a:xfrm>
            <a:off x="7524750" y="6248400"/>
            <a:ext cx="116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1887CD8B-8DC3-48CC-9517-31EBB6656AF1}" type="slidenum">
              <a:rPr lang="en-IE" smtClean="0"/>
              <a:t>‹#›</a:t>
            </a:fld>
            <a:endParaRPr lang="en-IE"/>
          </a:p>
        </p:txBody>
      </p:sp>
      <p:sp>
        <p:nvSpPr>
          <p:cNvPr id="11270"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1271"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grpSp>
        <p:nvGrpSpPr>
          <p:cNvPr id="11272" name="Group 8"/>
          <p:cNvGrpSpPr>
            <a:grpSpLocks/>
          </p:cNvGrpSpPr>
          <p:nvPr/>
        </p:nvGrpSpPr>
        <p:grpSpPr bwMode="auto">
          <a:xfrm>
            <a:off x="228600" y="457200"/>
            <a:ext cx="1246188" cy="1371600"/>
            <a:chOff x="144" y="288"/>
            <a:chExt cx="785" cy="864"/>
          </a:xfrm>
        </p:grpSpPr>
        <p:sp>
          <p:nvSpPr>
            <p:cNvPr id="11273"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74"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75"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76"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77"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78"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79"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80"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81"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82"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83"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84"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sp>
          <p:nvSpPr>
            <p:cNvPr id="11285"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gr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900">
          <a:solidFill>
            <a:schemeClr val="bg1"/>
          </a:solidFill>
          <a:latin typeface="+mj-lt"/>
          <a:ea typeface="+mj-ea"/>
          <a:cs typeface="+mj-cs"/>
        </a:defRPr>
      </a:lvl1pPr>
      <a:lvl2pPr algn="l" rtl="0" eaLnBrk="1" fontAlgn="base" hangingPunct="1">
        <a:spcBef>
          <a:spcPct val="0"/>
        </a:spcBef>
        <a:spcAft>
          <a:spcPct val="0"/>
        </a:spcAft>
        <a:defRPr sz="3900">
          <a:solidFill>
            <a:schemeClr val="bg1"/>
          </a:solidFill>
          <a:latin typeface="Arial" charset="0"/>
        </a:defRPr>
      </a:lvl2pPr>
      <a:lvl3pPr algn="l" rtl="0" eaLnBrk="1" fontAlgn="base" hangingPunct="1">
        <a:spcBef>
          <a:spcPct val="0"/>
        </a:spcBef>
        <a:spcAft>
          <a:spcPct val="0"/>
        </a:spcAft>
        <a:defRPr sz="3900">
          <a:solidFill>
            <a:schemeClr val="bg1"/>
          </a:solidFill>
          <a:latin typeface="Arial" charset="0"/>
        </a:defRPr>
      </a:lvl3pPr>
      <a:lvl4pPr algn="l" rtl="0" eaLnBrk="1" fontAlgn="base" hangingPunct="1">
        <a:spcBef>
          <a:spcPct val="0"/>
        </a:spcBef>
        <a:spcAft>
          <a:spcPct val="0"/>
        </a:spcAft>
        <a:defRPr sz="3900">
          <a:solidFill>
            <a:schemeClr val="bg1"/>
          </a:solidFill>
          <a:latin typeface="Arial" charset="0"/>
        </a:defRPr>
      </a:lvl4pPr>
      <a:lvl5pPr algn="l" rtl="0" eaLnBrk="1" fontAlgn="base" hangingPunct="1">
        <a:spcBef>
          <a:spcPct val="0"/>
        </a:spcBef>
        <a:spcAft>
          <a:spcPct val="0"/>
        </a:spcAft>
        <a:defRPr sz="3900">
          <a:solidFill>
            <a:schemeClr val="bg1"/>
          </a:solidFill>
          <a:latin typeface="Arial" charset="0"/>
        </a:defRPr>
      </a:lvl5pPr>
      <a:lvl6pPr marL="457200" algn="l" rtl="0" eaLnBrk="1" fontAlgn="base" hangingPunct="1">
        <a:spcBef>
          <a:spcPct val="0"/>
        </a:spcBef>
        <a:spcAft>
          <a:spcPct val="0"/>
        </a:spcAft>
        <a:defRPr sz="3900">
          <a:solidFill>
            <a:schemeClr val="bg1"/>
          </a:solidFill>
          <a:latin typeface="Arial" charset="0"/>
        </a:defRPr>
      </a:lvl6pPr>
      <a:lvl7pPr marL="914400" algn="l" rtl="0" eaLnBrk="1" fontAlgn="base" hangingPunct="1">
        <a:spcBef>
          <a:spcPct val="0"/>
        </a:spcBef>
        <a:spcAft>
          <a:spcPct val="0"/>
        </a:spcAft>
        <a:defRPr sz="3900">
          <a:solidFill>
            <a:schemeClr val="bg1"/>
          </a:solidFill>
          <a:latin typeface="Arial" charset="0"/>
        </a:defRPr>
      </a:lvl7pPr>
      <a:lvl8pPr marL="1371600" algn="l" rtl="0" eaLnBrk="1" fontAlgn="base" hangingPunct="1">
        <a:spcBef>
          <a:spcPct val="0"/>
        </a:spcBef>
        <a:spcAft>
          <a:spcPct val="0"/>
        </a:spcAft>
        <a:defRPr sz="3900">
          <a:solidFill>
            <a:schemeClr val="bg1"/>
          </a:solidFill>
          <a:latin typeface="Arial" charset="0"/>
        </a:defRPr>
      </a:lvl8pPr>
      <a:lvl9pPr marL="1828800" algn="l" rtl="0" eaLnBrk="1" fontAlgn="base" hangingPunct="1">
        <a:spcBef>
          <a:spcPct val="0"/>
        </a:spcBef>
        <a:spcAft>
          <a:spcPct val="0"/>
        </a:spcAft>
        <a:defRPr sz="3900">
          <a:solidFill>
            <a:schemeClr val="bg1"/>
          </a:solidFill>
          <a:latin typeface="Arial" charset="0"/>
        </a:defRPr>
      </a:lvl9pPr>
    </p:titleStyle>
    <p:bodyStyle>
      <a:lvl1pPr marL="342900" indent="-342900" algn="l" rtl="0" eaLnBrk="1" fontAlgn="base" hangingPunct="1">
        <a:spcBef>
          <a:spcPct val="20000"/>
        </a:spcBef>
        <a:spcAft>
          <a:spcPct val="0"/>
        </a:spcAft>
        <a:buClr>
          <a:schemeClr val="accent1"/>
        </a:buClr>
        <a:buSzPct val="85000"/>
        <a:buFont typeface="Wingdings" pitchFamily="2" charset="2"/>
        <a:buChar char="o"/>
        <a:defRPr sz="28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n"/>
        <a:defRPr sz="2500">
          <a:solidFill>
            <a:schemeClr val="bg1"/>
          </a:solidFill>
          <a:latin typeface="+mn-lt"/>
        </a:defRPr>
      </a:lvl2pPr>
      <a:lvl3pPr marL="1143000" indent="-228600" algn="l" rtl="0" eaLnBrk="1" fontAlgn="base" hangingPunct="1">
        <a:spcBef>
          <a:spcPct val="20000"/>
        </a:spcBef>
        <a:spcAft>
          <a:spcPct val="0"/>
        </a:spcAft>
        <a:buClr>
          <a:schemeClr val="accent1"/>
        </a:buClr>
        <a:buSzPct val="70000"/>
        <a:buFont typeface="Wingdings" pitchFamily="2" charset="2"/>
        <a:buChar char="p"/>
        <a:defRPr sz="2200">
          <a:solidFill>
            <a:schemeClr val="bg1"/>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n"/>
        <a:defRPr sz="2000">
          <a:solidFill>
            <a:schemeClr val="bg1"/>
          </a:solidFill>
          <a:latin typeface="+mn-lt"/>
        </a:defRPr>
      </a:lvl4pPr>
      <a:lvl5pPr marL="20574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bg1"/>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bg1"/>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bg1"/>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bg1"/>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t.omahony@hse.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16/S2214-109X(17)30021-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ofas-uk.org/documents/2011.331%20NOFAS%20Factsheets%20Generic%20Final.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GB" b="1" i="1" dirty="0"/>
              <a:t>FASD in Ireland and first steps towards prevention</a:t>
            </a:r>
            <a:endParaRPr lang="en-GB" dirty="0" smtClean="0"/>
          </a:p>
        </p:txBody>
      </p:sp>
      <p:sp>
        <p:nvSpPr>
          <p:cNvPr id="3075" name="Rectangle 3"/>
          <p:cNvSpPr>
            <a:spLocks noGrp="1" noChangeArrowheads="1"/>
          </p:cNvSpPr>
          <p:nvPr>
            <p:ph type="subTitle" idx="1"/>
          </p:nvPr>
        </p:nvSpPr>
        <p:spPr>
          <a:xfrm>
            <a:off x="2971800" y="4267200"/>
            <a:ext cx="5791200" cy="574675"/>
          </a:xfrm>
        </p:spPr>
        <p:txBody>
          <a:bodyPr/>
          <a:lstStyle/>
          <a:p>
            <a:pPr eaLnBrk="1" hangingPunct="1">
              <a:lnSpc>
                <a:spcPct val="90000"/>
              </a:lnSpc>
            </a:pPr>
            <a:endParaRPr lang="en-GB" sz="2200" smtClean="0"/>
          </a:p>
          <a:p>
            <a:pPr eaLnBrk="1" hangingPunct="1">
              <a:lnSpc>
                <a:spcPct val="90000"/>
              </a:lnSpc>
            </a:pPr>
            <a:endParaRPr lang="en-GB" sz="900" smtClean="0"/>
          </a:p>
        </p:txBody>
      </p:sp>
      <p:sp>
        <p:nvSpPr>
          <p:cNvPr id="3076" name="Text Box 6"/>
          <p:cNvSpPr txBox="1">
            <a:spLocks noChangeArrowheads="1"/>
          </p:cNvSpPr>
          <p:nvPr/>
        </p:nvSpPr>
        <p:spPr bwMode="auto">
          <a:xfrm>
            <a:off x="1547813" y="5300663"/>
            <a:ext cx="6769100" cy="56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spcBef>
                <a:spcPct val="20000"/>
              </a:spcBef>
            </a:pPr>
            <a:r>
              <a:rPr lang="en-GB" sz="1600" dirty="0"/>
              <a:t>Prepared for </a:t>
            </a:r>
            <a:r>
              <a:rPr lang="en-GB" sz="1600" dirty="0" smtClean="0"/>
              <a:t>Alcohol &amp; Pregnancy Seminar Galway 26</a:t>
            </a:r>
            <a:r>
              <a:rPr lang="en-GB" sz="1600" baseline="30000" dirty="0" smtClean="0"/>
              <a:t>th</a:t>
            </a:r>
            <a:r>
              <a:rPr lang="en-GB" sz="1600" dirty="0" smtClean="0"/>
              <a:t> Sep ‘17</a:t>
            </a:r>
            <a:endParaRPr lang="en-GB" sz="1600" dirty="0"/>
          </a:p>
          <a:p>
            <a:pPr eaLnBrk="1" hangingPunct="1">
              <a:spcBef>
                <a:spcPct val="20000"/>
              </a:spcBef>
            </a:pPr>
            <a:r>
              <a:rPr lang="en-GB" sz="1200" dirty="0"/>
              <a:t>Dr Mary T O’Mahony, Specialist in Public Health </a:t>
            </a:r>
            <a:r>
              <a:rPr lang="en-GB" sz="1200" dirty="0" smtClean="0"/>
              <a:t>Medicine, HSE-S </a:t>
            </a:r>
            <a:r>
              <a:rPr lang="en-GB" sz="1200" dirty="0" smtClean="0">
                <a:hlinkClick r:id="rId3"/>
              </a:rPr>
              <a:t>maryt.omahony@hse.ie</a:t>
            </a:r>
            <a:r>
              <a:rPr lang="en-GB" sz="1200" dirty="0" smtClean="0"/>
              <a:t> </a:t>
            </a:r>
            <a:endParaRPr lang="en-GB" sz="1200" dirty="0"/>
          </a:p>
        </p:txBody>
      </p:sp>
      <p:pic>
        <p:nvPicPr>
          <p:cNvPr id="3077" name="Picture 7" descr="hs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260350"/>
            <a:ext cx="10937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350"/>
            <a:ext cx="12319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20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a:t>
            </a:r>
            <a:r>
              <a:rPr lang="en-IE" dirty="0"/>
              <a:t>biological implausibility of the Null </a:t>
            </a:r>
            <a:r>
              <a:rPr lang="en-IE" dirty="0" smtClean="0"/>
              <a:t>Hypothesis</a:t>
            </a:r>
            <a:endParaRPr lang="en-IE" dirty="0"/>
          </a:p>
        </p:txBody>
      </p:sp>
      <p:sp>
        <p:nvSpPr>
          <p:cNvPr id="3" name="Content Placeholder 2"/>
          <p:cNvSpPr>
            <a:spLocks noGrp="1"/>
          </p:cNvSpPr>
          <p:nvPr>
            <p:ph idx="1"/>
          </p:nvPr>
        </p:nvSpPr>
        <p:spPr/>
        <p:txBody>
          <a:bodyPr/>
          <a:lstStyle/>
          <a:p>
            <a:pPr marL="457200" lvl="1" indent="0">
              <a:buNone/>
            </a:pPr>
            <a:endParaRPr lang="en-IE" dirty="0"/>
          </a:p>
          <a:p>
            <a:r>
              <a:rPr lang="en-IE" dirty="0" smtClean="0"/>
              <a:t>Alcohol </a:t>
            </a:r>
            <a:r>
              <a:rPr lang="en-IE" dirty="0"/>
              <a:t>declared a carcinogen by the IARC in </a:t>
            </a:r>
            <a:r>
              <a:rPr lang="en-IE" dirty="0" smtClean="0"/>
              <a:t>1988</a:t>
            </a:r>
          </a:p>
          <a:p>
            <a:r>
              <a:rPr lang="en-IE" dirty="0" smtClean="0"/>
              <a:t>Alcohol </a:t>
            </a:r>
            <a:r>
              <a:rPr lang="en-IE" dirty="0"/>
              <a:t>is a teratogen IOM 1996 </a:t>
            </a:r>
            <a:endParaRPr lang="en-IE" dirty="0" smtClean="0"/>
          </a:p>
          <a:p>
            <a:r>
              <a:rPr lang="en-IE" dirty="0" smtClean="0"/>
              <a:t>Fulfils Causal Criteria*</a:t>
            </a:r>
            <a:endParaRPr lang="en-IE" dirty="0"/>
          </a:p>
          <a:p>
            <a:endParaRPr lang="en-IE" dirty="0"/>
          </a:p>
          <a:p>
            <a:pPr marL="0" indent="0">
              <a:buNone/>
            </a:pPr>
            <a:endParaRPr lang="en-IE" dirty="0"/>
          </a:p>
        </p:txBody>
      </p:sp>
      <p:sp>
        <p:nvSpPr>
          <p:cNvPr id="4" name="TextBox 3"/>
          <p:cNvSpPr txBox="1"/>
          <p:nvPr/>
        </p:nvSpPr>
        <p:spPr>
          <a:xfrm>
            <a:off x="683568" y="6093296"/>
            <a:ext cx="7920880" cy="523220"/>
          </a:xfrm>
          <a:prstGeom prst="rect">
            <a:avLst/>
          </a:prstGeom>
          <a:noFill/>
        </p:spPr>
        <p:txBody>
          <a:bodyPr wrap="square" rtlCol="0">
            <a:spAutoFit/>
          </a:bodyPr>
          <a:lstStyle/>
          <a:p>
            <a:r>
              <a:rPr lang="en-IE" sz="1400" dirty="0" smtClean="0">
                <a:solidFill>
                  <a:schemeClr val="bg1"/>
                </a:solidFill>
              </a:rPr>
              <a:t>*Bradford Hill Sir Austin. The Environment and Disease: Association or Causation?  Proceedings of the Royal Society of Medicine, Section of Occupational Medicine Meeting January 14 1965.</a:t>
            </a:r>
            <a:endParaRPr lang="en-IE" sz="1400" dirty="0">
              <a:solidFill>
                <a:schemeClr val="bg1"/>
              </a:solidFill>
            </a:endParaRPr>
          </a:p>
        </p:txBody>
      </p:sp>
    </p:spTree>
    <p:extLst>
      <p:ext uri="{BB962C8B-B14F-4D97-AF65-F5344CB8AC3E}">
        <p14:creationId xmlns:p14="http://schemas.microsoft.com/office/powerpoint/2010/main" val="27436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DSM-5: ND-PAE</a:t>
            </a:r>
            <a:br>
              <a:rPr lang="en-IE" dirty="0" smtClean="0"/>
            </a:br>
            <a:r>
              <a:rPr lang="en-IE" sz="2000" dirty="0" smtClean="0"/>
              <a:t>Neurodevelopmental disorder- prenatal alcohol exposure</a:t>
            </a:r>
            <a:endParaRPr lang="en-IE" sz="2000" dirty="0"/>
          </a:p>
        </p:txBody>
      </p:sp>
      <p:sp>
        <p:nvSpPr>
          <p:cNvPr id="3" name="Content Placeholder 2"/>
          <p:cNvSpPr>
            <a:spLocks noGrp="1"/>
          </p:cNvSpPr>
          <p:nvPr>
            <p:ph idx="1"/>
          </p:nvPr>
        </p:nvSpPr>
        <p:spPr>
          <a:xfrm>
            <a:off x="1619672" y="2420888"/>
            <a:ext cx="7010400" cy="3816424"/>
          </a:xfrm>
        </p:spPr>
        <p:txBody>
          <a:bodyPr/>
          <a:lstStyle/>
          <a:p>
            <a:r>
              <a:rPr lang="en-IE" dirty="0" smtClean="0"/>
              <a:t>“Absence of evidence is not evidence of absence”</a:t>
            </a:r>
          </a:p>
          <a:p>
            <a:r>
              <a:rPr lang="en-IE" dirty="0" smtClean="0"/>
              <a:t>Wait on the evidence? OR</a:t>
            </a:r>
          </a:p>
          <a:p>
            <a:r>
              <a:rPr lang="en-IE" dirty="0" smtClean="0"/>
              <a:t>Apply the precautionary principle	</a:t>
            </a:r>
          </a:p>
          <a:p>
            <a:endParaRPr lang="en-IE" dirty="0"/>
          </a:p>
        </p:txBody>
      </p:sp>
    </p:spTree>
    <p:extLst>
      <p:ext uri="{BB962C8B-B14F-4D97-AF65-F5344CB8AC3E}">
        <p14:creationId xmlns:p14="http://schemas.microsoft.com/office/powerpoint/2010/main" val="263985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7010400" cy="1295400"/>
          </a:xfrm>
        </p:spPr>
        <p:txBody>
          <a:bodyPr/>
          <a:lstStyle/>
          <a:p>
            <a:r>
              <a:rPr lang="en-IE" dirty="0" smtClean="0"/>
              <a:t>International evidence</a:t>
            </a:r>
            <a:br>
              <a:rPr lang="en-IE" dirty="0" smtClean="0"/>
            </a:br>
            <a:r>
              <a:rPr lang="en-IE" sz="2400" dirty="0" smtClean="0"/>
              <a:t>Lancet Jan17; JAMA </a:t>
            </a:r>
            <a:r>
              <a:rPr lang="en-IE" sz="2400" dirty="0" err="1" smtClean="0"/>
              <a:t>Pediatr</a:t>
            </a:r>
            <a:r>
              <a:rPr lang="en-IE" sz="2400" dirty="0" smtClean="0"/>
              <a:t> Aug17; BMJ Sep17</a:t>
            </a:r>
            <a:br>
              <a:rPr lang="en-IE" sz="2400" dirty="0" smtClean="0"/>
            </a:br>
            <a:endParaRPr lang="en-IE" sz="2400" dirty="0"/>
          </a:p>
        </p:txBody>
      </p:sp>
      <p:sp>
        <p:nvSpPr>
          <p:cNvPr id="3" name="Content Placeholder 2"/>
          <p:cNvSpPr>
            <a:spLocks noGrp="1"/>
          </p:cNvSpPr>
          <p:nvPr>
            <p:ph idx="1"/>
          </p:nvPr>
        </p:nvSpPr>
        <p:spPr>
          <a:xfrm>
            <a:off x="1619672" y="1556792"/>
            <a:ext cx="7010400" cy="4114800"/>
          </a:xfrm>
        </p:spPr>
        <p:txBody>
          <a:bodyPr/>
          <a:lstStyle/>
          <a:p>
            <a:r>
              <a:rPr lang="en-IE" sz="2400" dirty="0"/>
              <a:t>1 in 67 who consume alcohol in pregnancy give birth to a baby with FAS, </a:t>
            </a:r>
            <a:r>
              <a:rPr lang="en-IE" sz="2400" dirty="0" smtClean="0"/>
              <a:t>noting </a:t>
            </a:r>
            <a:r>
              <a:rPr lang="en-IE" sz="2400" dirty="0"/>
              <a:t>ratio of FASD to FAS is 9/10 : </a:t>
            </a:r>
            <a:r>
              <a:rPr lang="en-IE" sz="2400" dirty="0" smtClean="0"/>
              <a:t>1</a:t>
            </a:r>
          </a:p>
          <a:p>
            <a:pPr>
              <a:spcAft>
                <a:spcPts val="0"/>
              </a:spcAft>
            </a:pPr>
            <a:r>
              <a:rPr lang="en-IE" sz="2400" dirty="0">
                <a:ea typeface="Calibri"/>
                <a:cs typeface="Times New Roman"/>
              </a:rPr>
              <a:t>Ireland </a:t>
            </a:r>
            <a:r>
              <a:rPr lang="en-IE" sz="2400" dirty="0" smtClean="0">
                <a:ea typeface="Calibri"/>
                <a:cs typeface="Times New Roman"/>
              </a:rPr>
              <a:t>featured </a:t>
            </a:r>
            <a:r>
              <a:rPr lang="en-IE" sz="2400" dirty="0">
                <a:ea typeface="Calibri"/>
                <a:cs typeface="Times New Roman"/>
              </a:rPr>
              <a:t>as one of the five countries with the highest prevalence of </a:t>
            </a:r>
            <a:r>
              <a:rPr lang="en-IE" sz="2400" dirty="0" smtClean="0">
                <a:ea typeface="Calibri"/>
                <a:cs typeface="Times New Roman"/>
              </a:rPr>
              <a:t>FAS</a:t>
            </a:r>
          </a:p>
          <a:p>
            <a:pPr lvl="1">
              <a:spcAft>
                <a:spcPts val="0"/>
              </a:spcAft>
            </a:pPr>
            <a:r>
              <a:rPr lang="en-IE" sz="2100" dirty="0" smtClean="0">
                <a:ea typeface="Calibri"/>
                <a:cs typeface="Times New Roman"/>
              </a:rPr>
              <a:t>South </a:t>
            </a:r>
            <a:r>
              <a:rPr lang="en-IE" sz="2100" dirty="0">
                <a:ea typeface="Calibri"/>
                <a:cs typeface="Times New Roman"/>
              </a:rPr>
              <a:t>Africa, Croatia, </a:t>
            </a:r>
            <a:r>
              <a:rPr lang="en-IE" sz="2100" b="1" dirty="0">
                <a:ea typeface="Calibri"/>
                <a:cs typeface="Times New Roman"/>
              </a:rPr>
              <a:t>Ireland, </a:t>
            </a:r>
            <a:r>
              <a:rPr lang="en-IE" sz="2100" dirty="0">
                <a:ea typeface="Calibri"/>
                <a:cs typeface="Times New Roman"/>
              </a:rPr>
              <a:t>Italy, </a:t>
            </a:r>
            <a:r>
              <a:rPr lang="en-IE" sz="2100" dirty="0" smtClean="0">
                <a:ea typeface="Calibri"/>
                <a:cs typeface="Times New Roman"/>
              </a:rPr>
              <a:t>Belarus</a:t>
            </a:r>
          </a:p>
          <a:p>
            <a:r>
              <a:rPr lang="en-IE" sz="2400" dirty="0" smtClean="0"/>
              <a:t>Estimate: 600 </a:t>
            </a:r>
            <a:r>
              <a:rPr lang="en-IE" sz="2400" dirty="0"/>
              <a:t>Irish babies are born each year with FAS, </a:t>
            </a:r>
            <a:r>
              <a:rPr lang="en-IE" sz="2400" dirty="0" smtClean="0"/>
              <a:t>&gt; </a:t>
            </a:r>
            <a:r>
              <a:rPr lang="en-IE" sz="2400" dirty="0"/>
              <a:t>40,000 Irish persons are living with the </a:t>
            </a:r>
            <a:r>
              <a:rPr lang="en-IE" sz="2400" dirty="0" smtClean="0"/>
              <a:t>condition</a:t>
            </a:r>
          </a:p>
          <a:p>
            <a:r>
              <a:rPr lang="en-IE" sz="2400" dirty="0" smtClean="0"/>
              <a:t>“Low alcohol” 32g/</a:t>
            </a:r>
            <a:r>
              <a:rPr lang="en-IE" sz="2400" dirty="0" err="1" smtClean="0"/>
              <a:t>wk</a:t>
            </a:r>
            <a:r>
              <a:rPr lang="en-IE" sz="2400" dirty="0" smtClean="0"/>
              <a:t> - precautionary principle recommendation</a:t>
            </a:r>
          </a:p>
          <a:p>
            <a:endParaRPr lang="en-IE" dirty="0"/>
          </a:p>
          <a:p>
            <a:pPr>
              <a:spcAft>
                <a:spcPts val="0"/>
              </a:spcAft>
            </a:pPr>
            <a:endParaRPr lang="en-IE" dirty="0" smtClean="0">
              <a:latin typeface="Calibri"/>
              <a:ea typeface="Calibri"/>
              <a:cs typeface="Times New Roman"/>
            </a:endParaRPr>
          </a:p>
          <a:p>
            <a:endParaRPr lang="en-IE" dirty="0"/>
          </a:p>
        </p:txBody>
      </p:sp>
      <p:sp>
        <p:nvSpPr>
          <p:cNvPr id="4" name="TextBox 3"/>
          <p:cNvSpPr txBox="1"/>
          <p:nvPr/>
        </p:nvSpPr>
        <p:spPr>
          <a:xfrm>
            <a:off x="539552" y="5877272"/>
            <a:ext cx="8352928" cy="830997"/>
          </a:xfrm>
          <a:prstGeom prst="rect">
            <a:avLst/>
          </a:prstGeom>
          <a:noFill/>
        </p:spPr>
        <p:txBody>
          <a:bodyPr wrap="square" rtlCol="0">
            <a:spAutoFit/>
          </a:bodyPr>
          <a:lstStyle/>
          <a:p>
            <a:pPr marL="171450" indent="-171450">
              <a:buFont typeface="Arial" pitchFamily="34" charset="0"/>
              <a:buChar char="•"/>
            </a:pPr>
            <a:r>
              <a:rPr lang="en-IE" sz="800" dirty="0" err="1">
                <a:solidFill>
                  <a:schemeClr val="bg1"/>
                </a:solidFill>
              </a:rPr>
              <a:t>Popova</a:t>
            </a:r>
            <a:r>
              <a:rPr lang="en-IE" sz="800" dirty="0">
                <a:solidFill>
                  <a:schemeClr val="bg1"/>
                </a:solidFill>
              </a:rPr>
              <a:t> S, Lange S, </a:t>
            </a:r>
            <a:r>
              <a:rPr lang="en-IE" sz="800" dirty="0" err="1">
                <a:solidFill>
                  <a:schemeClr val="bg1"/>
                </a:solidFill>
              </a:rPr>
              <a:t>Probst</a:t>
            </a:r>
            <a:r>
              <a:rPr lang="en-IE" sz="800" dirty="0">
                <a:solidFill>
                  <a:schemeClr val="bg1"/>
                </a:solidFill>
              </a:rPr>
              <a:t> C, </a:t>
            </a:r>
            <a:r>
              <a:rPr lang="en-IE" sz="800" dirty="0" err="1">
                <a:solidFill>
                  <a:schemeClr val="bg1"/>
                </a:solidFill>
              </a:rPr>
              <a:t>Gmel</a:t>
            </a:r>
            <a:r>
              <a:rPr lang="en-IE" sz="800" dirty="0">
                <a:solidFill>
                  <a:schemeClr val="bg1"/>
                </a:solidFill>
              </a:rPr>
              <a:t> G, </a:t>
            </a:r>
            <a:r>
              <a:rPr lang="en-IE" sz="800" dirty="0" err="1">
                <a:solidFill>
                  <a:schemeClr val="bg1"/>
                </a:solidFill>
              </a:rPr>
              <a:t>Rehm</a:t>
            </a:r>
            <a:r>
              <a:rPr lang="en-IE" sz="800" dirty="0">
                <a:solidFill>
                  <a:schemeClr val="bg1"/>
                </a:solidFill>
              </a:rPr>
              <a:t> J. </a:t>
            </a:r>
            <a:r>
              <a:rPr lang="en-IE" sz="800" b="1" dirty="0">
                <a:solidFill>
                  <a:schemeClr val="bg1"/>
                </a:solidFill>
              </a:rPr>
              <a:t>Estimation of national, regional, and global prevalence of alcohol use during pregnancy and </a:t>
            </a:r>
            <a:r>
              <a:rPr lang="en-IE" sz="800" b="1" dirty="0" err="1">
                <a:solidFill>
                  <a:schemeClr val="bg1"/>
                </a:solidFill>
              </a:rPr>
              <a:t>fetal</a:t>
            </a:r>
            <a:r>
              <a:rPr lang="en-IE" sz="800" b="1" dirty="0">
                <a:solidFill>
                  <a:schemeClr val="bg1"/>
                </a:solidFill>
              </a:rPr>
              <a:t> alcohol syndrome: a systematic review and meta-analysis. </a:t>
            </a:r>
            <a:r>
              <a:rPr lang="en-IE" sz="800" dirty="0">
                <a:solidFill>
                  <a:schemeClr val="bg1"/>
                </a:solidFill>
              </a:rPr>
              <a:t>Lancet Glob Health 2017; published online Jan 12. </a:t>
            </a:r>
            <a:r>
              <a:rPr lang="en-IE" sz="800" dirty="0">
                <a:solidFill>
                  <a:schemeClr val="bg1"/>
                </a:solidFill>
                <a:hlinkClick r:id="rId3"/>
              </a:rPr>
              <a:t>http://dx.doi.org/10.1016/S2214-109X(17)30021-9</a:t>
            </a:r>
            <a:r>
              <a:rPr lang="en-IE" sz="800" dirty="0">
                <a:solidFill>
                  <a:schemeClr val="bg1"/>
                </a:solidFill>
              </a:rPr>
              <a:t> </a:t>
            </a:r>
            <a:endParaRPr lang="en-IE" sz="800" dirty="0" smtClean="0">
              <a:solidFill>
                <a:schemeClr val="bg1"/>
              </a:solidFill>
            </a:endParaRPr>
          </a:p>
          <a:p>
            <a:pPr marL="171450" indent="-171450">
              <a:buFont typeface="Arial" pitchFamily="34" charset="0"/>
              <a:buChar char="•"/>
            </a:pPr>
            <a:r>
              <a:rPr lang="en-IE" sz="800" dirty="0" smtClean="0">
                <a:solidFill>
                  <a:schemeClr val="bg1"/>
                </a:solidFill>
              </a:rPr>
              <a:t>Lange </a:t>
            </a:r>
            <a:r>
              <a:rPr lang="en-IE" sz="800" dirty="0">
                <a:solidFill>
                  <a:schemeClr val="bg1"/>
                </a:solidFill>
              </a:rPr>
              <a:t>S, </a:t>
            </a:r>
            <a:r>
              <a:rPr lang="en-IE" sz="800" dirty="0" err="1">
                <a:solidFill>
                  <a:schemeClr val="bg1"/>
                </a:solidFill>
              </a:rPr>
              <a:t>Probst</a:t>
            </a:r>
            <a:r>
              <a:rPr lang="en-IE" sz="800" dirty="0">
                <a:solidFill>
                  <a:schemeClr val="bg1"/>
                </a:solidFill>
              </a:rPr>
              <a:t> C, </a:t>
            </a:r>
            <a:r>
              <a:rPr lang="en-IE" sz="800" dirty="0" err="1">
                <a:solidFill>
                  <a:schemeClr val="bg1"/>
                </a:solidFill>
              </a:rPr>
              <a:t>Gmel</a:t>
            </a:r>
            <a:r>
              <a:rPr lang="en-IE" sz="800" dirty="0">
                <a:solidFill>
                  <a:schemeClr val="bg1"/>
                </a:solidFill>
              </a:rPr>
              <a:t> G, </a:t>
            </a:r>
            <a:r>
              <a:rPr lang="en-IE" sz="800" dirty="0" err="1">
                <a:solidFill>
                  <a:schemeClr val="bg1"/>
                </a:solidFill>
              </a:rPr>
              <a:t>Rehm</a:t>
            </a:r>
            <a:r>
              <a:rPr lang="en-IE" sz="800" dirty="0">
                <a:solidFill>
                  <a:schemeClr val="bg1"/>
                </a:solidFill>
              </a:rPr>
              <a:t> J. </a:t>
            </a:r>
            <a:r>
              <a:rPr lang="en-IE" sz="800" dirty="0" err="1">
                <a:solidFill>
                  <a:schemeClr val="bg1"/>
                </a:solidFill>
              </a:rPr>
              <a:t>Burd</a:t>
            </a:r>
            <a:r>
              <a:rPr lang="en-IE" sz="800" dirty="0">
                <a:solidFill>
                  <a:schemeClr val="bg1"/>
                </a:solidFill>
              </a:rPr>
              <a:t> L, </a:t>
            </a:r>
            <a:r>
              <a:rPr lang="en-IE" sz="800" dirty="0" err="1">
                <a:solidFill>
                  <a:schemeClr val="bg1"/>
                </a:solidFill>
              </a:rPr>
              <a:t>Popova</a:t>
            </a:r>
            <a:r>
              <a:rPr lang="en-IE" sz="800" dirty="0">
                <a:solidFill>
                  <a:schemeClr val="bg1"/>
                </a:solidFill>
              </a:rPr>
              <a:t> S.  Global Prevalence of </a:t>
            </a:r>
            <a:r>
              <a:rPr lang="en-IE" sz="800" dirty="0" err="1">
                <a:solidFill>
                  <a:schemeClr val="bg1"/>
                </a:solidFill>
              </a:rPr>
              <a:t>Fetal</a:t>
            </a:r>
            <a:r>
              <a:rPr lang="en-IE" sz="800" dirty="0">
                <a:solidFill>
                  <a:schemeClr val="bg1"/>
                </a:solidFill>
              </a:rPr>
              <a:t> Alcohol Spectrum Disorder among Children and Youth.  A systematic review and meta-</a:t>
            </a:r>
            <a:r>
              <a:rPr lang="en-IE" sz="800" dirty="0" err="1">
                <a:solidFill>
                  <a:srgbClr val="000066"/>
                </a:solidFill>
              </a:rPr>
              <a:t>anlaysis</a:t>
            </a:r>
            <a:r>
              <a:rPr lang="en-IE" sz="800" dirty="0">
                <a:solidFill>
                  <a:srgbClr val="000066"/>
                </a:solidFill>
              </a:rPr>
              <a:t> JAMA </a:t>
            </a:r>
            <a:r>
              <a:rPr lang="en-IE" sz="800" dirty="0" err="1">
                <a:solidFill>
                  <a:srgbClr val="000066"/>
                </a:solidFill>
              </a:rPr>
              <a:t>Pediatr</a:t>
            </a:r>
            <a:r>
              <a:rPr lang="en-IE" sz="800" dirty="0">
                <a:solidFill>
                  <a:srgbClr val="000066"/>
                </a:solidFill>
              </a:rPr>
              <a:t> 2017. Doi:10.1001/jamapediatrics.2017.1919</a:t>
            </a:r>
          </a:p>
          <a:p>
            <a:pPr marL="171450" indent="-171450">
              <a:buFont typeface="Arial" pitchFamily="34" charset="0"/>
              <a:buChar char="•"/>
            </a:pPr>
            <a:r>
              <a:rPr lang="en-IE" sz="800" dirty="0" err="1" smtClean="0">
                <a:solidFill>
                  <a:srgbClr val="000066"/>
                </a:solidFill>
              </a:rPr>
              <a:t>Mamluk</a:t>
            </a:r>
            <a:r>
              <a:rPr lang="en-IE" sz="800" dirty="0" smtClean="0">
                <a:solidFill>
                  <a:srgbClr val="000066"/>
                </a:solidFill>
              </a:rPr>
              <a:t> </a:t>
            </a:r>
            <a:r>
              <a:rPr lang="en-IE" sz="800" dirty="0">
                <a:solidFill>
                  <a:srgbClr val="000066"/>
                </a:solidFill>
              </a:rPr>
              <a:t>L, Edwards HB, </a:t>
            </a:r>
            <a:r>
              <a:rPr lang="en-IE" sz="800" dirty="0" err="1">
                <a:solidFill>
                  <a:srgbClr val="000066"/>
                </a:solidFill>
              </a:rPr>
              <a:t>Savović</a:t>
            </a:r>
            <a:r>
              <a:rPr lang="en-IE" sz="800" dirty="0">
                <a:solidFill>
                  <a:srgbClr val="000066"/>
                </a:solidFill>
              </a:rPr>
              <a:t> J, </a:t>
            </a:r>
            <a:r>
              <a:rPr lang="en-IE" sz="800" i="1" dirty="0">
                <a:solidFill>
                  <a:srgbClr val="000066"/>
                </a:solidFill>
              </a:rPr>
              <a:t>et al</a:t>
            </a:r>
            <a:r>
              <a:rPr lang="en-IE" sz="800" dirty="0">
                <a:solidFill>
                  <a:srgbClr val="000066"/>
                </a:solidFill>
              </a:rPr>
              <a:t>. Low alcohol consumption and pregnancy and childhood outcomes: time to change guidelines indicating apparently ‘safe’ levels of alcohol during pregnancy? A systematic review and meta-analyses. </a:t>
            </a:r>
            <a:r>
              <a:rPr lang="en-IE" sz="800" i="1" dirty="0">
                <a:solidFill>
                  <a:srgbClr val="000066"/>
                </a:solidFill>
              </a:rPr>
              <a:t>BMJ Open </a:t>
            </a:r>
            <a:r>
              <a:rPr lang="en-IE" sz="800" dirty="0">
                <a:solidFill>
                  <a:srgbClr val="000066"/>
                </a:solidFill>
              </a:rPr>
              <a:t>2017;7:e015410. doi:10.1136/ bmjopen-2016-015410</a:t>
            </a:r>
            <a:endParaRPr lang="en-IE" sz="800" dirty="0"/>
          </a:p>
        </p:txBody>
      </p:sp>
    </p:spTree>
    <p:extLst>
      <p:ext uri="{BB962C8B-B14F-4D97-AF65-F5344CB8AC3E}">
        <p14:creationId xmlns:p14="http://schemas.microsoft.com/office/powerpoint/2010/main" val="4084244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Evidence (</a:t>
            </a:r>
            <a:r>
              <a:rPr lang="en-IE" dirty="0" err="1" smtClean="0"/>
              <a:t>Ireland_Aug</a:t>
            </a:r>
            <a:r>
              <a:rPr lang="en-IE" dirty="0" smtClean="0"/>
              <a:t> 2017)</a:t>
            </a:r>
            <a:endParaRPr lang="en-IE" dirty="0"/>
          </a:p>
        </p:txBody>
      </p:sp>
      <p:sp>
        <p:nvSpPr>
          <p:cNvPr id="3" name="Content Placeholder 2"/>
          <p:cNvSpPr>
            <a:spLocks noGrp="1"/>
          </p:cNvSpPr>
          <p:nvPr>
            <p:ph idx="1"/>
          </p:nvPr>
        </p:nvSpPr>
        <p:spPr/>
        <p:txBody>
          <a:bodyPr>
            <a:normAutofit fontScale="62500" lnSpcReduction="20000"/>
          </a:bodyPr>
          <a:lstStyle/>
          <a:p>
            <a:pPr marL="0" indent="0">
              <a:buNone/>
            </a:pPr>
            <a:r>
              <a:rPr lang="en-NZ" dirty="0"/>
              <a:t>The evidence indicates that:</a:t>
            </a:r>
            <a:endParaRPr lang="en-IE" dirty="0"/>
          </a:p>
          <a:p>
            <a:pPr lvl="0"/>
            <a:r>
              <a:rPr lang="en-NZ" dirty="0"/>
              <a:t>F</a:t>
            </a:r>
            <a:r>
              <a:rPr lang="en-NZ" dirty="0" smtClean="0"/>
              <a:t>our </a:t>
            </a:r>
            <a:r>
              <a:rPr lang="en-NZ" dirty="0"/>
              <a:t>in </a:t>
            </a:r>
            <a:r>
              <a:rPr lang="en-NZ" dirty="0" smtClean="0"/>
              <a:t>five of first pregnancies </a:t>
            </a:r>
            <a:r>
              <a:rPr lang="en-NZ" dirty="0"/>
              <a:t>are exposed to alcohol; </a:t>
            </a:r>
            <a:r>
              <a:rPr lang="en-NZ" dirty="0" smtClean="0"/>
              <a:t>nearly one </a:t>
            </a:r>
            <a:r>
              <a:rPr lang="en-NZ" dirty="0"/>
              <a:t>in </a:t>
            </a:r>
            <a:r>
              <a:rPr lang="en-NZ" dirty="0" smtClean="0"/>
              <a:t>two (45%) are </a:t>
            </a:r>
            <a:r>
              <a:rPr lang="en-NZ" dirty="0"/>
              <a:t>exposed at high-risk levels</a:t>
            </a:r>
            <a:endParaRPr lang="en-IE" dirty="0"/>
          </a:p>
          <a:p>
            <a:pPr lvl="0"/>
            <a:r>
              <a:rPr lang="en-NZ" dirty="0"/>
              <a:t>two in five pregnancies are unplanned, increasing the chance they will be exposed to alcohol</a:t>
            </a:r>
            <a:endParaRPr lang="en-IE" dirty="0"/>
          </a:p>
          <a:p>
            <a:pPr lvl="0"/>
            <a:r>
              <a:rPr lang="en-NZ" dirty="0"/>
              <a:t>pregnant women do not consistently receive timely maternity care or support for their </a:t>
            </a:r>
            <a:r>
              <a:rPr lang="en-NZ" dirty="0" smtClean="0"/>
              <a:t>Alcohol &amp; Drug </a:t>
            </a:r>
            <a:r>
              <a:rPr lang="en-NZ" dirty="0"/>
              <a:t>issues</a:t>
            </a:r>
            <a:endParaRPr lang="en-IE" dirty="0"/>
          </a:p>
          <a:p>
            <a:pPr lvl="0"/>
            <a:r>
              <a:rPr lang="en-NZ" dirty="0"/>
              <a:t>health professionals do not consistently provide information on the risks of drinking during pregnancy or routinely screen for alcohol issues</a:t>
            </a:r>
            <a:endParaRPr lang="en-IE" dirty="0"/>
          </a:p>
          <a:p>
            <a:pPr lvl="0"/>
            <a:r>
              <a:rPr lang="en-NZ" dirty="0"/>
              <a:t>most clinicians lack the capability to diagnose FASD</a:t>
            </a:r>
            <a:endParaRPr lang="en-IE" dirty="0"/>
          </a:p>
          <a:p>
            <a:pPr lvl="0"/>
            <a:r>
              <a:rPr lang="en-NZ" dirty="0"/>
              <a:t>families of people with FASD struggle to access appropriate support and report a lack of understanding from services, professionals and even other family members</a:t>
            </a:r>
            <a:endParaRPr lang="en-IE" dirty="0"/>
          </a:p>
          <a:p>
            <a:pPr lvl="0"/>
            <a:r>
              <a:rPr lang="en-NZ" dirty="0" smtClean="0"/>
              <a:t>In NZ, FASD </a:t>
            </a:r>
            <a:r>
              <a:rPr lang="en-NZ" dirty="0"/>
              <a:t>affects about 50 </a:t>
            </a:r>
            <a:r>
              <a:rPr lang="en-NZ" dirty="0" err="1"/>
              <a:t>percent</a:t>
            </a:r>
            <a:r>
              <a:rPr lang="en-NZ" dirty="0"/>
              <a:t> of children and young people in Child, Youth and Family (CYF) care</a:t>
            </a:r>
            <a:r>
              <a:rPr lang="en-NZ" dirty="0" smtClean="0"/>
              <a:t>.</a:t>
            </a:r>
            <a:endParaRPr lang="en-IE" dirty="0"/>
          </a:p>
        </p:txBody>
      </p:sp>
    </p:spTree>
    <p:extLst>
      <p:ext uri="{BB962C8B-B14F-4D97-AF65-F5344CB8AC3E}">
        <p14:creationId xmlns:p14="http://schemas.microsoft.com/office/powerpoint/2010/main" val="5864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GB" smtClean="0"/>
              <a:t>FASD Invisible characteristics: </a:t>
            </a:r>
          </a:p>
        </p:txBody>
      </p:sp>
      <p:sp>
        <p:nvSpPr>
          <p:cNvPr id="9220" name="Rectangle 3"/>
          <p:cNvSpPr>
            <a:spLocks noGrp="1" noChangeArrowheads="1"/>
          </p:cNvSpPr>
          <p:nvPr>
            <p:ph idx="1"/>
          </p:nvPr>
        </p:nvSpPr>
        <p:spPr/>
        <p:txBody>
          <a:bodyPr/>
          <a:lstStyle/>
          <a:p>
            <a:pPr eaLnBrk="1" hangingPunct="1">
              <a:lnSpc>
                <a:spcPct val="80000"/>
              </a:lnSpc>
            </a:pPr>
            <a:r>
              <a:rPr lang="en-GB" sz="2400" smtClean="0"/>
              <a:t>attention deficits </a:t>
            </a:r>
          </a:p>
          <a:p>
            <a:pPr eaLnBrk="1" hangingPunct="1">
              <a:lnSpc>
                <a:spcPct val="80000"/>
              </a:lnSpc>
            </a:pPr>
            <a:r>
              <a:rPr lang="en-GB" sz="2400" smtClean="0"/>
              <a:t>memory deficits </a:t>
            </a:r>
          </a:p>
          <a:p>
            <a:pPr eaLnBrk="1" hangingPunct="1">
              <a:lnSpc>
                <a:spcPct val="80000"/>
              </a:lnSpc>
            </a:pPr>
            <a:r>
              <a:rPr lang="en-GB" sz="2400" smtClean="0"/>
              <a:t>hyperactivity </a:t>
            </a:r>
          </a:p>
          <a:p>
            <a:pPr eaLnBrk="1" hangingPunct="1">
              <a:lnSpc>
                <a:spcPct val="80000"/>
              </a:lnSpc>
            </a:pPr>
            <a:r>
              <a:rPr lang="en-GB" sz="2400" smtClean="0"/>
              <a:t>difficulty with abstract concepts (e.g. maths, time and money) </a:t>
            </a:r>
          </a:p>
          <a:p>
            <a:pPr eaLnBrk="1" hangingPunct="1">
              <a:lnSpc>
                <a:spcPct val="80000"/>
              </a:lnSpc>
            </a:pPr>
            <a:r>
              <a:rPr lang="en-GB" sz="2400" smtClean="0"/>
              <a:t>poor problem-solving skills </a:t>
            </a:r>
          </a:p>
          <a:p>
            <a:pPr eaLnBrk="1" hangingPunct="1">
              <a:lnSpc>
                <a:spcPct val="80000"/>
              </a:lnSpc>
            </a:pPr>
            <a:r>
              <a:rPr lang="en-GB" sz="2400" smtClean="0"/>
              <a:t>difficulty learning from consequences </a:t>
            </a:r>
          </a:p>
          <a:p>
            <a:pPr eaLnBrk="1" hangingPunct="1">
              <a:lnSpc>
                <a:spcPct val="80000"/>
              </a:lnSpc>
            </a:pPr>
            <a:r>
              <a:rPr lang="en-GB" sz="2400" smtClean="0"/>
              <a:t>poor judgement </a:t>
            </a:r>
          </a:p>
          <a:p>
            <a:pPr eaLnBrk="1" hangingPunct="1">
              <a:lnSpc>
                <a:spcPct val="80000"/>
              </a:lnSpc>
            </a:pPr>
            <a:r>
              <a:rPr lang="en-GB" sz="2400" smtClean="0"/>
              <a:t>immature behaviour </a:t>
            </a:r>
          </a:p>
          <a:p>
            <a:pPr eaLnBrk="1" hangingPunct="1">
              <a:lnSpc>
                <a:spcPct val="80000"/>
              </a:lnSpc>
            </a:pPr>
            <a:r>
              <a:rPr lang="en-GB" sz="2400" smtClean="0"/>
              <a:t>poor impulse control </a:t>
            </a:r>
          </a:p>
          <a:p>
            <a:pPr eaLnBrk="1" hangingPunct="1">
              <a:lnSpc>
                <a:spcPct val="80000"/>
              </a:lnSpc>
            </a:pPr>
            <a:r>
              <a:rPr lang="en-GB" sz="2400" smtClean="0"/>
              <a:t>confused social skills.   </a:t>
            </a:r>
            <a:r>
              <a:rPr lang="en-GB" sz="2400" b="1" smtClean="0"/>
              <a:t>+/- Physical features </a:t>
            </a:r>
          </a:p>
        </p:txBody>
      </p:sp>
      <p:sp>
        <p:nvSpPr>
          <p:cNvPr id="9218" name="Footer Placeholder 3"/>
          <p:cNvSpPr>
            <a:spLocks noGrp="1"/>
          </p:cNvSpPr>
          <p:nvPr>
            <p:ph type="ftr" sz="quarter" idx="10"/>
          </p:nvPr>
        </p:nvSpPr>
        <p:spPr>
          <a:noFill/>
        </p:spPr>
        <p:txBody>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r>
              <a:rPr lang="en-GB"/>
              <a:t>Prevention of Fetal Alcohol Spectrum Disorder</a:t>
            </a:r>
          </a:p>
        </p:txBody>
      </p:sp>
      <p:sp>
        <p:nvSpPr>
          <p:cNvPr id="9221" name="Text Box 4"/>
          <p:cNvSpPr txBox="1">
            <a:spLocks noChangeArrowheads="1"/>
          </p:cNvSpPr>
          <p:nvPr/>
        </p:nvSpPr>
        <p:spPr bwMode="auto">
          <a:xfrm>
            <a:off x="395288" y="6551613"/>
            <a:ext cx="85693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pPr eaLnBrk="1" hangingPunct="1">
              <a:lnSpc>
                <a:spcPct val="50000"/>
              </a:lnSpc>
            </a:pPr>
            <a:r>
              <a:rPr lang="en-GB" sz="1000"/>
              <a:t>UK Mencap &amp; Nofas.  </a:t>
            </a:r>
            <a:r>
              <a:rPr lang="en-GB" sz="1000" b="0"/>
              <a:t>Foetal alcohol spectrum disorder (FASD). </a:t>
            </a:r>
            <a:r>
              <a:rPr lang="en-GB" sz="1000"/>
              <a:t>Information for parents, carers and professionals </a:t>
            </a:r>
          </a:p>
          <a:p>
            <a:pPr eaLnBrk="1" hangingPunct="1">
              <a:lnSpc>
                <a:spcPct val="50000"/>
              </a:lnSpc>
            </a:pPr>
            <a:r>
              <a:rPr lang="en-GB" sz="1000">
                <a:hlinkClick r:id="rId2"/>
              </a:rPr>
              <a:t>http://www.nofas-uk.org/documents/2011.331%20NOFAS%20Factsheets%20Generic%20Final.pdf</a:t>
            </a:r>
            <a:r>
              <a:rPr lang="en-GB"/>
              <a:t> </a:t>
            </a:r>
          </a:p>
        </p:txBody>
      </p:sp>
    </p:spTree>
    <p:extLst>
      <p:ext uri="{BB962C8B-B14F-4D97-AF65-F5344CB8AC3E}">
        <p14:creationId xmlns:p14="http://schemas.microsoft.com/office/powerpoint/2010/main" val="1525408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010400" cy="1635968"/>
          </a:xfrm>
        </p:spPr>
        <p:txBody>
          <a:bodyPr>
            <a:normAutofit/>
          </a:bodyPr>
          <a:lstStyle/>
          <a:p>
            <a:r>
              <a:rPr lang="en-IE" sz="3200" b="1" dirty="0"/>
              <a:t>The elephant in the </a:t>
            </a:r>
            <a:r>
              <a:rPr lang="en-IE" sz="3200" b="1" dirty="0" smtClean="0"/>
              <a:t>room: to what extent is ASD a manifestation of FASD?</a:t>
            </a:r>
            <a:endParaRPr lang="en-IE" sz="3200" b="1" dirty="0"/>
          </a:p>
        </p:txBody>
      </p:sp>
      <p:sp>
        <p:nvSpPr>
          <p:cNvPr id="3" name="Content Placeholder 2"/>
          <p:cNvSpPr>
            <a:spLocks noGrp="1"/>
          </p:cNvSpPr>
          <p:nvPr>
            <p:ph idx="1"/>
          </p:nvPr>
        </p:nvSpPr>
        <p:spPr>
          <a:xfrm>
            <a:off x="1691680" y="1844824"/>
            <a:ext cx="7010400" cy="4176464"/>
          </a:xfrm>
        </p:spPr>
        <p:txBody>
          <a:bodyPr>
            <a:normAutofit fontScale="92500"/>
          </a:bodyPr>
          <a:lstStyle/>
          <a:p>
            <a:r>
              <a:rPr lang="en-IE" dirty="0" smtClean="0"/>
              <a:t>FASD diagnosis requires documented PAE – this limits ascertainment</a:t>
            </a:r>
          </a:p>
          <a:p>
            <a:r>
              <a:rPr lang="en-IE" dirty="0" smtClean="0"/>
              <a:t>Do we need an FASD diagnosis?</a:t>
            </a:r>
          </a:p>
          <a:p>
            <a:r>
              <a:rPr lang="en-IE" dirty="0" smtClean="0"/>
              <a:t>Document PAE for health promotion?</a:t>
            </a:r>
          </a:p>
          <a:p>
            <a:r>
              <a:rPr lang="en-IE" dirty="0" smtClean="0"/>
              <a:t>A </a:t>
            </a:r>
            <a:r>
              <a:rPr lang="en-IE" dirty="0"/>
              <a:t>pregnant </a:t>
            </a:r>
            <a:r>
              <a:rPr lang="en-IE" dirty="0" smtClean="0"/>
              <a:t>pause: alcohol free pregnancy</a:t>
            </a:r>
          </a:p>
          <a:p>
            <a:pPr>
              <a:buNone/>
            </a:pPr>
            <a:endParaRPr lang="en-GB" dirty="0" smtClean="0"/>
          </a:p>
          <a:p>
            <a:pPr>
              <a:buNone/>
            </a:pPr>
            <a:r>
              <a:rPr lang="en-GB" dirty="0" smtClean="0"/>
              <a:t>Anecdote</a:t>
            </a:r>
            <a:endParaRPr lang="en-GB" dirty="0"/>
          </a:p>
          <a:p>
            <a:r>
              <a:rPr lang="en-GB" dirty="0" smtClean="0"/>
              <a:t>Disability Service Transformation Local Implementation parent </a:t>
            </a:r>
            <a:r>
              <a:rPr lang="en-GB" dirty="0"/>
              <a:t>group</a:t>
            </a:r>
          </a:p>
          <a:p>
            <a:endParaRPr lang="en-IE" dirty="0"/>
          </a:p>
        </p:txBody>
      </p:sp>
      <p:sp>
        <p:nvSpPr>
          <p:cNvPr id="4" name="Footer Placeholder 3"/>
          <p:cNvSpPr>
            <a:spLocks noGrp="1"/>
          </p:cNvSpPr>
          <p:nvPr>
            <p:ph type="ftr" sz="quarter" idx="10"/>
          </p:nvPr>
        </p:nvSpPr>
        <p:spPr/>
        <p:txBody>
          <a:bodyPr/>
          <a:lstStyle/>
          <a:p>
            <a:r>
              <a:rPr lang="en-GB" smtClean="0">
                <a:solidFill>
                  <a:srgbClr val="000066"/>
                </a:solidFill>
              </a:rPr>
              <a:t>Prevention of Foetal Alcohol Spectrum Disorder</a:t>
            </a:r>
            <a:endParaRPr lang="en-GB">
              <a:solidFill>
                <a:srgbClr val="000066"/>
              </a:solidFill>
            </a:endParaRPr>
          </a:p>
        </p:txBody>
      </p:sp>
    </p:spTree>
    <p:extLst>
      <p:ext uri="{BB962C8B-B14F-4D97-AF65-F5344CB8AC3E}">
        <p14:creationId xmlns:p14="http://schemas.microsoft.com/office/powerpoint/2010/main" val="282865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016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Prevention of FASD</a:t>
            </a:r>
            <a:endParaRPr lang="en-IE" dirty="0"/>
          </a:p>
        </p:txBody>
      </p:sp>
      <p:sp>
        <p:nvSpPr>
          <p:cNvPr id="3" name="Content Placeholder 2"/>
          <p:cNvSpPr>
            <a:spLocks noGrp="1"/>
          </p:cNvSpPr>
          <p:nvPr>
            <p:ph idx="1"/>
          </p:nvPr>
        </p:nvSpPr>
        <p:spPr/>
        <p:txBody>
          <a:bodyPr/>
          <a:lstStyle/>
          <a:p>
            <a:pPr marL="0" indent="0">
              <a:buNone/>
            </a:pPr>
            <a:r>
              <a:rPr lang="en-IE" dirty="0" smtClean="0"/>
              <a:t>Is all our business</a:t>
            </a:r>
          </a:p>
          <a:p>
            <a:r>
              <a:rPr lang="en-IE" dirty="0" smtClean="0"/>
              <a:t>Alcohol free pregnancy work starts in school</a:t>
            </a:r>
          </a:p>
          <a:p>
            <a:r>
              <a:rPr lang="en-IE" dirty="0" smtClean="0"/>
              <a:t>Lessons learned internationally</a:t>
            </a:r>
          </a:p>
          <a:p>
            <a:r>
              <a:rPr lang="en-IE" dirty="0" smtClean="0"/>
              <a:t>Whole of Government </a:t>
            </a:r>
          </a:p>
          <a:p>
            <a:pPr lvl="1"/>
            <a:r>
              <a:rPr lang="en-IE" dirty="0" smtClean="0"/>
              <a:t>Policy &amp; implementation, hidden harm </a:t>
            </a:r>
          </a:p>
          <a:p>
            <a:r>
              <a:rPr lang="en-IE" dirty="0" smtClean="0"/>
              <a:t>&amp; whole of Society: social norm, support</a:t>
            </a:r>
          </a:p>
          <a:p>
            <a:r>
              <a:rPr lang="en-IE" dirty="0"/>
              <a:t>Effective </a:t>
            </a:r>
            <a:r>
              <a:rPr lang="en-IE" dirty="0" smtClean="0"/>
              <a:t>interventions </a:t>
            </a:r>
            <a:endParaRPr lang="en-IE" dirty="0"/>
          </a:p>
          <a:p>
            <a:pPr lvl="1"/>
            <a:r>
              <a:rPr lang="en-IE" dirty="0"/>
              <a:t>Parent Child Assistance Programme</a:t>
            </a:r>
          </a:p>
        </p:txBody>
      </p:sp>
    </p:spTree>
    <p:extLst>
      <p:ext uri="{BB962C8B-B14F-4D97-AF65-F5344CB8AC3E}">
        <p14:creationId xmlns:p14="http://schemas.microsoft.com/office/powerpoint/2010/main" val="246993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7010400" cy="1295400"/>
          </a:xfrm>
        </p:spPr>
        <p:txBody>
          <a:bodyPr/>
          <a:lstStyle/>
          <a:p>
            <a:r>
              <a:rPr lang="en-IE" dirty="0" smtClean="0"/>
              <a:t>Regional Drugs &amp; Alcohol Taskforce</a:t>
            </a:r>
            <a:endParaRPr lang="en-IE" dirty="0"/>
          </a:p>
        </p:txBody>
      </p:sp>
      <p:sp>
        <p:nvSpPr>
          <p:cNvPr id="3" name="Content Placeholder 2"/>
          <p:cNvSpPr>
            <a:spLocks noGrp="1"/>
          </p:cNvSpPr>
          <p:nvPr>
            <p:ph idx="1"/>
          </p:nvPr>
        </p:nvSpPr>
        <p:spPr>
          <a:xfrm>
            <a:off x="1691680" y="1628800"/>
            <a:ext cx="7010400" cy="4114800"/>
          </a:xfrm>
        </p:spPr>
        <p:txBody>
          <a:bodyPr/>
          <a:lstStyle/>
          <a:p>
            <a:r>
              <a:rPr lang="en-IE" dirty="0" smtClean="0"/>
              <a:t>Work on the societal factor – a big task</a:t>
            </a:r>
          </a:p>
          <a:p>
            <a:r>
              <a:rPr lang="en-IE" dirty="0" smtClean="0"/>
              <a:t>All your work to date refers</a:t>
            </a:r>
          </a:p>
          <a:p>
            <a:r>
              <a:rPr lang="en-IE" dirty="0" smtClean="0"/>
              <a:t>Change the social norm</a:t>
            </a:r>
          </a:p>
          <a:p>
            <a:pPr lvl="1"/>
            <a:r>
              <a:rPr lang="en-IE" dirty="0" smtClean="0"/>
              <a:t>Start the conversation</a:t>
            </a:r>
          </a:p>
          <a:p>
            <a:pPr lvl="1"/>
            <a:r>
              <a:rPr lang="en-IE" dirty="0" smtClean="0"/>
              <a:t>Consistent message</a:t>
            </a:r>
          </a:p>
          <a:p>
            <a:pPr lvl="1"/>
            <a:r>
              <a:rPr lang="en-IE" dirty="0" smtClean="0"/>
              <a:t>Individually lead by example</a:t>
            </a:r>
          </a:p>
          <a:p>
            <a:r>
              <a:rPr lang="en-IE" dirty="0" smtClean="0"/>
              <a:t>It’s a major challenge</a:t>
            </a:r>
          </a:p>
          <a:p>
            <a:r>
              <a:rPr lang="en-IE" dirty="0" smtClean="0"/>
              <a:t>Mothers against drink driving (MADD) changed a social norm</a:t>
            </a:r>
          </a:p>
          <a:p>
            <a:r>
              <a:rPr lang="en-IE" dirty="0" smtClean="0"/>
              <a:t>Working together it is feasible, we can change another social norm</a:t>
            </a:r>
            <a:endParaRPr lang="en-IE" dirty="0"/>
          </a:p>
        </p:txBody>
      </p:sp>
    </p:spTree>
    <p:extLst>
      <p:ext uri="{BB962C8B-B14F-4D97-AF65-F5344CB8AC3E}">
        <p14:creationId xmlns:p14="http://schemas.microsoft.com/office/powerpoint/2010/main" val="1240072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Alcohol free pregnancy</a:t>
            </a:r>
            <a:endParaRPr lang="en-IE" dirty="0"/>
          </a:p>
        </p:txBody>
      </p:sp>
      <p:sp>
        <p:nvSpPr>
          <p:cNvPr id="3" name="Content Placeholder 2"/>
          <p:cNvSpPr>
            <a:spLocks noGrp="1"/>
          </p:cNvSpPr>
          <p:nvPr>
            <p:ph idx="1"/>
          </p:nvPr>
        </p:nvSpPr>
        <p:spPr/>
        <p:txBody>
          <a:bodyPr/>
          <a:lstStyle/>
          <a:p>
            <a:r>
              <a:rPr lang="en-IE" dirty="0" smtClean="0"/>
              <a:t>We are not asking women to stop drinking</a:t>
            </a:r>
          </a:p>
          <a:p>
            <a:r>
              <a:rPr lang="en-IE" dirty="0" smtClean="0"/>
              <a:t>We are trying to enable women to have an alcohol free pregnancy</a:t>
            </a:r>
          </a:p>
          <a:p>
            <a:pPr lvl="1"/>
            <a:r>
              <a:rPr lang="en-IE" dirty="0"/>
              <a:t>With full information</a:t>
            </a:r>
          </a:p>
          <a:p>
            <a:pPr lvl="1"/>
            <a:r>
              <a:rPr lang="en-IE" dirty="0"/>
              <a:t>By choice, </a:t>
            </a:r>
            <a:r>
              <a:rPr lang="en-IE" dirty="0" smtClean="0"/>
              <a:t>plan, “informed consent”</a:t>
            </a:r>
            <a:endParaRPr lang="en-IE" dirty="0"/>
          </a:p>
          <a:p>
            <a:pPr lvl="1"/>
            <a:r>
              <a:rPr lang="en-IE" dirty="0"/>
              <a:t>With support, whole of </a:t>
            </a:r>
            <a:r>
              <a:rPr lang="en-IE" dirty="0" smtClean="0"/>
              <a:t>society &amp; government </a:t>
            </a:r>
            <a:endParaRPr lang="en-IE" dirty="0"/>
          </a:p>
          <a:p>
            <a:pPr lvl="1"/>
            <a:r>
              <a:rPr lang="en-IE" dirty="0"/>
              <a:t>Respectful, </a:t>
            </a:r>
            <a:r>
              <a:rPr lang="en-IE" dirty="0" smtClean="0"/>
              <a:t>sensitive</a:t>
            </a:r>
          </a:p>
          <a:p>
            <a:r>
              <a:rPr lang="en-IE" dirty="0" smtClean="0"/>
              <a:t>Not all women will manage this</a:t>
            </a:r>
          </a:p>
          <a:p>
            <a:pPr lvl="1"/>
            <a:endParaRPr lang="en-IE" dirty="0" smtClean="0"/>
          </a:p>
        </p:txBody>
      </p:sp>
    </p:spTree>
    <p:extLst>
      <p:ext uri="{BB962C8B-B14F-4D97-AF65-F5344CB8AC3E}">
        <p14:creationId xmlns:p14="http://schemas.microsoft.com/office/powerpoint/2010/main" val="299965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Grp="1" noChangeArrowheads="1"/>
          </p:cNvSpPr>
          <p:nvPr>
            <p:ph type="title"/>
          </p:nvPr>
        </p:nvSpPr>
        <p:spPr/>
        <p:txBody>
          <a:bodyPr/>
          <a:lstStyle/>
          <a:p>
            <a:r>
              <a:rPr lang="en-GB"/>
              <a:t>National Geographic Feb 1992</a:t>
            </a:r>
          </a:p>
        </p:txBody>
      </p:sp>
      <p:sp>
        <p:nvSpPr>
          <p:cNvPr id="154628" name="Text Box 4"/>
          <p:cNvSpPr txBox="1">
            <a:spLocks noChangeArrowheads="1"/>
          </p:cNvSpPr>
          <p:nvPr/>
        </p:nvSpPr>
        <p:spPr bwMode="auto">
          <a:xfrm>
            <a:off x="395288" y="6524625"/>
            <a:ext cx="806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t>http://www.faslink.org/national%20geographic%20-%20article%20on%20fetal%20alcohol.htm</a:t>
            </a:r>
          </a:p>
        </p:txBody>
      </p:sp>
      <p:pic>
        <p:nvPicPr>
          <p:cNvPr id="154631" name="Picture 7" descr="1992 Natl Geographic FAS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9712" y="1429425"/>
            <a:ext cx="5348711" cy="540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51520" y="4797152"/>
            <a:ext cx="1440160" cy="1384995"/>
          </a:xfrm>
          <a:prstGeom prst="rect">
            <a:avLst/>
          </a:prstGeom>
          <a:noFill/>
        </p:spPr>
        <p:txBody>
          <a:bodyPr wrap="square" rtlCol="0">
            <a:spAutoFit/>
          </a:bodyPr>
          <a:lstStyle/>
          <a:p>
            <a:r>
              <a:rPr lang="en-IE" sz="1400" dirty="0" smtClean="0">
                <a:solidFill>
                  <a:schemeClr val="bg1"/>
                </a:solidFill>
              </a:rPr>
              <a:t>Used for education with the kind permission of George Steinmetz</a:t>
            </a:r>
            <a:endParaRPr lang="en-IE" sz="1400" dirty="0">
              <a:solidFill>
                <a:schemeClr val="bg1"/>
              </a:solidFill>
            </a:endParaRPr>
          </a:p>
        </p:txBody>
      </p:sp>
    </p:spTree>
    <p:extLst>
      <p:ext uri="{BB962C8B-B14F-4D97-AF65-F5344CB8AC3E}">
        <p14:creationId xmlns:p14="http://schemas.microsoft.com/office/powerpoint/2010/main" val="3652986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Lessons from Canadian FASD Awareness campaigns</a:t>
            </a:r>
            <a:endParaRPr lang="en-IE" dirty="0"/>
          </a:p>
        </p:txBody>
      </p:sp>
      <p:sp>
        <p:nvSpPr>
          <p:cNvPr id="3" name="Content Placeholder 2"/>
          <p:cNvSpPr>
            <a:spLocks noGrp="1"/>
          </p:cNvSpPr>
          <p:nvPr>
            <p:ph idx="1"/>
          </p:nvPr>
        </p:nvSpPr>
        <p:spPr/>
        <p:txBody>
          <a:bodyPr/>
          <a:lstStyle/>
          <a:p>
            <a:pPr marL="0" lvl="0" indent="0">
              <a:buNone/>
            </a:pPr>
            <a:r>
              <a:rPr lang="en-IE" dirty="0" smtClean="0"/>
              <a:t>Aim: Helping </a:t>
            </a:r>
            <a:r>
              <a:rPr lang="en-IE" dirty="0"/>
              <a:t>people to understand the issue  and where to get </a:t>
            </a:r>
            <a:r>
              <a:rPr lang="en-IE" dirty="0" smtClean="0"/>
              <a:t>help</a:t>
            </a:r>
          </a:p>
          <a:p>
            <a:pPr lvl="0"/>
            <a:r>
              <a:rPr lang="en-IE" dirty="0"/>
              <a:t>O</a:t>
            </a:r>
            <a:r>
              <a:rPr lang="en-IE" dirty="0" smtClean="0"/>
              <a:t>ne </a:t>
            </a:r>
            <a:r>
              <a:rPr lang="en-IE" dirty="0"/>
              <a:t>component of a broader strategy </a:t>
            </a:r>
            <a:endParaRPr lang="en-IE" dirty="0" smtClean="0"/>
          </a:p>
          <a:p>
            <a:pPr lvl="0"/>
            <a:r>
              <a:rPr lang="en-IE" dirty="0"/>
              <a:t>Partnerships </a:t>
            </a:r>
            <a:r>
              <a:rPr lang="en-IE" dirty="0" smtClean="0"/>
              <a:t>key </a:t>
            </a:r>
            <a:r>
              <a:rPr lang="en-IE" dirty="0"/>
              <a:t>to </a:t>
            </a:r>
            <a:r>
              <a:rPr lang="en-IE" dirty="0" smtClean="0"/>
              <a:t>reach audience</a:t>
            </a:r>
          </a:p>
          <a:p>
            <a:r>
              <a:rPr lang="en-IE" b="1" dirty="0"/>
              <a:t>F</a:t>
            </a:r>
            <a:r>
              <a:rPr lang="en-IE" b="1" kern="1200" dirty="0" smtClean="0"/>
              <a:t>ear </a:t>
            </a:r>
            <a:r>
              <a:rPr lang="en-IE" b="1" kern="1200" dirty="0"/>
              <a:t>based approaches don’t work but cause anxiety and </a:t>
            </a:r>
            <a:r>
              <a:rPr lang="en-IE" b="1" kern="1200" dirty="0" smtClean="0"/>
              <a:t>distress</a:t>
            </a:r>
          </a:p>
          <a:p>
            <a:r>
              <a:rPr lang="en-IE" kern="1200" dirty="0" smtClean="0"/>
              <a:t>Successful campaigns focused on large populations &amp; were designed for populations at lower risk</a:t>
            </a:r>
            <a:endParaRPr lang="en-IE" dirty="0"/>
          </a:p>
          <a:p>
            <a:pPr lvl="0"/>
            <a:endParaRPr lang="en-IE" dirty="0" smtClean="0"/>
          </a:p>
          <a:p>
            <a:pPr lvl="0"/>
            <a:endParaRPr lang="en-IE" dirty="0"/>
          </a:p>
        </p:txBody>
      </p:sp>
    </p:spTree>
    <p:extLst>
      <p:ext uri="{BB962C8B-B14F-4D97-AF65-F5344CB8AC3E}">
        <p14:creationId xmlns:p14="http://schemas.microsoft.com/office/powerpoint/2010/main" val="468656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Awareness raising</a:t>
            </a:r>
            <a:endParaRPr lang="en-IE" dirty="0"/>
          </a:p>
        </p:txBody>
      </p:sp>
      <p:sp>
        <p:nvSpPr>
          <p:cNvPr id="3" name="Content Placeholder 2"/>
          <p:cNvSpPr>
            <a:spLocks noGrp="1"/>
          </p:cNvSpPr>
          <p:nvPr>
            <p:ph idx="1"/>
          </p:nvPr>
        </p:nvSpPr>
        <p:spPr/>
        <p:txBody>
          <a:bodyPr/>
          <a:lstStyle/>
          <a:p>
            <a:r>
              <a:rPr lang="en-IE" dirty="0" smtClean="0"/>
              <a:t>Target audience: teenagers before they are sexually active, youth groups, schools, families</a:t>
            </a:r>
          </a:p>
          <a:p>
            <a:r>
              <a:rPr lang="en-IE" dirty="0" smtClean="0"/>
              <a:t>Start the conversation</a:t>
            </a:r>
          </a:p>
          <a:p>
            <a:r>
              <a:rPr lang="en-IE" dirty="0" smtClean="0"/>
              <a:t>How would you plan an alcohol free pregnancy?</a:t>
            </a:r>
            <a:endParaRPr lang="en-IE" dirty="0"/>
          </a:p>
        </p:txBody>
      </p:sp>
    </p:spTree>
    <p:extLst>
      <p:ext uri="{BB962C8B-B14F-4D97-AF65-F5344CB8AC3E}">
        <p14:creationId xmlns:p14="http://schemas.microsoft.com/office/powerpoint/2010/main" val="2867464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7010400" cy="1295400"/>
          </a:xfrm>
        </p:spPr>
        <p:txBody>
          <a:bodyPr/>
          <a:lstStyle/>
          <a:p>
            <a:r>
              <a:rPr lang="en-IE" dirty="0" smtClean="0"/>
              <a:t>Supportive Legislation</a:t>
            </a:r>
            <a:endParaRPr lang="en-IE" dirty="0"/>
          </a:p>
        </p:txBody>
      </p:sp>
      <p:sp>
        <p:nvSpPr>
          <p:cNvPr id="3" name="Content Placeholder 2"/>
          <p:cNvSpPr>
            <a:spLocks noGrp="1"/>
          </p:cNvSpPr>
          <p:nvPr>
            <p:ph idx="1"/>
          </p:nvPr>
        </p:nvSpPr>
        <p:spPr>
          <a:xfrm>
            <a:off x="1691680" y="1772816"/>
            <a:ext cx="7010400" cy="4114800"/>
          </a:xfrm>
        </p:spPr>
        <p:txBody>
          <a:bodyPr/>
          <a:lstStyle/>
          <a:p>
            <a:r>
              <a:rPr lang="en-IE" dirty="0" smtClean="0"/>
              <a:t>Enabling legislation with enforcement</a:t>
            </a:r>
          </a:p>
          <a:p>
            <a:pPr lvl="1"/>
            <a:r>
              <a:rPr lang="en-IE" dirty="0"/>
              <a:t>Licensing laws</a:t>
            </a:r>
          </a:p>
          <a:p>
            <a:pPr lvl="1"/>
            <a:r>
              <a:rPr lang="en-IE" dirty="0"/>
              <a:t>Underage </a:t>
            </a:r>
            <a:r>
              <a:rPr lang="en-IE" dirty="0" smtClean="0"/>
              <a:t>drinking</a:t>
            </a:r>
          </a:p>
          <a:p>
            <a:pPr lvl="1"/>
            <a:r>
              <a:rPr lang="en-IE" b="1" dirty="0" smtClean="0"/>
              <a:t>Public Health Alcohol Bill</a:t>
            </a:r>
            <a:endParaRPr lang="en-IE" b="1" dirty="0"/>
          </a:p>
          <a:p>
            <a:pPr marL="0" indent="0">
              <a:buNone/>
            </a:pPr>
            <a:endParaRPr lang="en-IE" dirty="0" smtClean="0"/>
          </a:p>
          <a:p>
            <a:r>
              <a:rPr lang="en-IE" dirty="0"/>
              <a:t>Trans generational </a:t>
            </a:r>
            <a:r>
              <a:rPr lang="en-IE" dirty="0" smtClean="0"/>
              <a:t>aspects</a:t>
            </a:r>
          </a:p>
          <a:p>
            <a:pPr lvl="1"/>
            <a:r>
              <a:rPr lang="en-IE" dirty="0"/>
              <a:t>The cycle of addiction from generation to generation</a:t>
            </a:r>
          </a:p>
          <a:p>
            <a:pPr lvl="1"/>
            <a:r>
              <a:rPr lang="en-IE" dirty="0"/>
              <a:t>Those with FASD at increased risk of addiction to alcohol themselves</a:t>
            </a:r>
          </a:p>
          <a:p>
            <a:pPr lvl="1"/>
            <a:r>
              <a:rPr lang="en-IE" dirty="0"/>
              <a:t>Prevent FASD and break the cycle</a:t>
            </a:r>
          </a:p>
          <a:p>
            <a:endParaRPr lang="en-IE" dirty="0" smtClean="0"/>
          </a:p>
        </p:txBody>
      </p:sp>
    </p:spTree>
    <p:extLst>
      <p:ext uri="{BB962C8B-B14F-4D97-AF65-F5344CB8AC3E}">
        <p14:creationId xmlns:p14="http://schemas.microsoft.com/office/powerpoint/2010/main" val="5007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Prevention of Fetal Alcohol Spectrum Disorder</a:t>
            </a:r>
          </a:p>
        </p:txBody>
      </p:sp>
      <p:sp>
        <p:nvSpPr>
          <p:cNvPr id="45058" name="Rectangle 2"/>
          <p:cNvSpPr>
            <a:spLocks noGrp="1" noChangeArrowheads="1"/>
          </p:cNvSpPr>
          <p:nvPr>
            <p:ph type="body" idx="1"/>
          </p:nvPr>
        </p:nvSpPr>
        <p:spPr>
          <a:xfrm>
            <a:off x="1692275" y="1989138"/>
            <a:ext cx="7010400" cy="4114800"/>
          </a:xfrm>
        </p:spPr>
        <p:txBody>
          <a:bodyPr>
            <a:normAutofit lnSpcReduction="10000"/>
          </a:bodyPr>
          <a:lstStyle/>
          <a:p>
            <a:pPr marL="0" indent="0">
              <a:buNone/>
            </a:pPr>
            <a:r>
              <a:rPr lang="en-US" sz="2400" b="1" dirty="0" smtClean="0"/>
              <a:t>PCAP</a:t>
            </a:r>
            <a:r>
              <a:rPr lang="en-US" sz="2400" b="1" dirty="0"/>
              <a:t>: Parent Child Assistance </a:t>
            </a:r>
            <a:r>
              <a:rPr lang="en-US" sz="2400" b="1" dirty="0" smtClean="0"/>
              <a:t>Programme</a:t>
            </a:r>
          </a:p>
          <a:p>
            <a:pPr marL="342900" lvl="1" indent="-342900">
              <a:lnSpc>
                <a:spcPct val="90000"/>
              </a:lnSpc>
              <a:buSzPct val="85000"/>
              <a:buFont typeface="Wingdings" pitchFamily="2" charset="2"/>
              <a:buChar char="o"/>
            </a:pPr>
            <a:r>
              <a:rPr lang="en-US" sz="2400" dirty="0">
                <a:ea typeface="+mn-ea"/>
                <a:cs typeface="+mn-cs"/>
              </a:rPr>
              <a:t>A supportive non-judgmental relationship</a:t>
            </a:r>
          </a:p>
          <a:p>
            <a:pPr marL="342900" lvl="1" indent="-342900">
              <a:lnSpc>
                <a:spcPct val="90000"/>
              </a:lnSpc>
              <a:buSzPct val="85000"/>
              <a:buFont typeface="Wingdings" pitchFamily="2" charset="2"/>
              <a:buChar char="o"/>
            </a:pPr>
            <a:r>
              <a:rPr lang="en-GB" sz="2400" dirty="0">
                <a:ea typeface="+mn-ea"/>
                <a:cs typeface="+mn-cs"/>
              </a:rPr>
              <a:t>Support to the mother and the target child</a:t>
            </a:r>
          </a:p>
          <a:p>
            <a:pPr marL="342900" lvl="1" indent="-342900">
              <a:lnSpc>
                <a:spcPct val="90000"/>
              </a:lnSpc>
              <a:buSzPct val="85000"/>
              <a:buFont typeface="Wingdings" pitchFamily="2" charset="2"/>
              <a:buChar char="o"/>
            </a:pPr>
            <a:r>
              <a:rPr lang="en-GB" sz="2400" dirty="0">
                <a:ea typeface="+mn-ea"/>
                <a:cs typeface="+mn-cs"/>
              </a:rPr>
              <a:t>“Wrap around service”</a:t>
            </a:r>
          </a:p>
          <a:p>
            <a:pPr marL="342900" lvl="1" indent="-342900">
              <a:lnSpc>
                <a:spcPct val="90000"/>
              </a:lnSpc>
              <a:buSzPct val="85000"/>
              <a:buFont typeface="Wingdings" pitchFamily="2" charset="2"/>
              <a:buChar char="o"/>
            </a:pPr>
            <a:r>
              <a:rPr lang="en-GB" sz="2400" dirty="0">
                <a:ea typeface="+mn-ea"/>
                <a:cs typeface="+mn-cs"/>
              </a:rPr>
              <a:t>3 year programme, 2 visits per month</a:t>
            </a:r>
          </a:p>
          <a:p>
            <a:pPr marL="342900" lvl="1" indent="-342900">
              <a:lnSpc>
                <a:spcPct val="90000"/>
              </a:lnSpc>
              <a:buSzPct val="85000"/>
              <a:buFont typeface="Wingdings" pitchFamily="2" charset="2"/>
              <a:buChar char="o"/>
            </a:pPr>
            <a:r>
              <a:rPr lang="en-GB" sz="2400" dirty="0">
                <a:ea typeface="+mn-ea"/>
                <a:cs typeface="+mn-cs"/>
              </a:rPr>
              <a:t>Relapse is tolerated, start again</a:t>
            </a:r>
          </a:p>
          <a:p>
            <a:pPr marL="0" lvl="1" indent="0">
              <a:buNone/>
            </a:pPr>
            <a:r>
              <a:rPr lang="en-US" dirty="0" smtClean="0"/>
              <a:t>Three objectives</a:t>
            </a:r>
          </a:p>
          <a:p>
            <a:pPr>
              <a:lnSpc>
                <a:spcPct val="90000"/>
              </a:lnSpc>
            </a:pPr>
            <a:r>
              <a:rPr lang="en-GB" sz="2400" dirty="0"/>
              <a:t>Motivate the women to stop using</a:t>
            </a:r>
          </a:p>
          <a:p>
            <a:pPr>
              <a:lnSpc>
                <a:spcPct val="90000"/>
              </a:lnSpc>
            </a:pPr>
            <a:r>
              <a:rPr lang="en-GB" sz="2400" dirty="0"/>
              <a:t>If can’t, help women not to get </a:t>
            </a:r>
            <a:r>
              <a:rPr lang="en-GB" sz="2400" dirty="0" smtClean="0"/>
              <a:t>pregnant</a:t>
            </a:r>
          </a:p>
          <a:p>
            <a:pPr>
              <a:lnSpc>
                <a:spcPct val="90000"/>
              </a:lnSpc>
            </a:pPr>
            <a:r>
              <a:rPr lang="en-GB" sz="2400" dirty="0" smtClean="0"/>
              <a:t>Use </a:t>
            </a:r>
            <a:r>
              <a:rPr lang="en-GB" sz="2400" dirty="0"/>
              <a:t>mandated treatment for alcohol and drug abuse</a:t>
            </a:r>
          </a:p>
          <a:p>
            <a:pPr marL="0" lvl="1" indent="0">
              <a:buNone/>
            </a:pPr>
            <a:endParaRPr lang="en-GB" dirty="0"/>
          </a:p>
          <a:p>
            <a:pPr marL="0" indent="0">
              <a:buNone/>
            </a:pPr>
            <a:endParaRPr lang="en-GB" sz="2400" dirty="0"/>
          </a:p>
        </p:txBody>
      </p:sp>
      <p:sp>
        <p:nvSpPr>
          <p:cNvPr id="45059" name="Rectangle 3"/>
          <p:cNvSpPr>
            <a:spLocks noGrp="1" noChangeArrowheads="1"/>
          </p:cNvSpPr>
          <p:nvPr>
            <p:ph type="title"/>
          </p:nvPr>
        </p:nvSpPr>
        <p:spPr/>
        <p:txBody>
          <a:bodyPr>
            <a:normAutofit/>
          </a:bodyPr>
          <a:lstStyle/>
          <a:p>
            <a:r>
              <a:rPr lang="en-GB" dirty="0"/>
              <a:t>Effective interventions in prevention of </a:t>
            </a:r>
            <a:r>
              <a:rPr lang="en-GB" dirty="0" smtClean="0"/>
              <a:t>FASD</a:t>
            </a:r>
            <a:endParaRPr lang="en-GB" dirty="0"/>
          </a:p>
        </p:txBody>
      </p:sp>
    </p:spTree>
    <p:extLst>
      <p:ext uri="{BB962C8B-B14F-4D97-AF65-F5344CB8AC3E}">
        <p14:creationId xmlns:p14="http://schemas.microsoft.com/office/powerpoint/2010/main" val="5540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5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0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5373216"/>
            <a:ext cx="1152128" cy="553998"/>
          </a:xfrm>
          <a:prstGeom prst="rect">
            <a:avLst/>
          </a:prstGeom>
          <a:noFill/>
        </p:spPr>
        <p:txBody>
          <a:bodyPr wrap="square" rtlCol="0">
            <a:spAutoFit/>
          </a:bodyPr>
          <a:lstStyle/>
          <a:p>
            <a:r>
              <a:rPr lang="en-IE" sz="1000" dirty="0" smtClean="0">
                <a:solidFill>
                  <a:schemeClr val="bg1"/>
                </a:solidFill>
              </a:rPr>
              <a:t>Vancouver Island Health Authority</a:t>
            </a:r>
            <a:endParaRPr lang="en-IE" sz="1000" dirty="0">
              <a:solidFill>
                <a:schemeClr val="bg1"/>
              </a:solidFill>
            </a:endParaRPr>
          </a:p>
        </p:txBody>
      </p:sp>
    </p:spTree>
    <p:extLst>
      <p:ext uri="{BB962C8B-B14F-4D97-AF65-F5344CB8AC3E}">
        <p14:creationId xmlns:p14="http://schemas.microsoft.com/office/powerpoint/2010/main" val="1386955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do women continue to drink during pregnancy?</a:t>
            </a:r>
            <a:endParaRPr lang="en-IE" dirty="0"/>
          </a:p>
        </p:txBody>
      </p:sp>
      <p:sp>
        <p:nvSpPr>
          <p:cNvPr id="3" name="Content Placeholder 2"/>
          <p:cNvSpPr>
            <a:spLocks noGrp="1"/>
          </p:cNvSpPr>
          <p:nvPr>
            <p:ph idx="1"/>
          </p:nvPr>
        </p:nvSpPr>
        <p:spPr/>
        <p:txBody>
          <a:bodyPr/>
          <a:lstStyle/>
          <a:p>
            <a:r>
              <a:rPr lang="en-IE" dirty="0" smtClean="0"/>
              <a:t>Habit, normal routine.  The social norm</a:t>
            </a:r>
          </a:p>
          <a:p>
            <a:r>
              <a:rPr lang="en-IE" dirty="0" smtClean="0"/>
              <a:t>*Unplanned pregnancy, not aware of pregnancy</a:t>
            </a:r>
          </a:p>
          <a:p>
            <a:r>
              <a:rPr lang="en-IE" dirty="0" smtClean="0"/>
              <a:t>*Didn’t know of potential hidden harm</a:t>
            </a:r>
          </a:p>
          <a:p>
            <a:r>
              <a:rPr lang="en-IE" dirty="0" smtClean="0"/>
              <a:t>*Conflicting advice or incorrect advice</a:t>
            </a:r>
          </a:p>
          <a:p>
            <a:r>
              <a:rPr lang="en-IE" dirty="0" smtClean="0"/>
              <a:t>Pressurised to drink</a:t>
            </a:r>
          </a:p>
          <a:p>
            <a:r>
              <a:rPr lang="en-IE" dirty="0" smtClean="0"/>
              <a:t>Life is difficult</a:t>
            </a:r>
          </a:p>
          <a:p>
            <a:r>
              <a:rPr lang="en-IE" dirty="0" smtClean="0"/>
              <a:t>*Addiction</a:t>
            </a:r>
            <a:endParaRPr lang="en-IE" dirty="0"/>
          </a:p>
        </p:txBody>
      </p:sp>
      <p:sp>
        <p:nvSpPr>
          <p:cNvPr id="4" name="TextBox 3"/>
          <p:cNvSpPr txBox="1"/>
          <p:nvPr/>
        </p:nvSpPr>
        <p:spPr>
          <a:xfrm>
            <a:off x="395536" y="6093296"/>
            <a:ext cx="8424936" cy="461665"/>
          </a:xfrm>
          <a:prstGeom prst="rect">
            <a:avLst/>
          </a:prstGeom>
          <a:noFill/>
        </p:spPr>
        <p:txBody>
          <a:bodyPr wrap="square" rtlCol="0">
            <a:spAutoFit/>
          </a:bodyPr>
          <a:lstStyle/>
          <a:p>
            <a:r>
              <a:rPr lang="en-IE" sz="1200" dirty="0" smtClean="0">
                <a:solidFill>
                  <a:schemeClr val="bg1"/>
                </a:solidFill>
              </a:rPr>
              <a:t>*</a:t>
            </a:r>
            <a:r>
              <a:rPr lang="en-IE" sz="1200" dirty="0" err="1" smtClean="0">
                <a:solidFill>
                  <a:schemeClr val="bg1"/>
                </a:solidFill>
              </a:rPr>
              <a:t>Zabotka</a:t>
            </a:r>
            <a:r>
              <a:rPr lang="en-IE" sz="1200" dirty="0" smtClean="0">
                <a:solidFill>
                  <a:schemeClr val="bg1"/>
                </a:solidFill>
              </a:rPr>
              <a:t> J, Bradley C, </a:t>
            </a:r>
            <a:r>
              <a:rPr lang="en-IE" sz="1200" dirty="0" err="1" smtClean="0">
                <a:solidFill>
                  <a:schemeClr val="bg1"/>
                </a:solidFill>
              </a:rPr>
              <a:t>Escueta</a:t>
            </a:r>
            <a:r>
              <a:rPr lang="en-IE" sz="1200" dirty="0" smtClean="0">
                <a:solidFill>
                  <a:schemeClr val="bg1"/>
                </a:solidFill>
              </a:rPr>
              <a:t> M.  “How could I have done this?” Thoughts of mothers of Children with </a:t>
            </a:r>
            <a:r>
              <a:rPr lang="en-IE" sz="1200" dirty="0" err="1" smtClean="0">
                <a:solidFill>
                  <a:schemeClr val="bg1"/>
                </a:solidFill>
              </a:rPr>
              <a:t>Fetal</a:t>
            </a:r>
            <a:r>
              <a:rPr lang="en-IE" sz="1200" dirty="0" smtClean="0">
                <a:solidFill>
                  <a:schemeClr val="bg1"/>
                </a:solidFill>
              </a:rPr>
              <a:t> Alcohol </a:t>
            </a:r>
            <a:r>
              <a:rPr lang="en-IE" sz="1200" dirty="0" err="1" smtClean="0">
                <a:solidFill>
                  <a:schemeClr val="bg1"/>
                </a:solidFill>
              </a:rPr>
              <a:t>Synbdrome</a:t>
            </a:r>
            <a:r>
              <a:rPr lang="en-IE" sz="1200" dirty="0" smtClean="0">
                <a:solidFill>
                  <a:schemeClr val="bg1"/>
                </a:solidFill>
              </a:rPr>
              <a:t>.  J </a:t>
            </a:r>
            <a:r>
              <a:rPr lang="en-IE" sz="1200" dirty="0" err="1">
                <a:solidFill>
                  <a:schemeClr val="bg1"/>
                </a:solidFill>
              </a:rPr>
              <a:t>S</a:t>
            </a:r>
            <a:r>
              <a:rPr lang="en-IE" sz="1200" dirty="0" err="1" smtClean="0">
                <a:solidFill>
                  <a:schemeClr val="bg1"/>
                </a:solidFill>
              </a:rPr>
              <a:t>oc</a:t>
            </a:r>
            <a:r>
              <a:rPr lang="en-IE" sz="1200" dirty="0" smtClean="0">
                <a:solidFill>
                  <a:schemeClr val="bg1"/>
                </a:solidFill>
              </a:rPr>
              <a:t> work </a:t>
            </a:r>
            <a:r>
              <a:rPr lang="en-IE" sz="1200" dirty="0" err="1" smtClean="0">
                <a:solidFill>
                  <a:schemeClr val="bg1"/>
                </a:solidFill>
              </a:rPr>
              <a:t>Pract</a:t>
            </a:r>
            <a:r>
              <a:rPr lang="en-IE" sz="1200" dirty="0" smtClean="0">
                <a:solidFill>
                  <a:schemeClr val="bg1"/>
                </a:solidFill>
              </a:rPr>
              <a:t> in Addictions. 2017; 00:1-17.</a:t>
            </a:r>
            <a:endParaRPr lang="en-IE" sz="1200" dirty="0">
              <a:solidFill>
                <a:schemeClr val="bg1"/>
              </a:solidFill>
            </a:endParaRPr>
          </a:p>
        </p:txBody>
      </p:sp>
    </p:spTree>
    <p:extLst>
      <p:ext uri="{BB962C8B-B14F-4D97-AF65-F5344CB8AC3E}">
        <p14:creationId xmlns:p14="http://schemas.microsoft.com/office/powerpoint/2010/main" val="668523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Role of fathers</a:t>
            </a:r>
            <a:br>
              <a:rPr lang="en-IE" dirty="0" smtClean="0"/>
            </a:br>
            <a:r>
              <a:rPr lang="en-IE" sz="2400" dirty="0" smtClean="0"/>
              <a:t>&amp; friends, family</a:t>
            </a:r>
            <a:endParaRPr lang="en-IE" sz="2400" dirty="0"/>
          </a:p>
        </p:txBody>
      </p:sp>
      <p:sp>
        <p:nvSpPr>
          <p:cNvPr id="3" name="Content Placeholder 2"/>
          <p:cNvSpPr>
            <a:spLocks noGrp="1"/>
          </p:cNvSpPr>
          <p:nvPr>
            <p:ph idx="1"/>
          </p:nvPr>
        </p:nvSpPr>
        <p:spPr/>
        <p:txBody>
          <a:bodyPr/>
          <a:lstStyle/>
          <a:p>
            <a:r>
              <a:rPr lang="en-IE" dirty="0" smtClean="0"/>
              <a:t>Reduce your drinking or give up for a time</a:t>
            </a:r>
          </a:p>
          <a:p>
            <a:pPr lvl="1"/>
            <a:r>
              <a:rPr lang="en-IE" dirty="0" smtClean="0"/>
              <a:t>Alcohol free activities, new routine</a:t>
            </a:r>
          </a:p>
          <a:p>
            <a:r>
              <a:rPr lang="en-IE" dirty="0" smtClean="0"/>
              <a:t>Never press a drink on another</a:t>
            </a:r>
          </a:p>
          <a:p>
            <a:r>
              <a:rPr lang="en-IE" dirty="0" smtClean="0"/>
              <a:t>When a host provide choice</a:t>
            </a:r>
          </a:p>
          <a:p>
            <a:r>
              <a:rPr lang="en-IE" dirty="0" smtClean="0"/>
              <a:t>Support the woman</a:t>
            </a:r>
            <a:endParaRPr lang="en-IE" dirty="0"/>
          </a:p>
          <a:p>
            <a:pPr marL="0" indent="0">
              <a:buNone/>
            </a:pPr>
            <a:endParaRPr lang="en-IE" dirty="0" smtClean="0"/>
          </a:p>
          <a:p>
            <a:r>
              <a:rPr lang="en-IE" dirty="0" smtClean="0"/>
              <a:t>Life is difficult – from previous slide</a:t>
            </a:r>
          </a:p>
          <a:p>
            <a:endParaRPr lang="en-IE" dirty="0"/>
          </a:p>
        </p:txBody>
      </p:sp>
    </p:spTree>
    <p:extLst>
      <p:ext uri="{BB962C8B-B14F-4D97-AF65-F5344CB8AC3E}">
        <p14:creationId xmlns:p14="http://schemas.microsoft.com/office/powerpoint/2010/main" val="2403919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7010400" cy="1295400"/>
          </a:xfrm>
        </p:spPr>
        <p:txBody>
          <a:bodyPr/>
          <a:lstStyle/>
          <a:p>
            <a:r>
              <a:rPr lang="en-IE" dirty="0" smtClean="0"/>
              <a:t>HSE FASD subgroup of AIG</a:t>
            </a:r>
            <a:endParaRPr lang="en-IE" dirty="0"/>
          </a:p>
        </p:txBody>
      </p:sp>
      <p:sp>
        <p:nvSpPr>
          <p:cNvPr id="3" name="Content Placeholder 2"/>
          <p:cNvSpPr>
            <a:spLocks noGrp="1"/>
          </p:cNvSpPr>
          <p:nvPr>
            <p:ph idx="1"/>
          </p:nvPr>
        </p:nvSpPr>
        <p:spPr>
          <a:xfrm>
            <a:off x="1691680" y="1484784"/>
            <a:ext cx="7010400" cy="4114800"/>
          </a:xfrm>
        </p:spPr>
        <p:txBody>
          <a:bodyPr/>
          <a:lstStyle/>
          <a:p>
            <a:r>
              <a:rPr lang="en-IE" dirty="0" smtClean="0"/>
              <a:t>Develop the evidence based guidance</a:t>
            </a:r>
          </a:p>
          <a:p>
            <a:r>
              <a:rPr lang="en-IE" dirty="0" smtClean="0"/>
              <a:t>The materials: leaflet, posters, website, SPHE</a:t>
            </a:r>
          </a:p>
          <a:p>
            <a:r>
              <a:rPr lang="en-IE" dirty="0" smtClean="0"/>
              <a:t>Work with our medical, midwife, and allied health professional colleagues on: </a:t>
            </a:r>
          </a:p>
          <a:p>
            <a:pPr lvl="1"/>
            <a:r>
              <a:rPr lang="en-IE" dirty="0" smtClean="0"/>
              <a:t>care pathways for women</a:t>
            </a:r>
          </a:p>
          <a:p>
            <a:pPr lvl="1"/>
            <a:r>
              <a:rPr lang="en-IE" dirty="0" smtClean="0"/>
              <a:t>Pre conception care</a:t>
            </a:r>
          </a:p>
          <a:p>
            <a:pPr lvl="1"/>
            <a:r>
              <a:rPr lang="en-IE" dirty="0" smtClean="0"/>
              <a:t>Screening &amp; Brief intervention in pregnancy</a:t>
            </a:r>
          </a:p>
          <a:p>
            <a:r>
              <a:rPr lang="en-IE" dirty="0" smtClean="0"/>
              <a:t>PCAP</a:t>
            </a:r>
          </a:p>
          <a:p>
            <a:r>
              <a:rPr lang="en-IE" dirty="0" smtClean="0"/>
              <a:t>Evaluate interventions</a:t>
            </a:r>
          </a:p>
          <a:p>
            <a:endParaRPr lang="en-IE" dirty="0"/>
          </a:p>
        </p:txBody>
      </p:sp>
    </p:spTree>
    <p:extLst>
      <p:ext uri="{BB962C8B-B14F-4D97-AF65-F5344CB8AC3E}">
        <p14:creationId xmlns:p14="http://schemas.microsoft.com/office/powerpoint/2010/main" val="3194643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Role of HSE AIG FASD Subgroup</a:t>
            </a:r>
            <a:endParaRPr lang="en-IE" dirty="0"/>
          </a:p>
        </p:txBody>
      </p:sp>
      <p:sp>
        <p:nvSpPr>
          <p:cNvPr id="3" name="Content Placeholder 2"/>
          <p:cNvSpPr>
            <a:spLocks noGrp="1"/>
          </p:cNvSpPr>
          <p:nvPr>
            <p:ph idx="1"/>
          </p:nvPr>
        </p:nvSpPr>
        <p:spPr/>
        <p:txBody>
          <a:bodyPr/>
          <a:lstStyle/>
          <a:p>
            <a:r>
              <a:rPr lang="en-IE" dirty="0" smtClean="0"/>
              <a:t>Prevention of new cases of FASD</a:t>
            </a:r>
          </a:p>
          <a:p>
            <a:r>
              <a:rPr lang="en-IE" dirty="0" smtClean="0"/>
              <a:t>NOT Diagnosis</a:t>
            </a:r>
          </a:p>
          <a:p>
            <a:r>
              <a:rPr lang="en-IE" dirty="0" smtClean="0"/>
              <a:t>NOT Care and intervention for cases and families</a:t>
            </a:r>
            <a:endParaRPr lang="en-IE" dirty="0"/>
          </a:p>
        </p:txBody>
      </p:sp>
    </p:spTree>
    <p:extLst>
      <p:ext uri="{BB962C8B-B14F-4D97-AF65-F5344CB8AC3E}">
        <p14:creationId xmlns:p14="http://schemas.microsoft.com/office/powerpoint/2010/main" val="1397350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Role of Maternity Service</a:t>
            </a:r>
            <a:br>
              <a:rPr lang="en-IE" dirty="0" smtClean="0"/>
            </a:br>
            <a:r>
              <a:rPr lang="en-IE" dirty="0"/>
              <a:t>	</a:t>
            </a:r>
            <a:r>
              <a:rPr lang="en-IE" i="1" dirty="0" smtClean="0"/>
              <a:t>in prevention of FASD (i)</a:t>
            </a:r>
            <a:endParaRPr lang="en-IE" i="1" dirty="0"/>
          </a:p>
        </p:txBody>
      </p:sp>
      <p:sp>
        <p:nvSpPr>
          <p:cNvPr id="3" name="Content Placeholder 2"/>
          <p:cNvSpPr>
            <a:spLocks noGrp="1"/>
          </p:cNvSpPr>
          <p:nvPr>
            <p:ph idx="1"/>
          </p:nvPr>
        </p:nvSpPr>
        <p:spPr/>
        <p:txBody>
          <a:bodyPr/>
          <a:lstStyle/>
          <a:p>
            <a:pPr marL="0" indent="0">
              <a:buNone/>
            </a:pPr>
            <a:r>
              <a:rPr lang="en-IE" dirty="0" smtClean="0"/>
              <a:t>Standard</a:t>
            </a:r>
            <a:endParaRPr lang="en-IE" dirty="0"/>
          </a:p>
          <a:p>
            <a:r>
              <a:rPr lang="en-IE" dirty="0" smtClean="0"/>
              <a:t>Ask</a:t>
            </a:r>
          </a:p>
          <a:p>
            <a:r>
              <a:rPr lang="en-IE" dirty="0" smtClean="0"/>
              <a:t>Record</a:t>
            </a:r>
          </a:p>
          <a:p>
            <a:r>
              <a:rPr lang="en-IE" dirty="0" smtClean="0"/>
              <a:t>Test?</a:t>
            </a:r>
          </a:p>
        </p:txBody>
      </p:sp>
    </p:spTree>
    <p:extLst>
      <p:ext uri="{BB962C8B-B14F-4D97-AF65-F5344CB8AC3E}">
        <p14:creationId xmlns:p14="http://schemas.microsoft.com/office/powerpoint/2010/main" val="260032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620688"/>
            <a:ext cx="83058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0474" y="4773588"/>
            <a:ext cx="8401372" cy="1815882"/>
          </a:xfrm>
          <a:prstGeom prst="rect">
            <a:avLst/>
          </a:prstGeom>
          <a:noFill/>
        </p:spPr>
        <p:txBody>
          <a:bodyPr wrap="square" rtlCol="0">
            <a:spAutoFit/>
          </a:bodyPr>
          <a:lstStyle/>
          <a:p>
            <a:r>
              <a:rPr lang="en-IE" dirty="0" smtClean="0">
                <a:solidFill>
                  <a:schemeClr val="bg1">
                    <a:lumMod val="75000"/>
                  </a:schemeClr>
                </a:solidFill>
              </a:rPr>
              <a:t>A </a:t>
            </a:r>
            <a:r>
              <a:rPr lang="en-IE" dirty="0">
                <a:solidFill>
                  <a:schemeClr val="bg1">
                    <a:lumMod val="75000"/>
                  </a:schemeClr>
                </a:solidFill>
              </a:rPr>
              <a:t>new 'toolkit' for health professionals was launched in the antenatal clinic in </a:t>
            </a:r>
            <a:r>
              <a:rPr lang="en-IE" dirty="0" err="1">
                <a:solidFill>
                  <a:schemeClr val="bg1">
                    <a:lumMod val="75000"/>
                  </a:schemeClr>
                </a:solidFill>
              </a:rPr>
              <a:t>Letterkenny</a:t>
            </a:r>
            <a:r>
              <a:rPr lang="en-IE" dirty="0">
                <a:solidFill>
                  <a:schemeClr val="bg1">
                    <a:lumMod val="75000"/>
                  </a:schemeClr>
                </a:solidFill>
              </a:rPr>
              <a:t> General Hospital. The project, which aims to increase awareness of the health benefits to pregnant mums and unborn children of ceasing alcohol consumption entirely during pregnancy, </a:t>
            </a:r>
            <a:r>
              <a:rPr lang="en-IE" sz="1000" dirty="0">
                <a:solidFill>
                  <a:schemeClr val="bg1">
                    <a:lumMod val="75000"/>
                  </a:schemeClr>
                </a:solidFill>
              </a:rPr>
              <a:t>Photo : L-R: Helen McFarland, ETB; Ciara Doyle, Project Lead, Hidden Harm, HSE/Alcohol Forum; Cora </a:t>
            </a:r>
            <a:r>
              <a:rPr lang="en-IE" sz="1000" dirty="0" err="1">
                <a:solidFill>
                  <a:schemeClr val="bg1">
                    <a:lumMod val="75000"/>
                  </a:schemeClr>
                </a:solidFill>
              </a:rPr>
              <a:t>McAleer</a:t>
            </a:r>
            <a:r>
              <a:rPr lang="en-IE" sz="1000" dirty="0">
                <a:solidFill>
                  <a:schemeClr val="bg1">
                    <a:lumMod val="75000"/>
                  </a:schemeClr>
                </a:solidFill>
              </a:rPr>
              <a:t>, </a:t>
            </a:r>
            <a:r>
              <a:rPr lang="en-IE" sz="1000" dirty="0" smtClean="0">
                <a:solidFill>
                  <a:schemeClr val="bg1">
                    <a:lumMod val="75000"/>
                  </a:schemeClr>
                </a:solidFill>
              </a:rPr>
              <a:t>Manager</a:t>
            </a:r>
            <a:r>
              <a:rPr lang="en-IE" sz="1000" dirty="0">
                <a:solidFill>
                  <a:schemeClr val="bg1">
                    <a:lumMod val="75000"/>
                  </a:schemeClr>
                </a:solidFill>
              </a:rPr>
              <a:t>, Mental Health Addiction </a:t>
            </a:r>
            <a:r>
              <a:rPr lang="en-IE" sz="1000" dirty="0" smtClean="0">
                <a:solidFill>
                  <a:schemeClr val="bg1">
                    <a:lumMod val="75000"/>
                  </a:schemeClr>
                </a:solidFill>
              </a:rPr>
              <a:t>Services; </a:t>
            </a:r>
            <a:r>
              <a:rPr lang="en-IE" sz="1000" dirty="0">
                <a:solidFill>
                  <a:schemeClr val="bg1">
                    <a:lumMod val="75000"/>
                  </a:schemeClr>
                </a:solidFill>
              </a:rPr>
              <a:t>Evelyn Smith, </a:t>
            </a:r>
            <a:r>
              <a:rPr lang="en-IE" sz="1000" dirty="0" err="1" smtClean="0">
                <a:solidFill>
                  <a:schemeClr val="bg1">
                    <a:lumMod val="75000"/>
                  </a:schemeClr>
                </a:solidFill>
              </a:rPr>
              <a:t>Asst</a:t>
            </a:r>
            <a:r>
              <a:rPr lang="en-IE" sz="1000" dirty="0" smtClean="0">
                <a:solidFill>
                  <a:schemeClr val="bg1">
                    <a:lumMod val="75000"/>
                  </a:schemeClr>
                </a:solidFill>
              </a:rPr>
              <a:t> </a:t>
            </a:r>
            <a:r>
              <a:rPr lang="en-IE" sz="1000" dirty="0">
                <a:solidFill>
                  <a:schemeClr val="bg1">
                    <a:lumMod val="75000"/>
                  </a:schemeClr>
                </a:solidFill>
              </a:rPr>
              <a:t>Director of </a:t>
            </a:r>
            <a:r>
              <a:rPr lang="en-IE" sz="1000" dirty="0" smtClean="0">
                <a:solidFill>
                  <a:schemeClr val="bg1">
                    <a:lumMod val="75000"/>
                  </a:schemeClr>
                </a:solidFill>
              </a:rPr>
              <a:t>Nursing/Midwifery; </a:t>
            </a:r>
            <a:r>
              <a:rPr lang="en-IE" sz="1000" dirty="0">
                <a:solidFill>
                  <a:schemeClr val="bg1">
                    <a:lumMod val="75000"/>
                  </a:schemeClr>
                </a:solidFill>
              </a:rPr>
              <a:t>Christina </a:t>
            </a:r>
            <a:r>
              <a:rPr lang="en-IE" sz="1000" dirty="0" err="1">
                <a:solidFill>
                  <a:schemeClr val="bg1">
                    <a:lumMod val="75000"/>
                  </a:schemeClr>
                </a:solidFill>
              </a:rPr>
              <a:t>McEleney</a:t>
            </a:r>
            <a:r>
              <a:rPr lang="en-IE" sz="1000" dirty="0">
                <a:solidFill>
                  <a:schemeClr val="bg1">
                    <a:lumMod val="75000"/>
                  </a:schemeClr>
                </a:solidFill>
              </a:rPr>
              <a:t>, Coordinator Tutor, University of Limerick Diploma in Drug and Alcohol </a:t>
            </a:r>
            <a:r>
              <a:rPr lang="en-IE" sz="1000" dirty="0" smtClean="0">
                <a:solidFill>
                  <a:schemeClr val="bg1">
                    <a:lumMod val="75000"/>
                  </a:schemeClr>
                </a:solidFill>
              </a:rPr>
              <a:t>Studies; </a:t>
            </a:r>
            <a:r>
              <a:rPr lang="en-IE" sz="1000" dirty="0" err="1">
                <a:solidFill>
                  <a:schemeClr val="bg1">
                    <a:lumMod val="75000"/>
                  </a:schemeClr>
                </a:solidFill>
              </a:rPr>
              <a:t>Dr.</a:t>
            </a:r>
            <a:r>
              <a:rPr lang="en-IE" sz="1000" dirty="0">
                <a:solidFill>
                  <a:schemeClr val="bg1">
                    <a:lumMod val="75000"/>
                  </a:schemeClr>
                </a:solidFill>
              </a:rPr>
              <a:t> </a:t>
            </a:r>
            <a:r>
              <a:rPr lang="en-IE" sz="1000" dirty="0" err="1">
                <a:solidFill>
                  <a:schemeClr val="bg1">
                    <a:lumMod val="75000"/>
                  </a:schemeClr>
                </a:solidFill>
              </a:rPr>
              <a:t>Nandini</a:t>
            </a:r>
            <a:r>
              <a:rPr lang="en-IE" sz="1000" dirty="0">
                <a:solidFill>
                  <a:schemeClr val="bg1">
                    <a:lumMod val="75000"/>
                  </a:schemeClr>
                </a:solidFill>
              </a:rPr>
              <a:t> </a:t>
            </a:r>
            <a:r>
              <a:rPr lang="en-IE" sz="1000" dirty="0" err="1">
                <a:solidFill>
                  <a:schemeClr val="bg1">
                    <a:lumMod val="75000"/>
                  </a:schemeClr>
                </a:solidFill>
              </a:rPr>
              <a:t>Ravikumar</a:t>
            </a:r>
            <a:r>
              <a:rPr lang="en-IE" sz="1000" dirty="0">
                <a:solidFill>
                  <a:schemeClr val="bg1">
                    <a:lumMod val="75000"/>
                  </a:schemeClr>
                </a:solidFill>
              </a:rPr>
              <a:t>, Consultant </a:t>
            </a:r>
            <a:r>
              <a:rPr lang="en-IE" sz="1000" dirty="0" smtClean="0">
                <a:solidFill>
                  <a:schemeClr val="bg1">
                    <a:lumMod val="75000"/>
                  </a:schemeClr>
                </a:solidFill>
              </a:rPr>
              <a:t>Obstetrician; </a:t>
            </a:r>
            <a:r>
              <a:rPr lang="en-IE" sz="1000" dirty="0">
                <a:solidFill>
                  <a:schemeClr val="bg1">
                    <a:lumMod val="75000"/>
                  </a:schemeClr>
                </a:solidFill>
              </a:rPr>
              <a:t>Sean Murphy, General Manager, </a:t>
            </a:r>
            <a:r>
              <a:rPr lang="en-IE" sz="1000" dirty="0" smtClean="0">
                <a:solidFill>
                  <a:schemeClr val="bg1">
                    <a:lumMod val="75000"/>
                  </a:schemeClr>
                </a:solidFill>
              </a:rPr>
              <a:t>Geraldine </a:t>
            </a:r>
            <a:r>
              <a:rPr lang="en-IE" sz="1000" dirty="0">
                <a:solidFill>
                  <a:schemeClr val="bg1">
                    <a:lumMod val="75000"/>
                  </a:schemeClr>
                </a:solidFill>
              </a:rPr>
              <a:t>Hanley, CMM2 Antenatal Education </a:t>
            </a:r>
            <a:r>
              <a:rPr lang="en-IE" sz="1000" dirty="0" smtClean="0">
                <a:solidFill>
                  <a:schemeClr val="bg1">
                    <a:lumMod val="75000"/>
                  </a:schemeClr>
                </a:solidFill>
              </a:rPr>
              <a:t>Coordinator; </a:t>
            </a:r>
            <a:r>
              <a:rPr lang="en-IE" sz="1000" dirty="0">
                <a:solidFill>
                  <a:schemeClr val="bg1">
                    <a:lumMod val="75000"/>
                  </a:schemeClr>
                </a:solidFill>
              </a:rPr>
              <a:t>Moira Mills, Alcohol Forum; and Mary Kelly, Health Promotion </a:t>
            </a:r>
            <a:r>
              <a:rPr lang="en-IE" sz="1000" dirty="0" smtClean="0">
                <a:solidFill>
                  <a:schemeClr val="bg1">
                    <a:lumMod val="75000"/>
                  </a:schemeClr>
                </a:solidFill>
              </a:rPr>
              <a:t>Officer</a:t>
            </a:r>
            <a:endParaRPr lang="en-IE" sz="1000" dirty="0">
              <a:solidFill>
                <a:schemeClr val="bg1">
                  <a:lumMod val="75000"/>
                </a:schemeClr>
              </a:solidFill>
            </a:endParaRPr>
          </a:p>
        </p:txBody>
      </p:sp>
      <p:sp>
        <p:nvSpPr>
          <p:cNvPr id="3" name="TextBox 2"/>
          <p:cNvSpPr txBox="1"/>
          <p:nvPr/>
        </p:nvSpPr>
        <p:spPr>
          <a:xfrm>
            <a:off x="419100" y="6435581"/>
            <a:ext cx="7393260" cy="338554"/>
          </a:xfrm>
          <a:prstGeom prst="rect">
            <a:avLst/>
          </a:prstGeom>
          <a:noFill/>
        </p:spPr>
        <p:txBody>
          <a:bodyPr wrap="square" rtlCol="0">
            <a:spAutoFit/>
          </a:bodyPr>
          <a:lstStyle/>
          <a:p>
            <a:r>
              <a:rPr lang="en-IE" sz="1600" dirty="0" smtClean="0">
                <a:solidFill>
                  <a:schemeClr val="accent2">
                    <a:lumMod val="10000"/>
                  </a:schemeClr>
                </a:solidFill>
              </a:rPr>
              <a:t>From: Saolta-e-Newsletter-July-2015-pdf</a:t>
            </a:r>
            <a:endParaRPr lang="en-IE" sz="1600" dirty="0">
              <a:solidFill>
                <a:schemeClr val="accent2">
                  <a:lumMod val="10000"/>
                </a:schemeClr>
              </a:solidFill>
            </a:endParaRPr>
          </a:p>
        </p:txBody>
      </p:sp>
    </p:spTree>
    <p:extLst>
      <p:ext uri="{BB962C8B-B14F-4D97-AF65-F5344CB8AC3E}">
        <p14:creationId xmlns:p14="http://schemas.microsoft.com/office/powerpoint/2010/main" val="3870409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
            </a:r>
            <a:br>
              <a:rPr lang="en-IE" sz="2800" b="1" dirty="0" smtClean="0"/>
            </a:br>
            <a:r>
              <a:rPr lang="en-IE" sz="2800" b="1" dirty="0" smtClean="0"/>
              <a:t>Maternity </a:t>
            </a:r>
            <a:r>
              <a:rPr lang="en-IE" sz="2800" b="1" dirty="0"/>
              <a:t>Data items on </a:t>
            </a:r>
            <a:r>
              <a:rPr lang="en-IE" sz="2800" b="1" dirty="0" smtClean="0"/>
              <a:t>Alcohol intake for </a:t>
            </a:r>
            <a:r>
              <a:rPr lang="en-IE" sz="2800" b="1" dirty="0"/>
              <a:t>MN-CNS at </a:t>
            </a:r>
            <a:r>
              <a:rPr lang="en-IE" sz="2800" b="1" dirty="0" smtClean="0"/>
              <a:t>BOOKING /First </a:t>
            </a:r>
            <a:r>
              <a:rPr lang="en-IE" sz="2800" b="1" dirty="0"/>
              <a:t>ANC visit   </a:t>
            </a:r>
            <a:r>
              <a:rPr lang="en-IE" sz="2800" b="1" dirty="0" smtClean="0"/>
              <a:t>- first 3 Qs of AUDIT-C  </a:t>
            </a:r>
            <a:r>
              <a:rPr lang="en-IE" sz="2800" dirty="0"/>
              <a:t/>
            </a:r>
            <a:br>
              <a:rPr lang="en-IE" sz="2800" dirty="0"/>
            </a:br>
            <a:endParaRPr lang="en-IE"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21081063"/>
              </p:ext>
            </p:extLst>
          </p:nvPr>
        </p:nvGraphicFramePr>
        <p:xfrm>
          <a:off x="1835696" y="1844823"/>
          <a:ext cx="6840760" cy="4464496"/>
        </p:xfrm>
        <a:graphic>
          <a:graphicData uri="http://schemas.openxmlformats.org/drawingml/2006/table">
            <a:tbl>
              <a:tblPr firstRow="1" firstCol="1" bandRow="1">
                <a:tableStyleId>{5C22544A-7EE6-4342-B048-85BDC9FD1C3A}</a:tableStyleId>
              </a:tblPr>
              <a:tblGrid>
                <a:gridCol w="641678"/>
                <a:gridCol w="1887008"/>
                <a:gridCol w="2964076"/>
                <a:gridCol w="1347998"/>
              </a:tblGrid>
              <a:tr h="1576708">
                <a:tc>
                  <a:txBody>
                    <a:bodyPr/>
                    <a:lstStyle/>
                    <a:p>
                      <a:pPr>
                        <a:lnSpc>
                          <a:spcPct val="115000"/>
                        </a:lnSpc>
                        <a:spcAft>
                          <a:spcPts val="0"/>
                        </a:spcAft>
                      </a:pPr>
                      <a:r>
                        <a:rPr lang="en-IE" sz="1200" dirty="0">
                          <a:effectLst/>
                        </a:rPr>
                        <a:t>1.</a:t>
                      </a:r>
                      <a:endParaRPr lang="en-IE"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IE" sz="1100" dirty="0">
                          <a:effectLst/>
                        </a:rPr>
                        <a:t>How often do you have a drink containing ALCOHOL </a:t>
                      </a:r>
                    </a:p>
                    <a:p>
                      <a:pPr>
                        <a:lnSpc>
                          <a:spcPct val="115000"/>
                        </a:lnSpc>
                        <a:spcAft>
                          <a:spcPts val="0"/>
                        </a:spcAft>
                      </a:pPr>
                      <a:r>
                        <a:rPr lang="en-IE" sz="1100" dirty="0">
                          <a:effectLst/>
                        </a:rPr>
                        <a:t>(current situation)</a:t>
                      </a:r>
                      <a:endParaRPr lang="en-IE" sz="1100" dirty="0">
                        <a:effectLst/>
                        <a:latin typeface="Calibri"/>
                        <a:ea typeface="Times New Roman"/>
                        <a:cs typeface="Times New Roman"/>
                      </a:endParaRPr>
                    </a:p>
                  </a:txBody>
                  <a:tcPr marL="68580" marR="68580" marT="0" marB="0"/>
                </a:tc>
                <a:tc>
                  <a:txBody>
                    <a:bodyPr/>
                    <a:lstStyle/>
                    <a:p>
                      <a:pPr marL="457200">
                        <a:lnSpc>
                          <a:spcPct val="115000"/>
                        </a:lnSpc>
                        <a:spcAft>
                          <a:spcPts val="0"/>
                        </a:spcAft>
                      </a:pPr>
                      <a:r>
                        <a:rPr lang="en-IE" sz="1100" dirty="0">
                          <a:effectLst/>
                        </a:rPr>
                        <a:t>Never                                </a:t>
                      </a:r>
                    </a:p>
                    <a:p>
                      <a:pPr marL="457200">
                        <a:lnSpc>
                          <a:spcPct val="115000"/>
                        </a:lnSpc>
                        <a:spcAft>
                          <a:spcPts val="0"/>
                        </a:spcAft>
                      </a:pPr>
                      <a:r>
                        <a:rPr lang="en-IE" sz="1100" dirty="0">
                          <a:effectLst/>
                        </a:rPr>
                        <a:t>Monthly or less                </a:t>
                      </a:r>
                      <a:endParaRPr lang="en-IE" sz="1100" dirty="0" smtClean="0">
                        <a:effectLst/>
                      </a:endParaRPr>
                    </a:p>
                    <a:p>
                      <a:pPr marL="457200">
                        <a:lnSpc>
                          <a:spcPct val="115000"/>
                        </a:lnSpc>
                        <a:spcAft>
                          <a:spcPts val="0"/>
                        </a:spcAft>
                      </a:pPr>
                      <a:r>
                        <a:rPr lang="en-IE" sz="1100" dirty="0" smtClean="0">
                          <a:effectLst/>
                        </a:rPr>
                        <a:t>2-4 </a:t>
                      </a:r>
                      <a:r>
                        <a:rPr lang="en-IE" sz="1100" dirty="0">
                          <a:effectLst/>
                        </a:rPr>
                        <a:t>times a month             </a:t>
                      </a:r>
                      <a:endParaRPr lang="en-IE" sz="1100" dirty="0" smtClean="0">
                        <a:effectLst/>
                      </a:endParaRPr>
                    </a:p>
                    <a:p>
                      <a:pPr marL="457200">
                        <a:lnSpc>
                          <a:spcPct val="115000"/>
                        </a:lnSpc>
                        <a:spcAft>
                          <a:spcPts val="0"/>
                        </a:spcAft>
                      </a:pPr>
                      <a:r>
                        <a:rPr lang="en-IE" sz="1100" dirty="0" smtClean="0">
                          <a:effectLst/>
                        </a:rPr>
                        <a:t>2-3 </a:t>
                      </a:r>
                      <a:r>
                        <a:rPr lang="en-IE" sz="1100" dirty="0">
                          <a:effectLst/>
                        </a:rPr>
                        <a:t>times a week               </a:t>
                      </a:r>
                    </a:p>
                    <a:p>
                      <a:pPr marL="457200">
                        <a:lnSpc>
                          <a:spcPct val="115000"/>
                        </a:lnSpc>
                        <a:spcAft>
                          <a:spcPts val="0"/>
                        </a:spcAft>
                      </a:pPr>
                      <a:r>
                        <a:rPr lang="en-IE" sz="1100" dirty="0">
                          <a:effectLst/>
                        </a:rPr>
                        <a:t>4 or more times a week    </a:t>
                      </a:r>
                    </a:p>
                    <a:p>
                      <a:pPr marL="457200">
                        <a:lnSpc>
                          <a:spcPct val="115000"/>
                        </a:lnSpc>
                        <a:spcAft>
                          <a:spcPts val="0"/>
                        </a:spcAft>
                      </a:pPr>
                      <a:r>
                        <a:rPr lang="en-IE" sz="1100" dirty="0">
                          <a:effectLst/>
                        </a:rPr>
                        <a:t> </a:t>
                      </a:r>
                      <a:endParaRPr lang="en-IE"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IE" sz="1100" dirty="0">
                          <a:effectLst/>
                        </a:rPr>
                        <a:t>    0</a:t>
                      </a:r>
                    </a:p>
                    <a:p>
                      <a:pPr>
                        <a:lnSpc>
                          <a:spcPct val="115000"/>
                        </a:lnSpc>
                        <a:spcAft>
                          <a:spcPts val="0"/>
                        </a:spcAft>
                      </a:pPr>
                      <a:r>
                        <a:rPr lang="en-IE" sz="1100" dirty="0">
                          <a:effectLst/>
                        </a:rPr>
                        <a:t>    1</a:t>
                      </a:r>
                    </a:p>
                    <a:p>
                      <a:pPr>
                        <a:lnSpc>
                          <a:spcPct val="115000"/>
                        </a:lnSpc>
                        <a:spcAft>
                          <a:spcPts val="0"/>
                        </a:spcAft>
                      </a:pPr>
                      <a:r>
                        <a:rPr lang="en-IE" sz="1100" dirty="0">
                          <a:effectLst/>
                        </a:rPr>
                        <a:t>    2</a:t>
                      </a:r>
                    </a:p>
                    <a:p>
                      <a:pPr>
                        <a:lnSpc>
                          <a:spcPct val="115000"/>
                        </a:lnSpc>
                        <a:spcAft>
                          <a:spcPts val="0"/>
                        </a:spcAft>
                      </a:pPr>
                      <a:r>
                        <a:rPr lang="en-IE" sz="1100" dirty="0">
                          <a:effectLst/>
                        </a:rPr>
                        <a:t>    3</a:t>
                      </a:r>
                    </a:p>
                    <a:p>
                      <a:pPr>
                        <a:lnSpc>
                          <a:spcPct val="115000"/>
                        </a:lnSpc>
                        <a:spcAft>
                          <a:spcPts val="0"/>
                        </a:spcAft>
                      </a:pPr>
                      <a:r>
                        <a:rPr lang="en-IE" sz="1100" dirty="0">
                          <a:effectLst/>
                        </a:rPr>
                        <a:t>    4</a:t>
                      </a:r>
                      <a:endParaRPr lang="en-IE" sz="1100" dirty="0">
                        <a:effectLst/>
                        <a:latin typeface="Calibri"/>
                        <a:ea typeface="Times New Roman"/>
                        <a:cs typeface="Times New Roman"/>
                      </a:endParaRPr>
                    </a:p>
                  </a:txBody>
                  <a:tcPr marL="68580" marR="68580" marT="0" marB="0"/>
                </a:tc>
              </a:tr>
              <a:tr h="1311080">
                <a:tc>
                  <a:txBody>
                    <a:bodyPr/>
                    <a:lstStyle/>
                    <a:p>
                      <a:pPr marL="228600">
                        <a:lnSpc>
                          <a:spcPct val="115000"/>
                        </a:lnSpc>
                        <a:spcAft>
                          <a:spcPts val="0"/>
                        </a:spcAft>
                      </a:pPr>
                      <a:r>
                        <a:rPr lang="en-IE" sz="1200">
                          <a:effectLst/>
                        </a:rPr>
                        <a:t>2</a:t>
                      </a:r>
                      <a:endParaRPr lang="en-IE"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IE" sz="1100" dirty="0">
                          <a:effectLst/>
                        </a:rPr>
                        <a:t>How many standard drinks (</a:t>
                      </a:r>
                      <a:r>
                        <a:rPr lang="en-IE" sz="1000" dirty="0">
                          <a:effectLst/>
                        </a:rPr>
                        <a:t>10 grams</a:t>
                      </a:r>
                      <a:r>
                        <a:rPr lang="en-IE" sz="1100" dirty="0">
                          <a:effectLst/>
                        </a:rPr>
                        <a:t>) do you have on a typical day when drinking?</a:t>
                      </a:r>
                    </a:p>
                    <a:p>
                      <a:pPr>
                        <a:lnSpc>
                          <a:spcPct val="115000"/>
                        </a:lnSpc>
                        <a:spcAft>
                          <a:spcPts val="0"/>
                        </a:spcAft>
                      </a:pPr>
                      <a:r>
                        <a:rPr lang="en-IE" sz="1100" dirty="0">
                          <a:effectLst/>
                        </a:rPr>
                        <a:t>(current situation)</a:t>
                      </a:r>
                      <a:endParaRPr lang="en-IE" sz="1100" dirty="0">
                        <a:effectLst/>
                        <a:latin typeface="Calibri"/>
                        <a:ea typeface="Times New Roman"/>
                        <a:cs typeface="Times New Roman"/>
                      </a:endParaRPr>
                    </a:p>
                  </a:txBody>
                  <a:tcPr marL="68580" marR="68580" marT="0" marB="0">
                    <a:solidFill>
                      <a:schemeClr val="accent1"/>
                    </a:solidFill>
                  </a:tcPr>
                </a:tc>
                <a:tc>
                  <a:txBody>
                    <a:bodyPr/>
                    <a:lstStyle/>
                    <a:p>
                      <a:pPr marL="457200">
                        <a:lnSpc>
                          <a:spcPct val="115000"/>
                        </a:lnSpc>
                        <a:spcAft>
                          <a:spcPts val="0"/>
                        </a:spcAft>
                      </a:pPr>
                      <a:r>
                        <a:rPr lang="en-IE" sz="1100" dirty="0">
                          <a:effectLst/>
                        </a:rPr>
                        <a:t>1-2  drinks                                    </a:t>
                      </a:r>
                    </a:p>
                    <a:p>
                      <a:pPr marL="457200">
                        <a:lnSpc>
                          <a:spcPct val="115000"/>
                        </a:lnSpc>
                        <a:spcAft>
                          <a:spcPts val="0"/>
                        </a:spcAft>
                      </a:pPr>
                      <a:r>
                        <a:rPr lang="en-IE" sz="1100" dirty="0">
                          <a:effectLst/>
                        </a:rPr>
                        <a:t>3-4  drinks                                  </a:t>
                      </a:r>
                    </a:p>
                    <a:p>
                      <a:pPr marL="457200">
                        <a:lnSpc>
                          <a:spcPct val="115000"/>
                        </a:lnSpc>
                        <a:spcAft>
                          <a:spcPts val="0"/>
                        </a:spcAft>
                      </a:pPr>
                      <a:r>
                        <a:rPr lang="en-IE" sz="1100" dirty="0">
                          <a:effectLst/>
                        </a:rPr>
                        <a:t>5-6   drinks                                   </a:t>
                      </a:r>
                    </a:p>
                    <a:p>
                      <a:pPr marL="457200">
                        <a:lnSpc>
                          <a:spcPct val="115000"/>
                        </a:lnSpc>
                        <a:spcAft>
                          <a:spcPts val="0"/>
                        </a:spcAft>
                      </a:pPr>
                      <a:r>
                        <a:rPr lang="en-IE" sz="1100" dirty="0">
                          <a:effectLst/>
                        </a:rPr>
                        <a:t>7-9   drinks                                </a:t>
                      </a:r>
                    </a:p>
                    <a:p>
                      <a:pPr marL="457200">
                        <a:lnSpc>
                          <a:spcPct val="115000"/>
                        </a:lnSpc>
                        <a:spcAft>
                          <a:spcPts val="0"/>
                        </a:spcAft>
                      </a:pPr>
                      <a:r>
                        <a:rPr lang="en-IE" sz="1100" dirty="0">
                          <a:effectLst/>
                        </a:rPr>
                        <a:t>10 or more   drinks                      </a:t>
                      </a:r>
                      <a:endParaRPr lang="en-IE" sz="1100" dirty="0">
                        <a:effectLst/>
                        <a:latin typeface="Calibri"/>
                        <a:ea typeface="Times New Roman"/>
                        <a:cs typeface="Times New Roman"/>
                      </a:endParaRPr>
                    </a:p>
                  </a:txBody>
                  <a:tcPr marL="68580" marR="68580" marT="0" marB="0">
                    <a:solidFill>
                      <a:schemeClr val="accent1"/>
                    </a:solidFill>
                  </a:tcPr>
                </a:tc>
                <a:tc>
                  <a:txBody>
                    <a:bodyPr/>
                    <a:lstStyle/>
                    <a:p>
                      <a:pPr>
                        <a:lnSpc>
                          <a:spcPct val="115000"/>
                        </a:lnSpc>
                        <a:spcAft>
                          <a:spcPts val="0"/>
                        </a:spcAft>
                      </a:pPr>
                      <a:r>
                        <a:rPr lang="en-IE" sz="1100" dirty="0">
                          <a:effectLst/>
                        </a:rPr>
                        <a:t>    0</a:t>
                      </a:r>
                    </a:p>
                    <a:p>
                      <a:pPr>
                        <a:lnSpc>
                          <a:spcPct val="115000"/>
                        </a:lnSpc>
                        <a:spcAft>
                          <a:spcPts val="0"/>
                        </a:spcAft>
                      </a:pPr>
                      <a:r>
                        <a:rPr lang="en-IE" sz="1100" dirty="0">
                          <a:effectLst/>
                        </a:rPr>
                        <a:t>    1</a:t>
                      </a:r>
                    </a:p>
                    <a:p>
                      <a:pPr>
                        <a:lnSpc>
                          <a:spcPct val="115000"/>
                        </a:lnSpc>
                        <a:spcAft>
                          <a:spcPts val="0"/>
                        </a:spcAft>
                      </a:pPr>
                      <a:r>
                        <a:rPr lang="en-IE" sz="1100" dirty="0">
                          <a:effectLst/>
                        </a:rPr>
                        <a:t>    2</a:t>
                      </a:r>
                    </a:p>
                    <a:p>
                      <a:pPr>
                        <a:lnSpc>
                          <a:spcPct val="115000"/>
                        </a:lnSpc>
                        <a:spcAft>
                          <a:spcPts val="0"/>
                        </a:spcAft>
                      </a:pPr>
                      <a:r>
                        <a:rPr lang="en-IE" sz="1100" dirty="0">
                          <a:effectLst/>
                        </a:rPr>
                        <a:t>    3</a:t>
                      </a:r>
                    </a:p>
                    <a:p>
                      <a:pPr>
                        <a:lnSpc>
                          <a:spcPct val="115000"/>
                        </a:lnSpc>
                        <a:spcAft>
                          <a:spcPts val="0"/>
                        </a:spcAft>
                      </a:pPr>
                      <a:r>
                        <a:rPr lang="en-IE" sz="1100" dirty="0">
                          <a:effectLst/>
                        </a:rPr>
                        <a:t>    4</a:t>
                      </a:r>
                      <a:endParaRPr lang="en-IE" sz="1100" dirty="0">
                        <a:effectLst/>
                        <a:latin typeface="Calibri"/>
                        <a:ea typeface="Times New Roman"/>
                        <a:cs typeface="Times New Roman"/>
                      </a:endParaRPr>
                    </a:p>
                  </a:txBody>
                  <a:tcPr marL="68580" marR="68580" marT="0" marB="0">
                    <a:solidFill>
                      <a:schemeClr val="accent1"/>
                    </a:solidFill>
                  </a:tcPr>
                </a:tc>
              </a:tr>
              <a:tr h="1576708">
                <a:tc>
                  <a:txBody>
                    <a:bodyPr/>
                    <a:lstStyle/>
                    <a:p>
                      <a:pPr marL="228600">
                        <a:lnSpc>
                          <a:spcPct val="115000"/>
                        </a:lnSpc>
                        <a:spcAft>
                          <a:spcPts val="0"/>
                        </a:spcAft>
                      </a:pPr>
                      <a:r>
                        <a:rPr lang="en-IE" sz="1200">
                          <a:effectLst/>
                        </a:rPr>
                        <a:t>3</a:t>
                      </a:r>
                      <a:endParaRPr lang="en-IE"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IE" sz="1100">
                          <a:effectLst/>
                        </a:rPr>
                        <a:t>How often do you have 6 or more drinks (</a:t>
                      </a:r>
                      <a:r>
                        <a:rPr lang="en-IE" sz="1000">
                          <a:effectLst/>
                        </a:rPr>
                        <a:t>10 grams</a:t>
                      </a:r>
                      <a:r>
                        <a:rPr lang="en-IE" sz="1100">
                          <a:effectLst/>
                        </a:rPr>
                        <a:t>) on </a:t>
                      </a:r>
                      <a:r>
                        <a:rPr lang="en-IE" sz="1100" u="sng">
                          <a:effectLst/>
                        </a:rPr>
                        <a:t>one</a:t>
                      </a:r>
                      <a:r>
                        <a:rPr lang="en-IE" sz="1100">
                          <a:effectLst/>
                        </a:rPr>
                        <a:t> occasion?</a:t>
                      </a:r>
                    </a:p>
                    <a:p>
                      <a:pPr>
                        <a:lnSpc>
                          <a:spcPct val="115000"/>
                        </a:lnSpc>
                        <a:spcAft>
                          <a:spcPts val="0"/>
                        </a:spcAft>
                      </a:pPr>
                      <a:r>
                        <a:rPr lang="en-IE" sz="1100">
                          <a:effectLst/>
                        </a:rPr>
                        <a:t>(current situation)</a:t>
                      </a:r>
                      <a:endParaRPr lang="en-IE" sz="1100">
                        <a:effectLst/>
                        <a:latin typeface="Calibri"/>
                        <a:ea typeface="Times New Roman"/>
                        <a:cs typeface="Times New Roman"/>
                      </a:endParaRPr>
                    </a:p>
                  </a:txBody>
                  <a:tcPr marL="68580" marR="68580" marT="0" marB="0">
                    <a:solidFill>
                      <a:schemeClr val="accent1"/>
                    </a:solidFill>
                  </a:tcPr>
                </a:tc>
                <a:tc>
                  <a:txBody>
                    <a:bodyPr/>
                    <a:lstStyle/>
                    <a:p>
                      <a:pPr marL="457200">
                        <a:lnSpc>
                          <a:spcPct val="115000"/>
                        </a:lnSpc>
                        <a:spcAft>
                          <a:spcPts val="0"/>
                        </a:spcAft>
                      </a:pPr>
                      <a:r>
                        <a:rPr lang="en-IE" sz="1100">
                          <a:effectLst/>
                        </a:rPr>
                        <a:t>Never                                 Less than monthly             </a:t>
                      </a:r>
                    </a:p>
                    <a:p>
                      <a:pPr marL="457200">
                        <a:lnSpc>
                          <a:spcPct val="115000"/>
                        </a:lnSpc>
                        <a:spcAft>
                          <a:spcPts val="0"/>
                        </a:spcAft>
                        <a:tabLst>
                          <a:tab pos="2444115" algn="l"/>
                          <a:tab pos="2606040" algn="l"/>
                        </a:tabLst>
                      </a:pPr>
                      <a:r>
                        <a:rPr lang="en-IE" sz="1100">
                          <a:effectLst/>
                        </a:rPr>
                        <a:t>Monthly                             </a:t>
                      </a:r>
                    </a:p>
                    <a:p>
                      <a:pPr marL="457200">
                        <a:lnSpc>
                          <a:spcPct val="115000"/>
                        </a:lnSpc>
                        <a:spcAft>
                          <a:spcPts val="0"/>
                        </a:spcAft>
                        <a:tabLst>
                          <a:tab pos="2444115" algn="l"/>
                          <a:tab pos="2606040" algn="l"/>
                        </a:tabLst>
                      </a:pPr>
                      <a:r>
                        <a:rPr lang="en-IE" sz="1100">
                          <a:effectLst/>
                        </a:rPr>
                        <a:t>Weekly                               </a:t>
                      </a:r>
                    </a:p>
                    <a:p>
                      <a:pPr marL="457200">
                        <a:lnSpc>
                          <a:spcPct val="115000"/>
                        </a:lnSpc>
                        <a:spcAft>
                          <a:spcPts val="0"/>
                        </a:spcAft>
                      </a:pPr>
                      <a:r>
                        <a:rPr lang="en-IE" sz="1100">
                          <a:effectLst/>
                        </a:rPr>
                        <a:t>Daily or almost daily         </a:t>
                      </a:r>
                    </a:p>
                    <a:p>
                      <a:pPr marL="457200">
                        <a:lnSpc>
                          <a:spcPct val="115000"/>
                        </a:lnSpc>
                        <a:spcAft>
                          <a:spcPts val="0"/>
                        </a:spcAft>
                      </a:pPr>
                      <a:r>
                        <a:rPr lang="en-IE" sz="1100">
                          <a:effectLst/>
                        </a:rPr>
                        <a:t> </a:t>
                      </a:r>
                      <a:endParaRPr lang="en-IE" sz="1100">
                        <a:effectLst/>
                        <a:latin typeface="Calibri"/>
                        <a:ea typeface="Times New Roman"/>
                        <a:cs typeface="Times New Roman"/>
                      </a:endParaRPr>
                    </a:p>
                  </a:txBody>
                  <a:tcPr marL="68580" marR="68580" marT="0" marB="0">
                    <a:solidFill>
                      <a:schemeClr val="accent1"/>
                    </a:solidFill>
                  </a:tcPr>
                </a:tc>
                <a:tc>
                  <a:txBody>
                    <a:bodyPr/>
                    <a:lstStyle/>
                    <a:p>
                      <a:pPr>
                        <a:lnSpc>
                          <a:spcPct val="115000"/>
                        </a:lnSpc>
                        <a:spcAft>
                          <a:spcPts val="0"/>
                        </a:spcAft>
                      </a:pPr>
                      <a:r>
                        <a:rPr lang="en-IE" sz="1100" dirty="0">
                          <a:effectLst/>
                        </a:rPr>
                        <a:t>    0</a:t>
                      </a:r>
                    </a:p>
                    <a:p>
                      <a:pPr>
                        <a:lnSpc>
                          <a:spcPct val="115000"/>
                        </a:lnSpc>
                        <a:spcAft>
                          <a:spcPts val="0"/>
                        </a:spcAft>
                      </a:pPr>
                      <a:r>
                        <a:rPr lang="en-IE" sz="1100" dirty="0">
                          <a:effectLst/>
                        </a:rPr>
                        <a:t>    1</a:t>
                      </a:r>
                    </a:p>
                    <a:p>
                      <a:pPr>
                        <a:lnSpc>
                          <a:spcPct val="115000"/>
                        </a:lnSpc>
                        <a:spcAft>
                          <a:spcPts val="0"/>
                        </a:spcAft>
                      </a:pPr>
                      <a:r>
                        <a:rPr lang="en-IE" sz="1100" dirty="0">
                          <a:effectLst/>
                        </a:rPr>
                        <a:t>    2</a:t>
                      </a:r>
                    </a:p>
                    <a:p>
                      <a:pPr>
                        <a:lnSpc>
                          <a:spcPct val="115000"/>
                        </a:lnSpc>
                        <a:spcAft>
                          <a:spcPts val="0"/>
                        </a:spcAft>
                      </a:pPr>
                      <a:r>
                        <a:rPr lang="en-IE" sz="1100" dirty="0">
                          <a:effectLst/>
                        </a:rPr>
                        <a:t>    3</a:t>
                      </a:r>
                    </a:p>
                    <a:p>
                      <a:pPr>
                        <a:lnSpc>
                          <a:spcPct val="115000"/>
                        </a:lnSpc>
                        <a:spcAft>
                          <a:spcPts val="0"/>
                        </a:spcAft>
                      </a:pPr>
                      <a:r>
                        <a:rPr lang="en-IE" sz="1100" dirty="0">
                          <a:effectLst/>
                        </a:rPr>
                        <a:t>    4</a:t>
                      </a:r>
                      <a:endParaRPr lang="en-IE" sz="1100" dirty="0">
                        <a:effectLst/>
                        <a:latin typeface="Calibri"/>
                        <a:ea typeface="Times New Roman"/>
                        <a:cs typeface="Times New Roman"/>
                      </a:endParaRPr>
                    </a:p>
                  </a:txBody>
                  <a:tcPr marL="68580" marR="68580" marT="0" marB="0">
                    <a:solidFill>
                      <a:schemeClr val="accent1"/>
                    </a:solidFill>
                  </a:tcPr>
                </a:tc>
              </a:tr>
            </a:tbl>
          </a:graphicData>
        </a:graphic>
      </p:graphicFrame>
      <p:sp>
        <p:nvSpPr>
          <p:cNvPr id="10" name="Rectangle 3"/>
          <p:cNvSpPr>
            <a:spLocks noChangeArrowheads="1"/>
          </p:cNvSpPr>
          <p:nvPr/>
        </p:nvSpPr>
        <p:spPr bwMode="auto">
          <a:xfrm>
            <a:off x="2400300" y="2400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6261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Abstaining from alcohol for the remainder of pregnancy has benefit</a:t>
            </a:r>
            <a:endParaRPr lang="en-IE" sz="32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6866278"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057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60648"/>
            <a:ext cx="4392488" cy="623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4005064"/>
            <a:ext cx="1944216" cy="1200329"/>
          </a:xfrm>
          <a:prstGeom prst="rect">
            <a:avLst/>
          </a:prstGeom>
          <a:noFill/>
        </p:spPr>
        <p:txBody>
          <a:bodyPr wrap="square" rtlCol="0">
            <a:spAutoFit/>
          </a:bodyPr>
          <a:lstStyle/>
          <a:p>
            <a:r>
              <a:rPr lang="en-IE" dirty="0" smtClean="0">
                <a:solidFill>
                  <a:schemeClr val="bg1"/>
                </a:solidFill>
              </a:rPr>
              <a:t>HSE </a:t>
            </a:r>
            <a:r>
              <a:rPr lang="en-IE" b="1" dirty="0" smtClean="0">
                <a:solidFill>
                  <a:schemeClr val="bg1"/>
                </a:solidFill>
              </a:rPr>
              <a:t>Health Matters </a:t>
            </a:r>
            <a:r>
              <a:rPr lang="en-IE" dirty="0" smtClean="0">
                <a:solidFill>
                  <a:schemeClr val="bg1"/>
                </a:solidFill>
              </a:rPr>
              <a:t>Staff Magazine Spring 2017 (p48)</a:t>
            </a:r>
            <a:endParaRPr lang="en-IE" dirty="0">
              <a:solidFill>
                <a:schemeClr val="bg1"/>
              </a:solidFill>
            </a:endParaRPr>
          </a:p>
        </p:txBody>
      </p:sp>
    </p:spTree>
    <p:extLst>
      <p:ext uri="{BB962C8B-B14F-4D97-AF65-F5344CB8AC3E}">
        <p14:creationId xmlns:p14="http://schemas.microsoft.com/office/powerpoint/2010/main" val="2777784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706244" y="260648"/>
            <a:ext cx="7258244" cy="6480720"/>
          </a:xfrm>
          <a:prstGeom prst="rect">
            <a:avLst/>
          </a:prstGeom>
        </p:spPr>
      </p:pic>
      <p:sp>
        <p:nvSpPr>
          <p:cNvPr id="4" name="TextBox 3"/>
          <p:cNvSpPr txBox="1"/>
          <p:nvPr/>
        </p:nvSpPr>
        <p:spPr>
          <a:xfrm>
            <a:off x="251520" y="4139797"/>
            <a:ext cx="3600400" cy="369332"/>
          </a:xfrm>
          <a:prstGeom prst="rect">
            <a:avLst/>
          </a:prstGeom>
          <a:noFill/>
        </p:spPr>
        <p:txBody>
          <a:bodyPr wrap="square" rtlCol="0">
            <a:spAutoFit/>
          </a:bodyPr>
          <a:lstStyle/>
          <a:p>
            <a:r>
              <a:rPr lang="en-IE" dirty="0" smtClean="0">
                <a:solidFill>
                  <a:schemeClr val="bg1"/>
                </a:solidFill>
              </a:rPr>
              <a:t>www.askaboutalcohol.ie</a:t>
            </a:r>
            <a:endParaRPr lang="en-IE" dirty="0">
              <a:solidFill>
                <a:schemeClr val="bg1"/>
              </a:solidFill>
            </a:endParaRPr>
          </a:p>
        </p:txBody>
      </p:sp>
    </p:spTree>
    <p:extLst>
      <p:ext uri="{BB962C8B-B14F-4D97-AF65-F5344CB8AC3E}">
        <p14:creationId xmlns:p14="http://schemas.microsoft.com/office/powerpoint/2010/main" val="30641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633412"/>
            <a:ext cx="2232574" cy="310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208" y="191722"/>
            <a:ext cx="2239483" cy="323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11365"/>
            <a:ext cx="226666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6357" y="191722"/>
            <a:ext cx="2218401" cy="3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5703698" y="3087629"/>
            <a:ext cx="1609865" cy="258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6973104" y="4669832"/>
            <a:ext cx="1632653" cy="266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1893332"/>
            <a:ext cx="1588043" cy="1754326"/>
          </a:xfrm>
          <a:prstGeom prst="rect">
            <a:avLst/>
          </a:prstGeom>
          <a:noFill/>
        </p:spPr>
        <p:txBody>
          <a:bodyPr wrap="square" rtlCol="0">
            <a:spAutoFit/>
          </a:bodyPr>
          <a:lstStyle/>
          <a:p>
            <a:r>
              <a:rPr lang="en-IE" dirty="0">
                <a:solidFill>
                  <a:schemeClr val="bg1"/>
                </a:solidFill>
              </a:rPr>
              <a:t>International initiatives </a:t>
            </a:r>
            <a:r>
              <a:rPr lang="en-IE" dirty="0" smtClean="0">
                <a:solidFill>
                  <a:schemeClr val="bg1"/>
                </a:solidFill>
              </a:rPr>
              <a:t>(Au, Scotland, EU, </a:t>
            </a:r>
            <a:r>
              <a:rPr lang="en-IE" dirty="0" err="1" smtClean="0">
                <a:solidFill>
                  <a:schemeClr val="bg1"/>
                </a:solidFill>
              </a:rPr>
              <a:t>Ca</a:t>
            </a:r>
            <a:r>
              <a:rPr lang="en-IE" dirty="0">
                <a:solidFill>
                  <a:schemeClr val="bg1"/>
                </a:solidFill>
              </a:rPr>
              <a:t>, </a:t>
            </a:r>
            <a:r>
              <a:rPr lang="en-IE" dirty="0" smtClean="0">
                <a:solidFill>
                  <a:schemeClr val="bg1"/>
                </a:solidFill>
              </a:rPr>
              <a:t>Alaska, NZ)</a:t>
            </a:r>
            <a:endParaRPr lang="en-IE" dirty="0">
              <a:solidFill>
                <a:schemeClr val="bg1"/>
              </a:solidFill>
            </a:endParaRPr>
          </a:p>
        </p:txBody>
      </p:sp>
      <p:pic>
        <p:nvPicPr>
          <p:cNvPr id="4" name="Picture 2" descr="Z:\My Pictures\FASD\160816 NZ_fasdcov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3626258"/>
            <a:ext cx="2207274" cy="311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47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1676400" y="1772816"/>
            <a:ext cx="7010400" cy="4323184"/>
          </a:xfrm>
        </p:spPr>
        <p:txBody>
          <a:bodyPr/>
          <a:lstStyle/>
          <a:p>
            <a:pPr>
              <a:buFont typeface="Wingdings" pitchFamily="2" charset="2"/>
              <a:buNone/>
            </a:pPr>
            <a:r>
              <a:rPr lang="en-GB" dirty="0"/>
              <a:t>“When a million babies are born every year with permanent brain injury from a known and preventable cause, the response ought to be immediate, determined, sustainable and effective”</a:t>
            </a:r>
          </a:p>
          <a:p>
            <a:pPr>
              <a:buFont typeface="Wingdings" pitchFamily="2" charset="2"/>
              <a:buNone/>
            </a:pPr>
            <a:endParaRPr lang="en-GB" dirty="0" smtClean="0"/>
          </a:p>
          <a:p>
            <a:pPr>
              <a:buFont typeface="Wingdings" pitchFamily="2" charset="2"/>
              <a:buNone/>
            </a:pPr>
            <a:endParaRPr lang="en-GB" dirty="0"/>
          </a:p>
          <a:p>
            <a:pPr>
              <a:buFont typeface="Wingdings" pitchFamily="2" charset="2"/>
              <a:buNone/>
            </a:pPr>
            <a:r>
              <a:rPr lang="en-GB" sz="2400" b="1" dirty="0"/>
              <a:t>International Charter on Prevention of FASD </a:t>
            </a:r>
            <a:r>
              <a:rPr lang="en-GB" sz="1600" dirty="0"/>
              <a:t>(</a:t>
            </a:r>
            <a:r>
              <a:rPr lang="en-GB" sz="1600" dirty="0" err="1"/>
              <a:t>Fetal</a:t>
            </a:r>
            <a:r>
              <a:rPr lang="en-GB" sz="1600" dirty="0"/>
              <a:t> Alcohol Spectrum Disorder) Edmonton September 23-25, 2013; Lancet March 2014.</a:t>
            </a:r>
          </a:p>
          <a:p>
            <a:pPr>
              <a:buFont typeface="Wingdings" pitchFamily="2" charset="2"/>
              <a:buNone/>
            </a:pPr>
            <a:endParaRPr lang="en-GB" sz="1600" dirty="0"/>
          </a:p>
        </p:txBody>
      </p:sp>
      <p:sp>
        <p:nvSpPr>
          <p:cNvPr id="3" name="Footer Placeholder 3"/>
          <p:cNvSpPr>
            <a:spLocks noGrp="1"/>
          </p:cNvSpPr>
          <p:nvPr>
            <p:ph type="ftr" sz="quarter" idx="10"/>
          </p:nvPr>
        </p:nvSpPr>
        <p:spPr/>
        <p:txBody>
          <a:bodyPr/>
          <a:lstStyle/>
          <a:p>
            <a:r>
              <a:rPr lang="en-GB"/>
              <a:t>Prevention of Foetal Alcohol Spectrum Disorder</a:t>
            </a:r>
          </a:p>
        </p:txBody>
      </p:sp>
    </p:spTree>
    <p:extLst>
      <p:ext uri="{BB962C8B-B14F-4D97-AF65-F5344CB8AC3E}">
        <p14:creationId xmlns:p14="http://schemas.microsoft.com/office/powerpoint/2010/main" val="1710824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GB" smtClean="0"/>
              <a:t>Practical tools for capacity building</a:t>
            </a:r>
          </a:p>
        </p:txBody>
      </p:sp>
      <p:sp>
        <p:nvSpPr>
          <p:cNvPr id="50180" name="Rectangle 3"/>
          <p:cNvSpPr>
            <a:spLocks noGrp="1" noChangeArrowheads="1"/>
          </p:cNvSpPr>
          <p:nvPr>
            <p:ph idx="1"/>
          </p:nvPr>
        </p:nvSpPr>
        <p:spPr/>
        <p:txBody>
          <a:bodyPr/>
          <a:lstStyle/>
          <a:p>
            <a:pPr eaLnBrk="1" hangingPunct="1"/>
            <a:r>
              <a:rPr lang="en-GB" dirty="0" smtClean="0"/>
              <a:t>School based education on FASD </a:t>
            </a:r>
          </a:p>
          <a:p>
            <a:pPr eaLnBrk="1" hangingPunct="1"/>
            <a:r>
              <a:rPr lang="en-GB" dirty="0" smtClean="0"/>
              <a:t>Screen women for problematic alcohol use before pregnancy</a:t>
            </a:r>
          </a:p>
          <a:p>
            <a:pPr eaLnBrk="1" hangingPunct="1"/>
            <a:r>
              <a:rPr lang="en-GB" dirty="0" smtClean="0"/>
              <a:t>Treatment to women with alcohol exposed pregnancies –during &amp; after </a:t>
            </a:r>
          </a:p>
          <a:p>
            <a:pPr lvl="1"/>
            <a:r>
              <a:rPr lang="en-GB" dirty="0" smtClean="0"/>
              <a:t>Implement existing policy &amp;</a:t>
            </a:r>
          </a:p>
          <a:p>
            <a:pPr lvl="1"/>
            <a:r>
              <a:rPr lang="en-GB" dirty="0" smtClean="0"/>
              <a:t>PCAP</a:t>
            </a:r>
          </a:p>
          <a:p>
            <a:pPr eaLnBrk="1" hangingPunct="1"/>
            <a:r>
              <a:rPr lang="en-GB" dirty="0" smtClean="0"/>
              <a:t>Information on FASD at schools, clinics, centres for maternal and child health</a:t>
            </a:r>
          </a:p>
        </p:txBody>
      </p:sp>
    </p:spTree>
    <p:extLst>
      <p:ext uri="{BB962C8B-B14F-4D97-AF65-F5344CB8AC3E}">
        <p14:creationId xmlns:p14="http://schemas.microsoft.com/office/powerpoint/2010/main" val="1908568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691680" y="476672"/>
            <a:ext cx="7010400" cy="5638800"/>
          </a:xfrm>
        </p:spPr>
        <p:txBody>
          <a:bodyPr/>
          <a:lstStyle/>
          <a:p>
            <a:pPr marL="0" indent="0">
              <a:buNone/>
            </a:pPr>
            <a:endParaRPr lang="en-IE" sz="4000" dirty="0" smtClean="0"/>
          </a:p>
          <a:p>
            <a:pPr marL="0" indent="0">
              <a:buNone/>
            </a:pPr>
            <a:r>
              <a:rPr lang="en-IE" sz="4000" dirty="0" smtClean="0"/>
              <a:t>The Irish are not immune to the harmful effects of alcohol</a:t>
            </a:r>
          </a:p>
          <a:p>
            <a:endParaRPr lang="en-IE" sz="4000" dirty="0"/>
          </a:p>
          <a:p>
            <a:pPr marL="0" indent="0">
              <a:buNone/>
            </a:pPr>
            <a:r>
              <a:rPr lang="en-IE" sz="4000" b="1" dirty="0" smtClean="0"/>
              <a:t>Alcohol</a:t>
            </a:r>
            <a:r>
              <a:rPr lang="en-IE" sz="4000" dirty="0" smtClean="0"/>
              <a:t> is the cause of Foetal Alcohol Syndrome (FAS) and Foetal Alcohol Spectrum disorders (FASD) </a:t>
            </a:r>
            <a:endParaRPr lang="en-IE" sz="4000" dirty="0"/>
          </a:p>
        </p:txBody>
      </p:sp>
    </p:spTree>
    <p:extLst>
      <p:ext uri="{BB962C8B-B14F-4D97-AF65-F5344CB8AC3E}">
        <p14:creationId xmlns:p14="http://schemas.microsoft.com/office/powerpoint/2010/main" val="2098938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7010400" cy="1295400"/>
          </a:xfrm>
        </p:spPr>
        <p:txBody>
          <a:bodyPr/>
          <a:lstStyle/>
          <a:p>
            <a:r>
              <a:rPr lang="en-IE" dirty="0" smtClean="0"/>
              <a:t>MECC: Alcohol &amp; Pregnancy</a:t>
            </a:r>
            <a:endParaRPr lang="en-IE" dirty="0"/>
          </a:p>
        </p:txBody>
      </p:sp>
      <p:sp>
        <p:nvSpPr>
          <p:cNvPr id="3" name="Content Placeholder 2"/>
          <p:cNvSpPr>
            <a:spLocks noGrp="1"/>
          </p:cNvSpPr>
          <p:nvPr>
            <p:ph idx="1"/>
          </p:nvPr>
        </p:nvSpPr>
        <p:spPr>
          <a:xfrm>
            <a:off x="1691680" y="1628800"/>
            <a:ext cx="7010400" cy="4114800"/>
          </a:xfrm>
        </p:spPr>
        <p:txBody>
          <a:bodyPr/>
          <a:lstStyle/>
          <a:p>
            <a:r>
              <a:rPr lang="en-IE" dirty="0" smtClean="0"/>
              <a:t>Sole remit of the GP, Midwife, Obstetrician, maternity service</a:t>
            </a:r>
          </a:p>
          <a:p>
            <a:r>
              <a:rPr lang="en-IE" dirty="0" smtClean="0"/>
              <a:t>Alcohol use during pregnancy is a clinical issue</a:t>
            </a:r>
          </a:p>
          <a:p>
            <a:r>
              <a:rPr lang="en-IE" dirty="0" smtClean="0"/>
              <a:t>Individual risk assessment</a:t>
            </a:r>
          </a:p>
          <a:p>
            <a:r>
              <a:rPr lang="en-IE" dirty="0" smtClean="0"/>
              <a:t>“</a:t>
            </a:r>
            <a:r>
              <a:rPr lang="en-IE" b="1" dirty="0" smtClean="0"/>
              <a:t>By the time the woman gets to us, it’s too late</a:t>
            </a:r>
            <a:r>
              <a:rPr lang="en-IE" dirty="0" smtClean="0"/>
              <a:t>”</a:t>
            </a:r>
          </a:p>
          <a:p>
            <a:r>
              <a:rPr lang="en-IE" dirty="0" smtClean="0"/>
              <a:t>Never too late to stop drinking during pregnancy</a:t>
            </a:r>
          </a:p>
          <a:p>
            <a:r>
              <a:rPr lang="en-IE" dirty="0" smtClean="0"/>
              <a:t>It is too late for an alcohol free pregnancy</a:t>
            </a:r>
            <a:endParaRPr lang="en-IE" dirty="0"/>
          </a:p>
        </p:txBody>
      </p:sp>
    </p:spTree>
    <p:extLst>
      <p:ext uri="{BB962C8B-B14F-4D97-AF65-F5344CB8AC3E}">
        <p14:creationId xmlns:p14="http://schemas.microsoft.com/office/powerpoint/2010/main" val="2919584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IE" smtClean="0"/>
              <a:t>“Safe Limiting” in Pregnancy</a:t>
            </a:r>
            <a:br>
              <a:rPr lang="en-IE" smtClean="0"/>
            </a:br>
            <a:r>
              <a:rPr lang="en-IE" smtClean="0"/>
              <a:t>- no such thing</a:t>
            </a:r>
            <a:endParaRPr lang="en-GB" dirty="0" smtClean="0"/>
          </a:p>
        </p:txBody>
      </p:sp>
      <p:sp>
        <p:nvSpPr>
          <p:cNvPr id="17412" name="Rectangle 3"/>
          <p:cNvSpPr>
            <a:spLocks noGrp="1" noChangeArrowheads="1"/>
          </p:cNvSpPr>
          <p:nvPr>
            <p:ph type="body" idx="1"/>
          </p:nvPr>
        </p:nvSpPr>
        <p:spPr/>
        <p:txBody>
          <a:bodyPr/>
          <a:lstStyle/>
          <a:p>
            <a:pPr marL="0" indent="0">
              <a:buNone/>
            </a:pPr>
            <a:r>
              <a:rPr lang="en-GB" sz="2400" dirty="0" smtClean="0"/>
              <a:t>FASD: alcohol causal, a co-factor, correlated</a:t>
            </a:r>
          </a:p>
          <a:p>
            <a:r>
              <a:rPr lang="en-GB" sz="2400" dirty="0" smtClean="0"/>
              <a:t>No amount of </a:t>
            </a:r>
            <a:r>
              <a:rPr lang="en-GB" sz="2400" dirty="0" err="1" smtClean="0"/>
              <a:t>RoH</a:t>
            </a:r>
            <a:r>
              <a:rPr lang="en-GB" sz="2400" dirty="0" smtClean="0"/>
              <a:t> absolutely safe</a:t>
            </a:r>
          </a:p>
          <a:p>
            <a:r>
              <a:rPr lang="en-GB" sz="2400" dirty="0" smtClean="0"/>
              <a:t>No amount of </a:t>
            </a:r>
            <a:r>
              <a:rPr lang="en-GB" sz="2400" dirty="0" err="1" smtClean="0"/>
              <a:t>RoH</a:t>
            </a:r>
            <a:r>
              <a:rPr lang="en-GB" sz="2400" dirty="0" smtClean="0"/>
              <a:t> absolutely dangerous</a:t>
            </a:r>
          </a:p>
          <a:p>
            <a:r>
              <a:rPr lang="en-GB" sz="2400" dirty="0" smtClean="0"/>
              <a:t>A relative risk of harm</a:t>
            </a:r>
          </a:p>
          <a:p>
            <a:r>
              <a:rPr lang="en-GB" sz="2400" dirty="0" smtClean="0"/>
              <a:t>Multiple mechanisms direct &amp; indirect action</a:t>
            </a:r>
          </a:p>
          <a:p>
            <a:r>
              <a:rPr lang="en-GB" sz="2400" dirty="0" smtClean="0"/>
              <a:t>Fraternal twins with lesser effect in one</a:t>
            </a:r>
          </a:p>
          <a:p>
            <a:r>
              <a:rPr lang="en-GB" sz="2400" dirty="0" smtClean="0"/>
              <a:t>Maternal nutrition, maternal metabolism</a:t>
            </a:r>
          </a:p>
          <a:p>
            <a:r>
              <a:rPr lang="en-GB" sz="2400" dirty="0" smtClean="0"/>
              <a:t>Stop drinking – 2</a:t>
            </a:r>
            <a:r>
              <a:rPr lang="en-GB" sz="2400" baseline="30000" dirty="0" smtClean="0"/>
              <a:t>o</a:t>
            </a:r>
            <a:r>
              <a:rPr lang="en-GB" sz="2400" dirty="0" smtClean="0"/>
              <a:t> prevention</a:t>
            </a:r>
          </a:p>
        </p:txBody>
      </p:sp>
      <p:sp>
        <p:nvSpPr>
          <p:cNvPr id="17410" name="Footer Placeholder 3"/>
          <p:cNvSpPr>
            <a:spLocks noGrp="1"/>
          </p:cNvSpPr>
          <p:nvPr>
            <p:ph type="ftr" sz="quarter" idx="10"/>
          </p:nvPr>
        </p:nvSpPr>
        <p:spPr/>
        <p:txBody>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eaLnBrk="0" fontAlgn="base" hangingPunct="0">
              <a:spcBef>
                <a:spcPct val="0"/>
              </a:spcBef>
              <a:spcAft>
                <a:spcPct val="0"/>
              </a:spcAft>
              <a:defRPr b="1">
                <a:solidFill>
                  <a:schemeClr val="bg1"/>
                </a:solidFill>
                <a:latin typeface="Arial" charset="0"/>
              </a:defRPr>
            </a:lvl6pPr>
            <a:lvl7pPr marL="2971800" indent="-228600" eaLnBrk="0" fontAlgn="base" hangingPunct="0">
              <a:spcBef>
                <a:spcPct val="0"/>
              </a:spcBef>
              <a:spcAft>
                <a:spcPct val="0"/>
              </a:spcAft>
              <a:defRPr b="1">
                <a:solidFill>
                  <a:schemeClr val="bg1"/>
                </a:solidFill>
                <a:latin typeface="Arial" charset="0"/>
              </a:defRPr>
            </a:lvl7pPr>
            <a:lvl8pPr marL="3429000" indent="-228600" eaLnBrk="0" fontAlgn="base" hangingPunct="0">
              <a:spcBef>
                <a:spcPct val="0"/>
              </a:spcBef>
              <a:spcAft>
                <a:spcPct val="0"/>
              </a:spcAft>
              <a:defRPr b="1">
                <a:solidFill>
                  <a:schemeClr val="bg1"/>
                </a:solidFill>
                <a:latin typeface="Arial" charset="0"/>
              </a:defRPr>
            </a:lvl8pPr>
            <a:lvl9pPr marL="3886200" indent="-228600" eaLnBrk="0" fontAlgn="base" hangingPunct="0">
              <a:spcBef>
                <a:spcPct val="0"/>
              </a:spcBef>
              <a:spcAft>
                <a:spcPct val="0"/>
              </a:spcAft>
              <a:defRPr b="1">
                <a:solidFill>
                  <a:schemeClr val="bg1"/>
                </a:solidFill>
                <a:latin typeface="Arial" charset="0"/>
              </a:defRPr>
            </a:lvl9pPr>
          </a:lstStyle>
          <a:p>
            <a:r>
              <a:rPr lang="en-GB" smtClean="0"/>
              <a:t>Prevention of Fetal Alcohol Spectrum Disorder</a:t>
            </a:r>
          </a:p>
        </p:txBody>
      </p:sp>
    </p:spTree>
    <p:extLst>
      <p:ext uri="{BB962C8B-B14F-4D97-AF65-F5344CB8AC3E}">
        <p14:creationId xmlns:p14="http://schemas.microsoft.com/office/powerpoint/2010/main" val="153614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r>
              <a:rPr lang="en-IE" dirty="0" smtClean="0"/>
              <a:t>PAE and FASDs</a:t>
            </a:r>
            <a:endParaRPr lang="en-GB" dirty="0"/>
          </a:p>
        </p:txBody>
      </p:sp>
      <p:sp>
        <p:nvSpPr>
          <p:cNvPr id="155651" name="Rectangle 3"/>
          <p:cNvSpPr>
            <a:spLocks noGrp="1" noChangeArrowheads="1"/>
          </p:cNvSpPr>
          <p:nvPr>
            <p:ph idx="1"/>
          </p:nvPr>
        </p:nvSpPr>
        <p:spPr>
          <a:xfrm>
            <a:off x="1691680" y="2204864"/>
            <a:ext cx="7010400" cy="4328120"/>
          </a:xfrm>
        </p:spPr>
        <p:txBody>
          <a:bodyPr>
            <a:normAutofit/>
          </a:bodyPr>
          <a:lstStyle/>
          <a:p>
            <a:pPr>
              <a:buFontTx/>
              <a:buChar char="-"/>
            </a:pPr>
            <a:r>
              <a:rPr lang="en-GB" dirty="0" smtClean="0"/>
              <a:t>Alcohol crosses the placenta</a:t>
            </a:r>
          </a:p>
          <a:p>
            <a:pPr lvl="1">
              <a:buFontTx/>
              <a:buChar char="-"/>
            </a:pPr>
            <a:r>
              <a:rPr lang="en-GB" dirty="0" smtClean="0"/>
              <a:t>Complete pathway of exposure</a:t>
            </a:r>
          </a:p>
          <a:p>
            <a:pPr>
              <a:buFontTx/>
              <a:buChar char="-"/>
            </a:pPr>
            <a:r>
              <a:rPr lang="en-GB" dirty="0" smtClean="0"/>
              <a:t>Foetus swallows and excretes amniotic fluid</a:t>
            </a:r>
          </a:p>
          <a:p>
            <a:pPr lvl="1">
              <a:buFontTx/>
              <a:buChar char="-"/>
            </a:pPr>
            <a:r>
              <a:rPr lang="en-GB" dirty="0" smtClean="0"/>
              <a:t>Cycle of exposure</a:t>
            </a:r>
          </a:p>
          <a:p>
            <a:pPr>
              <a:buFontTx/>
              <a:buChar char="-"/>
            </a:pPr>
            <a:r>
              <a:rPr lang="en-GB" dirty="0" smtClean="0"/>
              <a:t>It’s the social norm to drink including when pregnant</a:t>
            </a:r>
          </a:p>
          <a:p>
            <a:pPr lvl="1">
              <a:buFontTx/>
              <a:buChar char="-"/>
            </a:pPr>
            <a:r>
              <a:rPr lang="en-GB" dirty="0" smtClean="0"/>
              <a:t>Societal factor</a:t>
            </a:r>
          </a:p>
        </p:txBody>
      </p:sp>
      <p:sp>
        <p:nvSpPr>
          <p:cNvPr id="4" name="Footer Placeholder 3"/>
          <p:cNvSpPr>
            <a:spLocks noGrp="1"/>
          </p:cNvSpPr>
          <p:nvPr>
            <p:ph type="ftr" sz="quarter" idx="10"/>
          </p:nvPr>
        </p:nvSpPr>
        <p:spPr/>
        <p:txBody>
          <a:bodyPr/>
          <a:lstStyle/>
          <a:p>
            <a:r>
              <a:rPr lang="en-GB"/>
              <a:t>Prevention of Foetal Alcohol Spectrum Disorder</a:t>
            </a:r>
          </a:p>
        </p:txBody>
      </p:sp>
    </p:spTree>
    <p:extLst>
      <p:ext uri="{BB962C8B-B14F-4D97-AF65-F5344CB8AC3E}">
        <p14:creationId xmlns:p14="http://schemas.microsoft.com/office/powerpoint/2010/main" val="1823318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Biological variability / outcome</a:t>
            </a:r>
            <a:endParaRPr lang="en-IE" dirty="0"/>
          </a:p>
        </p:txBody>
      </p:sp>
      <p:sp>
        <p:nvSpPr>
          <p:cNvPr id="3" name="Content Placeholder 2"/>
          <p:cNvSpPr>
            <a:spLocks noGrp="1"/>
          </p:cNvSpPr>
          <p:nvPr>
            <p:ph idx="1"/>
          </p:nvPr>
        </p:nvSpPr>
        <p:spPr/>
        <p:txBody>
          <a:bodyPr/>
          <a:lstStyle/>
          <a:p>
            <a:pPr>
              <a:buFontTx/>
              <a:buChar char="-"/>
            </a:pPr>
            <a:r>
              <a:rPr lang="en-GB" dirty="0" smtClean="0"/>
              <a:t>Rate of breakdown of alcohol varies </a:t>
            </a:r>
          </a:p>
          <a:p>
            <a:pPr lvl="1">
              <a:buFontTx/>
              <a:buChar char="-"/>
            </a:pPr>
            <a:r>
              <a:rPr lang="en-GB" dirty="0" smtClean="0"/>
              <a:t>Genetic component to risk</a:t>
            </a:r>
          </a:p>
          <a:p>
            <a:pPr>
              <a:buFontTx/>
              <a:buChar char="-"/>
            </a:pPr>
            <a:r>
              <a:rPr lang="en-GB" dirty="0" smtClean="0"/>
              <a:t>Metabolism of alcohol</a:t>
            </a:r>
          </a:p>
          <a:p>
            <a:pPr lvl="1">
              <a:buFontTx/>
              <a:buChar char="-"/>
            </a:pPr>
            <a:r>
              <a:rPr lang="en-GB" dirty="0" smtClean="0"/>
              <a:t>Speed of intake</a:t>
            </a:r>
          </a:p>
          <a:p>
            <a:pPr lvl="1">
              <a:buFontTx/>
              <a:buChar char="-"/>
            </a:pPr>
            <a:r>
              <a:rPr lang="en-GB" dirty="0" smtClean="0"/>
              <a:t>On an empty stomach, with food, 2 hours after food</a:t>
            </a:r>
          </a:p>
          <a:p>
            <a:pPr lvl="1">
              <a:buFontTx/>
              <a:buChar char="-"/>
            </a:pPr>
            <a:r>
              <a:rPr lang="en-GB" dirty="0" smtClean="0"/>
              <a:t>Body composition </a:t>
            </a:r>
          </a:p>
          <a:p>
            <a:pPr lvl="1">
              <a:buFontTx/>
              <a:buChar char="-"/>
            </a:pPr>
            <a:r>
              <a:rPr lang="en-GB" dirty="0" smtClean="0"/>
              <a:t>Frequency of intake</a:t>
            </a:r>
          </a:p>
          <a:p>
            <a:pPr lvl="1">
              <a:buFontTx/>
              <a:buChar char="-"/>
            </a:pPr>
            <a:r>
              <a:rPr lang="en-GB" dirty="0" smtClean="0"/>
              <a:t>Amount consumed</a:t>
            </a:r>
          </a:p>
          <a:p>
            <a:pPr lvl="1">
              <a:buFontTx/>
              <a:buChar char="-"/>
            </a:pPr>
            <a:r>
              <a:rPr lang="en-GB" dirty="0" smtClean="0"/>
              <a:t>State of health</a:t>
            </a:r>
          </a:p>
          <a:p>
            <a:endParaRPr lang="en-IE" dirty="0"/>
          </a:p>
        </p:txBody>
      </p:sp>
    </p:spTree>
    <p:extLst>
      <p:ext uri="{BB962C8B-B14F-4D97-AF65-F5344CB8AC3E}">
        <p14:creationId xmlns:p14="http://schemas.microsoft.com/office/powerpoint/2010/main" val="205193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solidFill>
                  <a:srgbClr val="000066"/>
                </a:solidFill>
              </a:rPr>
              <a:t>Prevention of Foetal Alcohol Spectrum Disorder</a:t>
            </a:r>
            <a:endParaRPr lang="en-GB">
              <a:solidFill>
                <a:srgbClr val="000066"/>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5736" y="980728"/>
            <a:ext cx="5384096"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17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7010400" cy="1295400"/>
          </a:xfrm>
        </p:spPr>
        <p:txBody>
          <a:bodyPr/>
          <a:lstStyle/>
          <a:p>
            <a:r>
              <a:rPr lang="en-IE" sz="3200" dirty="0" smtClean="0"/>
              <a:t>PAE and FASDs: Causal criteria </a:t>
            </a:r>
            <a:endParaRPr lang="en-IE" sz="3200" dirty="0"/>
          </a:p>
        </p:txBody>
      </p:sp>
      <p:sp>
        <p:nvSpPr>
          <p:cNvPr id="3" name="Content Placeholder 2"/>
          <p:cNvSpPr>
            <a:spLocks noGrp="1"/>
          </p:cNvSpPr>
          <p:nvPr>
            <p:ph idx="1"/>
          </p:nvPr>
        </p:nvSpPr>
        <p:spPr>
          <a:xfrm>
            <a:off x="1691680" y="1628800"/>
            <a:ext cx="7010400" cy="4762872"/>
          </a:xfrm>
        </p:spPr>
        <p:txBody>
          <a:bodyPr/>
          <a:lstStyle/>
          <a:p>
            <a:pPr marL="0" lvl="1" indent="0">
              <a:spcBef>
                <a:spcPts val="0"/>
              </a:spcBef>
            </a:pPr>
            <a:r>
              <a:rPr lang="en-GB" dirty="0" smtClean="0"/>
              <a:t>Evidence </a:t>
            </a:r>
            <a:r>
              <a:rPr lang="en-GB" dirty="0"/>
              <a:t>from true experiments in </a:t>
            </a:r>
            <a:r>
              <a:rPr lang="en-GB" dirty="0" smtClean="0"/>
              <a:t>humans</a:t>
            </a:r>
          </a:p>
          <a:p>
            <a:pPr marL="0" lvl="1" indent="0">
              <a:spcBef>
                <a:spcPts val="0"/>
              </a:spcBef>
            </a:pPr>
            <a:r>
              <a:rPr lang="en-GB" dirty="0" smtClean="0"/>
              <a:t>Association </a:t>
            </a:r>
            <a:r>
              <a:rPr lang="en-GB" dirty="0"/>
              <a:t>strong.  Association consistent from study to study. </a:t>
            </a:r>
            <a:endParaRPr lang="en-GB" dirty="0" smtClean="0"/>
          </a:p>
          <a:p>
            <a:pPr marL="0" lvl="1" indent="0">
              <a:spcBef>
                <a:spcPts val="0"/>
              </a:spcBef>
            </a:pPr>
            <a:r>
              <a:rPr lang="en-GB" dirty="0" smtClean="0"/>
              <a:t>Temporal </a:t>
            </a:r>
            <a:r>
              <a:rPr lang="en-GB" dirty="0"/>
              <a:t>relationship - cause precedes the </a:t>
            </a:r>
            <a:r>
              <a:rPr lang="en-GB" dirty="0" smtClean="0"/>
              <a:t>effect</a:t>
            </a:r>
          </a:p>
          <a:p>
            <a:pPr marL="0" lvl="1" indent="0">
              <a:spcBef>
                <a:spcPts val="0"/>
              </a:spcBef>
            </a:pPr>
            <a:r>
              <a:rPr lang="en-GB" dirty="0" smtClean="0"/>
              <a:t>Dose-response </a:t>
            </a:r>
            <a:r>
              <a:rPr lang="en-GB" dirty="0"/>
              <a:t>gradient </a:t>
            </a:r>
            <a:endParaRPr lang="en-GB" dirty="0" smtClean="0"/>
          </a:p>
          <a:p>
            <a:pPr marL="0" lvl="1" indent="0">
              <a:spcBef>
                <a:spcPts val="0"/>
              </a:spcBef>
            </a:pPr>
            <a:r>
              <a:rPr lang="en-GB" dirty="0" smtClean="0"/>
              <a:t>Does </a:t>
            </a:r>
            <a:r>
              <a:rPr lang="en-GB" dirty="0"/>
              <a:t>the association make epidemiological sense</a:t>
            </a:r>
            <a:r>
              <a:rPr lang="en-GB" dirty="0" smtClean="0"/>
              <a:t>?</a:t>
            </a:r>
          </a:p>
          <a:p>
            <a:pPr marL="0" lvl="1" indent="0">
              <a:spcBef>
                <a:spcPts val="0"/>
              </a:spcBef>
            </a:pPr>
            <a:r>
              <a:rPr lang="en-IE" sz="2000" dirty="0" smtClean="0"/>
              <a:t> </a:t>
            </a:r>
            <a:r>
              <a:rPr lang="en-GB" dirty="0" smtClean="0"/>
              <a:t>Does </a:t>
            </a:r>
            <a:r>
              <a:rPr lang="en-GB" dirty="0"/>
              <a:t>the association make biological </a:t>
            </a:r>
            <a:r>
              <a:rPr lang="en-GB" dirty="0" smtClean="0"/>
              <a:t>sense?</a:t>
            </a:r>
          </a:p>
          <a:p>
            <a:pPr marL="0" lvl="1" indent="0">
              <a:spcBef>
                <a:spcPts val="0"/>
              </a:spcBef>
            </a:pPr>
            <a:r>
              <a:rPr lang="en-GB" dirty="0" smtClean="0"/>
              <a:t>Is </a:t>
            </a:r>
            <a:r>
              <a:rPr lang="en-GB" dirty="0"/>
              <a:t>the association </a:t>
            </a:r>
            <a:r>
              <a:rPr lang="en-GB" dirty="0" smtClean="0"/>
              <a:t>specific?  FAS</a:t>
            </a:r>
          </a:p>
          <a:p>
            <a:pPr marL="0" lvl="1" indent="0">
              <a:spcBef>
                <a:spcPts val="0"/>
              </a:spcBef>
            </a:pPr>
            <a:r>
              <a:rPr lang="en-GB" dirty="0" smtClean="0"/>
              <a:t>Is </a:t>
            </a:r>
            <a:r>
              <a:rPr lang="en-GB" dirty="0"/>
              <a:t>the association analogous to a previously proven causal </a:t>
            </a:r>
            <a:r>
              <a:rPr lang="en-GB" dirty="0" smtClean="0"/>
              <a:t>association?  Teratogenicity</a:t>
            </a:r>
            <a:endParaRPr lang="en-IE" sz="2000" dirty="0"/>
          </a:p>
          <a:p>
            <a:pPr lvl="1"/>
            <a:endParaRPr lang="en-IE" dirty="0" smtClean="0"/>
          </a:p>
          <a:p>
            <a:endParaRPr lang="en-IE" dirty="0"/>
          </a:p>
        </p:txBody>
      </p:sp>
    </p:spTree>
    <p:extLst>
      <p:ext uri="{BB962C8B-B14F-4D97-AF65-F5344CB8AC3E}">
        <p14:creationId xmlns:p14="http://schemas.microsoft.com/office/powerpoint/2010/main" val="125795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D">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bg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FASD</Template>
  <TotalTime>287</TotalTime>
  <Words>3393</Words>
  <Application>Microsoft Office PowerPoint</Application>
  <PresentationFormat>On-screen Show (4:3)</PresentationFormat>
  <Paragraphs>401</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FASD</vt:lpstr>
      <vt:lpstr>FASD in Ireland and first steps towards prevention</vt:lpstr>
      <vt:lpstr>National Geographic Feb 1992</vt:lpstr>
      <vt:lpstr>PowerPoint Presentation</vt:lpstr>
      <vt:lpstr>MECC: Alcohol &amp; Pregnancy</vt:lpstr>
      <vt:lpstr>“Safe Limiting” in Pregnancy - no such thing</vt:lpstr>
      <vt:lpstr>PAE and FASDs</vt:lpstr>
      <vt:lpstr>Biological variability / outcome</vt:lpstr>
      <vt:lpstr>PowerPoint Presentation</vt:lpstr>
      <vt:lpstr>PAE and FASDs: Causal criteria </vt:lpstr>
      <vt:lpstr>The biological implausibility of the Null Hypothesis</vt:lpstr>
      <vt:lpstr>DSM-5: ND-PAE Neurodevelopmental disorder- prenatal alcohol exposure</vt:lpstr>
      <vt:lpstr>International evidence Lancet Jan17; JAMA Pediatr Aug17; BMJ Sep17 </vt:lpstr>
      <vt:lpstr>Evidence (Ireland_Aug 2017)</vt:lpstr>
      <vt:lpstr>FASD Invisible characteristics: </vt:lpstr>
      <vt:lpstr>The elephant in the room: to what extent is ASD a manifestation of FASD?</vt:lpstr>
      <vt:lpstr>PowerPoint Presentation</vt:lpstr>
      <vt:lpstr>Prevention of FASD</vt:lpstr>
      <vt:lpstr>Regional Drugs &amp; Alcohol Taskforce</vt:lpstr>
      <vt:lpstr>Alcohol free pregnancy</vt:lpstr>
      <vt:lpstr>Lessons from Canadian FASD Awareness campaigns</vt:lpstr>
      <vt:lpstr>Awareness raising</vt:lpstr>
      <vt:lpstr>Supportive Legislation</vt:lpstr>
      <vt:lpstr>Effective interventions in prevention of FASD</vt:lpstr>
      <vt:lpstr>PowerPoint Presentation</vt:lpstr>
      <vt:lpstr>Why do women continue to drink during pregnancy?</vt:lpstr>
      <vt:lpstr>Role of fathers &amp; friends, family</vt:lpstr>
      <vt:lpstr>HSE FASD subgroup of AIG</vt:lpstr>
      <vt:lpstr>Role of HSE AIG FASD Subgroup</vt:lpstr>
      <vt:lpstr>Role of Maternity Service  in prevention of FASD (i)</vt:lpstr>
      <vt:lpstr> Maternity Data items on Alcohol intake for MN-CNS at BOOKING /First ANC visit   - first 3 Qs of AUDIT-C   </vt:lpstr>
      <vt:lpstr>Abstaining from alcohol for the remainder of pregnancy has benefit</vt:lpstr>
      <vt:lpstr>PowerPoint Presentation</vt:lpstr>
      <vt:lpstr>PowerPoint Presentation</vt:lpstr>
      <vt:lpstr>PowerPoint Presentation</vt:lpstr>
      <vt:lpstr>PowerPoint Presentation</vt:lpstr>
      <vt:lpstr>Practical tools for capacity building</vt:lpstr>
      <vt:lpstr>PowerPoint Presentation</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thinking in the prevention of FASD</dc:title>
  <dc:creator>mtom</dc:creator>
  <cp:lastModifiedBy>Mairea Nelson</cp:lastModifiedBy>
  <cp:revision>47</cp:revision>
  <cp:lastPrinted>2017-09-22T13:00:52Z</cp:lastPrinted>
  <dcterms:created xsi:type="dcterms:W3CDTF">2017-09-21T15:48:01Z</dcterms:created>
  <dcterms:modified xsi:type="dcterms:W3CDTF">2017-09-29T09:29:53Z</dcterms:modified>
</cp:coreProperties>
</file>