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71" r:id="rId4"/>
    <p:sldId id="340" r:id="rId5"/>
    <p:sldId id="288" r:id="rId6"/>
    <p:sldId id="289" r:id="rId7"/>
    <p:sldId id="359" r:id="rId8"/>
    <p:sldId id="290" r:id="rId9"/>
    <p:sldId id="358" r:id="rId10"/>
    <p:sldId id="291" r:id="rId11"/>
    <p:sldId id="357" r:id="rId12"/>
    <p:sldId id="364" r:id="rId13"/>
    <p:sldId id="344" r:id="rId14"/>
    <p:sldId id="336" r:id="rId15"/>
    <p:sldId id="345" r:id="rId16"/>
    <p:sldId id="346" r:id="rId17"/>
    <p:sldId id="347" r:id="rId18"/>
    <p:sldId id="360" r:id="rId19"/>
    <p:sldId id="366" r:id="rId20"/>
    <p:sldId id="365" r:id="rId21"/>
    <p:sldId id="311" r:id="rId22"/>
    <p:sldId id="319" r:id="rId23"/>
    <p:sldId id="312" r:id="rId24"/>
    <p:sldId id="317" r:id="rId25"/>
    <p:sldId id="318" r:id="rId26"/>
    <p:sldId id="362" r:id="rId27"/>
    <p:sldId id="363" r:id="rId28"/>
    <p:sldId id="325" r:id="rId29"/>
    <p:sldId id="326" r:id="rId30"/>
    <p:sldId id="350" r:id="rId31"/>
    <p:sldId id="349" r:id="rId32"/>
    <p:sldId id="351" r:id="rId33"/>
    <p:sldId id="327" r:id="rId34"/>
    <p:sldId id="328" r:id="rId35"/>
    <p:sldId id="352" r:id="rId36"/>
    <p:sldId id="353" r:id="rId37"/>
    <p:sldId id="354" r:id="rId38"/>
    <p:sldId id="355" r:id="rId39"/>
    <p:sldId id="292" r:id="rId40"/>
    <p:sldId id="322" r:id="rId41"/>
    <p:sldId id="330" r:id="rId42"/>
    <p:sldId id="297" r:id="rId43"/>
    <p:sldId id="281" r:id="rId44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10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9/29/2017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9/29/2017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coholforum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ices.drugs.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sla.ie/" TargetMode="External"/><Relationship Id="rId2" Type="http://schemas.openxmlformats.org/officeDocument/2006/relationships/hyperlink" Target="http://www.al-anon-irelan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rdatf.ie/" TargetMode="External"/><Relationship Id="rId4" Type="http://schemas.openxmlformats.org/officeDocument/2006/relationships/hyperlink" Target="http://www.fsn.ie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holforum.org/" TargetMode="External"/><Relationship Id="rId2" Type="http://schemas.openxmlformats.org/officeDocument/2006/relationships/hyperlink" Target="http://www.westerntrust.hscni.net/pdf/Alcohol_and_Pregnanc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lwayalcoholstrategy.ie/uploadedfiles/FINAL-Galway-City-Alcohol-Survey-Summary.pdf" TargetMode="External"/><Relationship Id="rId4" Type="http://schemas.openxmlformats.org/officeDocument/2006/relationships/hyperlink" Target="http://www.galwayalcoholstrategy.ie/uploadedfiles/Galway%20Alcohol%20Strategy%202013%20-%202017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datf.ie/uploadedfiles/WRDTF-Family-Support-Handbook.pdf" TargetMode="External"/><Relationship Id="rId2" Type="http://schemas.openxmlformats.org/officeDocument/2006/relationships/hyperlink" Target="http://alcoholireland.ie/download/publications/2011nacdparental_substance_misuse_impact_children_litreview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met.major@gretb.ie" TargetMode="External"/><Relationship Id="rId5" Type="http://schemas.openxmlformats.org/officeDocument/2006/relationships/hyperlink" Target="http://www.smartrecovery.ie/" TargetMode="External"/><Relationship Id="rId4" Type="http://schemas.openxmlformats.org/officeDocument/2006/relationships/hyperlink" Target="http://www.smartrecovery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761" y="190500"/>
            <a:ext cx="9196250" cy="2618014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Alcohol in pregnancy &amp; its Impact on Infant Mental Health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5800" y="3416300"/>
            <a:ext cx="6426200" cy="233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Dr. Malie Coyne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Alcohol &amp; Pregnancy Seminar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26/09/2017 ~ WRDATF Galway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		www.drmaliecoyne.ie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!cid_002d01c38738$5e311860$0100007f@b7pr70j"/>
          <p:cNvPicPr>
            <a:picLocks noChangeAspect="1" noChangeArrowheads="1"/>
          </p:cNvPicPr>
          <p:nvPr/>
        </p:nvPicPr>
        <p:blipFill>
          <a:blip r:embed="rId2" cstate="print"/>
          <a:srcRect l="50046" t="22223" b="21111"/>
          <a:stretch>
            <a:fillRect/>
          </a:stretch>
        </p:blipFill>
        <p:spPr bwMode="auto">
          <a:xfrm>
            <a:off x="1" y="0"/>
            <a:ext cx="1789610" cy="22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4000"/>
            <a:ext cx="10058402" cy="13716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tx2"/>
                </a:solidFill>
              </a:rPr>
              <a:t>Destigmatizing maternal substance </a:t>
            </a:r>
            <a:r>
              <a:rPr lang="en-IE" dirty="0" smtClean="0">
                <a:solidFill>
                  <a:schemeClr val="tx2"/>
                </a:solidFill>
              </a:rPr>
              <a:t>abuse</a:t>
            </a:r>
            <a:r>
              <a:rPr lang="en-IE" dirty="0">
                <a:solidFill>
                  <a:srgbClr val="C00000"/>
                </a:solidFill>
              </a:rPr>
              <a:t/>
            </a:r>
            <a:br>
              <a:rPr lang="en-IE" dirty="0">
                <a:solidFill>
                  <a:srgbClr val="C00000"/>
                </a:solidFill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8" y="1625600"/>
            <a:ext cx="11402422" cy="4775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*Scotland ~ “</a:t>
            </a:r>
            <a:r>
              <a:rPr lang="en-IE" altLang="en-US" dirty="0">
                <a:solidFill>
                  <a:srgbClr val="C00000"/>
                </a:solidFill>
              </a:rPr>
              <a:t>We need to value &amp; respect the enormous energy that goes into creating a new mother</a:t>
            </a:r>
            <a:r>
              <a:rPr lang="en-IE" altLang="en-US" dirty="0" smtClean="0">
                <a:solidFill>
                  <a:srgbClr val="C00000"/>
                </a:solidFill>
              </a:rPr>
              <a:t>”</a:t>
            </a:r>
          </a:p>
          <a:p>
            <a:pPr marL="0" indent="0">
              <a:lnSpc>
                <a:spcPct val="80000"/>
              </a:lnSpc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  Adjusting </a:t>
            </a:r>
            <a:r>
              <a:rPr lang="en-IE" altLang="en-US" dirty="0">
                <a:solidFill>
                  <a:srgbClr val="C00000"/>
                </a:solidFill>
              </a:rPr>
              <a:t>to parenthood </a:t>
            </a:r>
            <a:r>
              <a:rPr lang="en-IE" altLang="en-US" dirty="0" smtClean="0">
                <a:solidFill>
                  <a:srgbClr val="C00000"/>
                </a:solidFill>
              </a:rPr>
              <a:t>a time of major psychological and social change.</a:t>
            </a:r>
            <a:endParaRPr lang="en-IE" altLang="en-US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IE" altLang="en-US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ALL mothers feel GUILT ~ Response to my IMH article.</a:t>
            </a:r>
          </a:p>
          <a:p>
            <a:pPr marL="609600" indent="-609600">
              <a:lnSpc>
                <a:spcPct val="80000"/>
              </a:lnSpc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Substance abuse most stigmatizing of all</a:t>
            </a:r>
            <a:r>
              <a:rPr lang="en-IE" altLang="en-US" dirty="0">
                <a:solidFill>
                  <a:srgbClr val="C00000"/>
                </a:solidFill>
              </a:rPr>
              <a:t> </a:t>
            </a:r>
            <a:r>
              <a:rPr lang="en-IE" altLang="en-US" dirty="0" smtClean="0">
                <a:solidFill>
                  <a:srgbClr val="C00000"/>
                </a:solidFill>
              </a:rPr>
              <a:t>health issues.</a:t>
            </a:r>
          </a:p>
          <a:p>
            <a:pPr marL="609600" indent="-609600">
              <a:lnSpc>
                <a:spcPct val="8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B</a:t>
            </a:r>
            <a:r>
              <a:rPr lang="en-IE" altLang="en-US" dirty="0" smtClean="0">
                <a:solidFill>
                  <a:srgbClr val="C00000"/>
                </a:solidFill>
              </a:rPr>
              <a:t>elief that substance abuse due to weak willpower &amp; low moral strength – Internalization by mother “I deserve this”.</a:t>
            </a:r>
          </a:p>
          <a:p>
            <a:pPr marL="0" indent="0">
              <a:lnSpc>
                <a:spcPct val="80000"/>
              </a:lnSpc>
              <a:buNone/>
            </a:pPr>
            <a:endParaRPr lang="en-IE" altLang="en-US" sz="2900" dirty="0">
              <a:solidFill>
                <a:srgbClr val="C000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36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11118057" cy="1066800"/>
          </a:xfrm>
        </p:spPr>
        <p:txBody>
          <a:bodyPr/>
          <a:lstStyle/>
          <a:p>
            <a:r>
              <a:rPr lang="en-IE" dirty="0" smtClean="0">
                <a:solidFill>
                  <a:schemeClr val="tx2"/>
                </a:solidFill>
              </a:rPr>
              <a:t>“Let’s extend our support not our judgement”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52600"/>
            <a:ext cx="10909300" cy="4927600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Compulsive use in the face of serious negative consequences for mum and baby is not a choice.</a:t>
            </a: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Substance abuse causes changes to the brain over time triggering cravings and compulsive behaviour.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Guilt &amp; shame can be a significant barrier preventing mothers from getting support (e.g. Fear of Child Protection services).</a:t>
            </a:r>
          </a:p>
          <a:p>
            <a:endParaRPr lang="en-IE" dirty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Core of issue is pain, low self-belief, life traumas, isolation…</a:t>
            </a:r>
          </a:p>
          <a:p>
            <a:endParaRPr lang="en-IE" dirty="0">
              <a:solidFill>
                <a:srgbClr val="C00000"/>
              </a:solidFill>
            </a:endParaRPr>
          </a:p>
          <a:p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1096169"/>
            <a:ext cx="5976938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5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92926"/>
          </a:xfrm>
        </p:spPr>
        <p:txBody>
          <a:bodyPr/>
          <a:lstStyle/>
          <a:p>
            <a:r>
              <a:rPr lang="en-IE" dirty="0" smtClean="0"/>
              <a:t>Alcohol use during pregnancy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752600"/>
            <a:ext cx="11181805" cy="4940300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Despite public health campaigns &amp; improved knowledge: </a:t>
            </a:r>
          </a:p>
          <a:p>
            <a:pPr lvl="1">
              <a:buFontTx/>
              <a:buChar char="-"/>
            </a:pPr>
            <a:r>
              <a:rPr lang="en-IE" dirty="0" smtClean="0">
                <a:solidFill>
                  <a:srgbClr val="C00000"/>
                </a:solidFill>
              </a:rPr>
              <a:t>Irish </a:t>
            </a:r>
            <a:r>
              <a:rPr lang="en-IE" dirty="0">
                <a:solidFill>
                  <a:srgbClr val="C00000"/>
                </a:solidFill>
              </a:rPr>
              <a:t>women less likely to report drinking during </a:t>
            </a:r>
            <a:r>
              <a:rPr lang="en-IE" dirty="0" smtClean="0">
                <a:solidFill>
                  <a:srgbClr val="C00000"/>
                </a:solidFill>
              </a:rPr>
              <a:t>pregnancy</a:t>
            </a:r>
          </a:p>
          <a:p>
            <a:pPr lvl="1">
              <a:buFontTx/>
              <a:buChar char="-"/>
            </a:pPr>
            <a:r>
              <a:rPr lang="en-IE" dirty="0" smtClean="0">
                <a:solidFill>
                  <a:srgbClr val="C00000"/>
                </a:solidFill>
              </a:rPr>
              <a:t>Growing </a:t>
            </a:r>
            <a:r>
              <a:rPr lang="en-IE" dirty="0">
                <a:solidFill>
                  <a:srgbClr val="C00000"/>
                </a:solidFill>
              </a:rPr>
              <a:t>up in Ireland </a:t>
            </a:r>
            <a:r>
              <a:rPr lang="en-IE" dirty="0" smtClean="0">
                <a:solidFill>
                  <a:srgbClr val="C00000"/>
                </a:solidFill>
              </a:rPr>
              <a:t>study: Irish women drank </a:t>
            </a:r>
            <a:r>
              <a:rPr lang="en-IE" dirty="0">
                <a:solidFill>
                  <a:srgbClr val="C00000"/>
                </a:solidFill>
              </a:rPr>
              <a:t>more heavily than UK </a:t>
            </a:r>
            <a:r>
              <a:rPr lang="en-IE" dirty="0" smtClean="0">
                <a:solidFill>
                  <a:srgbClr val="C00000"/>
                </a:solidFill>
              </a:rPr>
              <a:t>women</a:t>
            </a:r>
          </a:p>
          <a:p>
            <a:pPr lvl="1">
              <a:buFontTx/>
              <a:buChar char="-"/>
            </a:pPr>
            <a:r>
              <a:rPr lang="en-IE" dirty="0" smtClean="0">
                <a:solidFill>
                  <a:srgbClr val="C00000"/>
                </a:solidFill>
              </a:rPr>
              <a:t>HRB study: 65-80% surveyed drank at some point in pregnancy</a:t>
            </a:r>
            <a:endParaRPr lang="en-IE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C00000"/>
              </a:solidFill>
            </a:endParaRPr>
          </a:p>
          <a:p>
            <a:r>
              <a:rPr lang="en-IE" dirty="0">
                <a:solidFill>
                  <a:srgbClr val="C00000"/>
                </a:solidFill>
              </a:rPr>
              <a:t>Impact on foetus depends on:</a:t>
            </a:r>
          </a:p>
          <a:p>
            <a:pPr lvl="1">
              <a:buNone/>
            </a:pPr>
            <a:r>
              <a:rPr lang="en-IE" dirty="0">
                <a:solidFill>
                  <a:srgbClr val="C00000"/>
                </a:solidFill>
              </a:rPr>
              <a:t>- Pattern &amp; quantity of alcohol consumed (higher levels &gt;&gt; more risk; bingeing)</a:t>
            </a:r>
          </a:p>
          <a:p>
            <a:pPr lvl="1">
              <a:buNone/>
            </a:pPr>
            <a:r>
              <a:rPr lang="en-IE" dirty="0">
                <a:solidFill>
                  <a:srgbClr val="C00000"/>
                </a:solidFill>
              </a:rPr>
              <a:t>- Stage of development of foetus</a:t>
            </a:r>
          </a:p>
          <a:p>
            <a:pPr lvl="1">
              <a:buFontTx/>
              <a:buChar char="-"/>
            </a:pPr>
            <a:r>
              <a:rPr lang="en-IE" dirty="0">
                <a:solidFill>
                  <a:srgbClr val="C00000"/>
                </a:solidFill>
              </a:rPr>
              <a:t>No. of socio-behavioural risk factors (SES; MH comorbidity; DV; </a:t>
            </a:r>
            <a:r>
              <a:rPr lang="en-IE" dirty="0" err="1">
                <a:solidFill>
                  <a:srgbClr val="C00000"/>
                </a:solidFill>
              </a:rPr>
              <a:t>polydrug</a:t>
            </a:r>
            <a:r>
              <a:rPr lang="en-IE" dirty="0">
                <a:solidFill>
                  <a:srgbClr val="C00000"/>
                </a:solidFill>
              </a:rPr>
              <a:t> use)</a:t>
            </a:r>
          </a:p>
          <a:p>
            <a:pPr lvl="1">
              <a:buFontTx/>
              <a:buChar char="-"/>
            </a:pPr>
            <a:r>
              <a:rPr lang="en-IE" dirty="0">
                <a:solidFill>
                  <a:srgbClr val="C00000"/>
                </a:solidFill>
              </a:rPr>
              <a:t>Impact difficult to substantiate due to correlation with other factors</a:t>
            </a:r>
          </a:p>
          <a:p>
            <a:pPr lvl="1">
              <a:buFontTx/>
              <a:buChar char="-"/>
            </a:pPr>
            <a:endParaRPr lang="en-IE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04800"/>
            <a:ext cx="11010900" cy="1219200"/>
          </a:xfrm>
        </p:spPr>
        <p:txBody>
          <a:bodyPr/>
          <a:lstStyle/>
          <a:p>
            <a:r>
              <a:rPr lang="en-IE" dirty="0" smtClean="0"/>
              <a:t>Impact of alcohol abuse on parenting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2050869"/>
            <a:ext cx="11377747" cy="4598125"/>
          </a:xfrm>
        </p:spPr>
        <p:txBody>
          <a:bodyPr>
            <a:normAutofit/>
          </a:bodyPr>
          <a:lstStyle/>
          <a:p>
            <a:r>
              <a:rPr lang="en-IE" altLang="en-US" dirty="0" smtClean="0">
                <a:solidFill>
                  <a:srgbClr val="C00000"/>
                </a:solidFill>
              </a:rPr>
              <a:t>Children depend on their primary caregivers to meet their physical, safety, emotional, social and economic needs.</a:t>
            </a:r>
          </a:p>
          <a:p>
            <a:pPr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r>
              <a:rPr lang="en-IE" altLang="en-US" dirty="0" smtClean="0">
                <a:solidFill>
                  <a:srgbClr val="C00000"/>
                </a:solidFill>
              </a:rPr>
              <a:t>Review of literature (*NACD, 2011) indicates that substance-misusing parents less likely to provide high-quality parenting.</a:t>
            </a:r>
          </a:p>
          <a:p>
            <a:pPr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		</a:t>
            </a:r>
          </a:p>
          <a:p>
            <a:r>
              <a:rPr lang="en-IE" altLang="en-US" dirty="0" smtClean="0">
                <a:solidFill>
                  <a:srgbClr val="C00000"/>
                </a:solidFill>
              </a:rPr>
              <a:t>Literature not unequivocal due to inconsistencies in measurement, definitions of parenting &amp; presence of other risk &amp; resilience factors.</a:t>
            </a:r>
          </a:p>
          <a:p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53737"/>
          </a:xfrm>
        </p:spPr>
        <p:txBody>
          <a:bodyPr/>
          <a:lstStyle/>
          <a:p>
            <a:r>
              <a:rPr lang="en-IE" dirty="0" smtClean="0"/>
              <a:t>Impact of alcohol abuse on parenting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724297"/>
            <a:ext cx="11155680" cy="4794069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For today, focus on maternal alcohol use during pregnancy not on other drugs or impact of fathers’ misuse.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Most women who misuse alcohol want to be good parents. However substance dependency often encompasses ALL aspects of user’s life.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Needs and wellbeing of other family members can become secondary to an addiction ~ Poor financial &amp; social supports.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Alcohol’s significant role in Irish culture. Questions around ‘safe level’? 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96983"/>
          </a:xfrm>
        </p:spPr>
        <p:txBody>
          <a:bodyPr/>
          <a:lstStyle/>
          <a:p>
            <a:r>
              <a:rPr lang="en-IE" dirty="0" smtClean="0"/>
              <a:t>Impact of alcohol abuse on parenting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5291"/>
            <a:ext cx="12191999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E" altLang="en-US" sz="2200" dirty="0" smtClean="0">
                <a:solidFill>
                  <a:srgbClr val="C00000"/>
                </a:solidFill>
              </a:rPr>
              <a:t>	Quality of </a:t>
            </a:r>
            <a:r>
              <a:rPr lang="en-IE" altLang="en-US" sz="2200" dirty="0" err="1" smtClean="0">
                <a:solidFill>
                  <a:srgbClr val="C00000"/>
                </a:solidFill>
              </a:rPr>
              <a:t>caregiving</a:t>
            </a:r>
            <a:r>
              <a:rPr lang="en-IE" altLang="en-US" sz="2200" dirty="0" smtClean="0">
                <a:solidFill>
                  <a:srgbClr val="C00000"/>
                </a:solidFill>
              </a:rPr>
              <a:t> environment seriously undermined:</a:t>
            </a:r>
          </a:p>
          <a:p>
            <a:pPr>
              <a:buNone/>
            </a:pPr>
            <a:endParaRPr lang="en-IE" altLang="en-US" sz="2200" dirty="0" smtClean="0">
              <a:solidFill>
                <a:srgbClr val="C00000"/>
              </a:solidFill>
            </a:endParaRP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Affects parent’s judgment &amp; ability to provide care and supervision.</a:t>
            </a: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Can be socially isolated, hence less access to crucial external supports</a:t>
            </a: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Less time spent with kids and often inconsistent, harsh &amp; erratic discipline</a:t>
            </a: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Increases conflict in families &amp; often co-occurs with domestic violence</a:t>
            </a: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Effects of neglect include abandonment, maltreatment, low frustration tolerance &amp; patterns of insecure / disorganized attachments.</a:t>
            </a: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Erratic histories mean that parent can lack foundation for effective parenting</a:t>
            </a:r>
          </a:p>
          <a:p>
            <a:pPr lvl="1"/>
            <a:r>
              <a:rPr lang="en-IE" altLang="en-US" sz="2200" dirty="0" smtClean="0">
                <a:solidFill>
                  <a:srgbClr val="C00000"/>
                </a:solidFill>
              </a:rPr>
              <a:t>Co-morbid depression / anxiety or DV decreased parental sensitivity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45177"/>
          </a:xfrm>
        </p:spPr>
        <p:txBody>
          <a:bodyPr/>
          <a:lstStyle/>
          <a:p>
            <a:r>
              <a:rPr lang="en-IE" dirty="0"/>
              <a:t>Impact of alcohol abuse on </a:t>
            </a:r>
            <a:r>
              <a:rPr lang="en-IE" dirty="0" smtClean="0"/>
              <a:t>attachment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9" y="1752599"/>
            <a:ext cx="10646228" cy="4844144"/>
          </a:xfrm>
        </p:spPr>
        <p:txBody>
          <a:bodyPr/>
          <a:lstStyle/>
          <a:p>
            <a:r>
              <a:rPr lang="en-IE" altLang="en-US" dirty="0" smtClean="0">
                <a:solidFill>
                  <a:srgbClr val="C00000"/>
                </a:solidFill>
              </a:rPr>
              <a:t>Importance of mothers understanding &amp; responding to their baby’s feelings is crucial to their wellbeing &amp; development.</a:t>
            </a:r>
          </a:p>
          <a:p>
            <a:endParaRPr lang="en-IE" altLang="en-US" dirty="0" smtClean="0">
              <a:solidFill>
                <a:srgbClr val="C00000"/>
              </a:solidFill>
            </a:endParaRPr>
          </a:p>
          <a:p>
            <a:r>
              <a:rPr lang="en-IE" altLang="en-US" dirty="0" smtClean="0">
                <a:solidFill>
                  <a:srgbClr val="C00000"/>
                </a:solidFill>
              </a:rPr>
              <a:t>Parenting deficits can lead to “... decreased emotional responsiveness, availability, acceptance and sensitivity”.</a:t>
            </a:r>
          </a:p>
          <a:p>
            <a:pPr lvl="1"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	&gt; </a:t>
            </a:r>
            <a:r>
              <a:rPr lang="en-IE" altLang="en-US" sz="2400" dirty="0" smtClean="0">
                <a:solidFill>
                  <a:srgbClr val="C00000"/>
                </a:solidFill>
              </a:rPr>
              <a:t>Same ingredients pivotal in formation of secure attachment!</a:t>
            </a:r>
          </a:p>
          <a:p>
            <a:pPr lvl="1"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r>
              <a:rPr lang="en-IE" altLang="en-US" dirty="0" smtClean="0">
                <a:solidFill>
                  <a:srgbClr val="C00000"/>
                </a:solidFill>
              </a:rPr>
              <a:t>Especially devastating for infants and young children whose need for close supervision and continuing care is very great.</a:t>
            </a:r>
          </a:p>
          <a:p>
            <a:endParaRPr lang="en-IE" alt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Impact of alcohol abuse on attachment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" y="1752599"/>
            <a:ext cx="11390811" cy="4778829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“Frightening” behaviour indicative of disorganised attachments.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As primary attachment figure, mother is child’s secure base and haven of safety to which they can retreat during times of distress.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When child’s mother is also source of distress, child faced with a paradoxical dilemma that manifests itself in emotional &amp; behavioural </a:t>
            </a:r>
            <a:r>
              <a:rPr lang="en-IE" dirty="0" err="1" smtClean="0">
                <a:solidFill>
                  <a:srgbClr val="C00000"/>
                </a:solidFill>
              </a:rPr>
              <a:t>dysregulation</a:t>
            </a:r>
            <a:r>
              <a:rPr lang="en-IE" dirty="0" smtClean="0">
                <a:solidFill>
                  <a:srgbClr val="C00000"/>
                </a:solidFill>
              </a:rPr>
              <a:t>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*NB:  </a:t>
            </a:r>
            <a:r>
              <a:rPr lang="en-IE" b="1" u="sng" dirty="0" smtClean="0">
                <a:solidFill>
                  <a:srgbClr val="C00000"/>
                </a:solidFill>
              </a:rPr>
              <a:t>Presence of stable adult figure crucial </a:t>
            </a:r>
            <a:r>
              <a:rPr lang="en-IE" dirty="0" smtClean="0">
                <a:solidFill>
                  <a:srgbClr val="C00000"/>
                </a:solidFill>
              </a:rPr>
              <a:t>in increasing children’s resilience &amp; mitigating impact of maternal alcohol abuse.</a:t>
            </a: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537" y="209006"/>
            <a:ext cx="10136777" cy="595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bit about me…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430100" cy="44069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E" dirty="0">
                <a:solidFill>
                  <a:srgbClr val="C00000"/>
                </a:solidFill>
              </a:rPr>
              <a:t>HSE Child &amp; Family Primary Care Clinical Psychologist 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rgbClr val="C00000"/>
                </a:solidFill>
              </a:rPr>
              <a:t>Lecturer Clinical Psychology Doctorate NUIG 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rgbClr val="C00000"/>
                </a:solidFill>
              </a:rPr>
              <a:t>Passionate about promoting wellbeing &amp; positive mental health</a:t>
            </a:r>
          </a:p>
          <a:p>
            <a:pPr>
              <a:lnSpc>
                <a:spcPct val="150000"/>
              </a:lnSpc>
            </a:pPr>
            <a:r>
              <a:rPr lang="en-IE" dirty="0">
                <a:solidFill>
                  <a:srgbClr val="C00000"/>
                </a:solidFill>
              </a:rPr>
              <a:t>Media contributor: Print, radio, TV, public speaking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solidFill>
                  <a:srgbClr val="C00000"/>
                </a:solidFill>
              </a:rPr>
              <a:t>Mental Health Lead on A </a:t>
            </a:r>
            <a:r>
              <a:rPr lang="en-IE" dirty="0">
                <a:solidFill>
                  <a:srgbClr val="C00000"/>
                </a:solidFill>
              </a:rPr>
              <a:t>Lust for Life </a:t>
            </a:r>
            <a:r>
              <a:rPr lang="en-IE" dirty="0" smtClean="0">
                <a:solidFill>
                  <a:srgbClr val="C00000"/>
                </a:solidFill>
              </a:rPr>
              <a:t>Board of Directors</a:t>
            </a:r>
            <a:endParaRPr lang="en-IE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dirty="0" smtClean="0">
                <a:solidFill>
                  <a:srgbClr val="C00000"/>
                </a:solidFill>
              </a:rPr>
              <a:t>Active member of </a:t>
            </a:r>
            <a:r>
              <a:rPr lang="en-IE" dirty="0">
                <a:solidFill>
                  <a:srgbClr val="C00000"/>
                </a:solidFill>
              </a:rPr>
              <a:t>the </a:t>
            </a:r>
            <a:r>
              <a:rPr lang="en-IE" dirty="0" smtClean="0">
                <a:solidFill>
                  <a:srgbClr val="C00000"/>
                </a:solidFill>
              </a:rPr>
              <a:t>Early Years Subcommittee of Galway CYPSC</a:t>
            </a: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40674"/>
          </a:xfrm>
        </p:spPr>
        <p:txBody>
          <a:bodyPr/>
          <a:lstStyle/>
          <a:p>
            <a:r>
              <a:rPr lang="en-IE" dirty="0" smtClean="0"/>
              <a:t>Young Person Quotes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752599"/>
            <a:ext cx="10627225" cy="4713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“They do love you but they have to put that (alcohol) first … it’s an illness really … it’s number one, the alcohol is – definitely. That’s something I’ve definitely had to accept to understand anything. However badly you want yourself to be number one to them, it doesn’t happen”.                                                   							Young person, aged 20 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“Sometimes she’s a parent, but then sometimes when she needs to do what she has to do, she’s not there”.                      								Young person, aged 17</a:t>
            </a:r>
            <a:endParaRPr lang="en-I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Adverse Childhood Experiences (ACE) Study </a:t>
            </a:r>
            <a:br>
              <a:rPr lang="en-GB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752600"/>
            <a:ext cx="11403873" cy="4439194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Study assessed effects of child abuse and other ACEs (e.g. alcohol abuse) on public health.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Physical and mental health and social development are seriously impacted by ACEs such as parental substance misuse, poverty &amp; loss.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As number of ACEs increases, the risk of developing significant health problems increases in a strong &amp; graded fashion.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2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ACEs: 10 Areas of Trauma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2" y="2285999"/>
            <a:ext cx="4954588" cy="3727577"/>
          </a:xfrm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Psychological abuse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Physical abuse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Sexual abuse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Emotional neglect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Physical neglect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334000" cy="3727578"/>
          </a:xfrm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Substance abuse </a:t>
            </a:r>
          </a:p>
          <a:p>
            <a:r>
              <a:rPr lang="en-IE" dirty="0">
                <a:solidFill>
                  <a:srgbClr val="C00000"/>
                </a:solidFill>
              </a:rPr>
              <a:t>Domestic </a:t>
            </a:r>
            <a:r>
              <a:rPr lang="en-IE" dirty="0" smtClean="0">
                <a:solidFill>
                  <a:srgbClr val="C00000"/>
                </a:solidFill>
              </a:rPr>
              <a:t>violence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Mental illness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Parental separation / divorce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Crime</a:t>
            </a: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19100"/>
            <a:ext cx="9944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769" y="304800"/>
            <a:ext cx="10961077" cy="1219200"/>
          </a:xfrm>
        </p:spPr>
        <p:txBody>
          <a:bodyPr>
            <a:normAutofit/>
          </a:bodyPr>
          <a:lstStyle/>
          <a:p>
            <a:r>
              <a:rPr lang="en-IE" altLang="en-US" sz="3000" dirty="0" smtClean="0"/>
              <a:t>Fostering resilience – a matter of balancing the scales?</a:t>
            </a:r>
            <a:endParaRPr lang="en-IE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10908" cy="4187952"/>
          </a:xfrm>
        </p:spPr>
        <p:txBody>
          <a:bodyPr>
            <a:normAutofit/>
          </a:bodyPr>
          <a:lstStyle/>
          <a:p>
            <a:pPr marL="91440" indent="-91440">
              <a:buFont typeface="Arial" pitchFamily="34" charset="0"/>
              <a:buChar char=" "/>
              <a:defRPr/>
            </a:pPr>
            <a:r>
              <a:rPr lang="en-IE" sz="2000" dirty="0" smtClean="0">
                <a:solidFill>
                  <a:srgbClr val="C00000"/>
                </a:solidFill>
              </a:rPr>
              <a:t>According to the National Scientific Council on the Developing Child (2015), child development is like a scales with two sides. </a:t>
            </a:r>
          </a:p>
          <a:p>
            <a:pPr marL="91440" indent="-91440">
              <a:buFont typeface="Arial" pitchFamily="34" charset="0"/>
              <a:buChar char=" "/>
              <a:defRPr/>
            </a:pPr>
            <a:r>
              <a:rPr lang="en-IE" sz="2000" dirty="0" smtClean="0">
                <a:solidFill>
                  <a:srgbClr val="C00000"/>
                </a:solidFill>
              </a:rPr>
              <a:t>Experiences such as repeated or chronic exposure to violence, poverty, or maltreatment (ACEs), pile on the negative side of the scale. </a:t>
            </a:r>
          </a:p>
          <a:p>
            <a:pPr marL="91440" indent="-91440">
              <a:buFont typeface="Arial" pitchFamily="34" charset="0"/>
              <a:buChar char=" "/>
              <a:defRPr/>
            </a:pPr>
            <a:r>
              <a:rPr lang="en-IE" sz="2000" dirty="0" smtClean="0">
                <a:solidFill>
                  <a:srgbClr val="C00000"/>
                </a:solidFill>
              </a:rPr>
              <a:t>Positive influences tip the scale the other way. </a:t>
            </a:r>
          </a:p>
          <a:p>
            <a:endParaRPr lang="en-I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4293" y="1831476"/>
            <a:ext cx="3816427" cy="4176122"/>
          </a:xfrm>
          <a:noFill/>
        </p:spPr>
      </p:pic>
    </p:spTree>
    <p:extLst>
      <p:ext uri="{BB962C8B-B14F-4D97-AF65-F5344CB8AC3E}">
        <p14:creationId xmlns:p14="http://schemas.microsoft.com/office/powerpoint/2010/main" val="17091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22030"/>
            <a:ext cx="10058402" cy="1101969"/>
          </a:xfrm>
        </p:spPr>
        <p:txBody>
          <a:bodyPr>
            <a:normAutofit/>
          </a:bodyPr>
          <a:lstStyle/>
          <a:p>
            <a:r>
              <a:rPr lang="en-IE" altLang="en-US" sz="3200" dirty="0" smtClean="0"/>
              <a:t>Is equality is the best form of therapy?</a:t>
            </a:r>
            <a:br>
              <a:rPr lang="en-IE" altLang="en-US" sz="3200" dirty="0" smtClean="0"/>
            </a:b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1938"/>
            <a:ext cx="5773616" cy="5134707"/>
          </a:xfrm>
        </p:spPr>
        <p:txBody>
          <a:bodyPr>
            <a:normAutofit/>
          </a:bodyPr>
          <a:lstStyle/>
          <a:p>
            <a:pPr marL="91440" indent="-91440">
              <a:buFont typeface="Arial" pitchFamily="34" charset="0"/>
              <a:buChar char=" "/>
              <a:defRPr/>
            </a:pPr>
            <a:r>
              <a:rPr lang="en-IE" sz="2200" dirty="0" smtClean="0">
                <a:solidFill>
                  <a:srgbClr val="C00000"/>
                </a:solidFill>
              </a:rPr>
              <a:t>The fulcrum represents individual predispositions, which vary from one child to another.</a:t>
            </a:r>
          </a:p>
          <a:p>
            <a:pPr marL="91440" indent="-91440">
              <a:buFont typeface="Arial" pitchFamily="34" charset="0"/>
              <a:buChar char=" "/>
              <a:defRPr/>
            </a:pPr>
            <a:r>
              <a:rPr lang="en-IE" sz="2200" dirty="0" smtClean="0">
                <a:solidFill>
                  <a:srgbClr val="C00000"/>
                </a:solidFill>
              </a:rPr>
              <a:t>These variations mean that individual children start with their fulcrums in different places along the scale.</a:t>
            </a:r>
          </a:p>
          <a:p>
            <a:pPr marL="91440" indent="-91440">
              <a:buFont typeface="Arial" pitchFamily="34" charset="0"/>
              <a:buChar char=" "/>
              <a:defRPr/>
            </a:pPr>
            <a:r>
              <a:rPr lang="en-IE" sz="2200" dirty="0" smtClean="0">
                <a:solidFill>
                  <a:srgbClr val="C00000"/>
                </a:solidFill>
              </a:rPr>
              <a:t>The placement affects how they respond to the weight of experiences they have.</a:t>
            </a:r>
          </a:p>
          <a:p>
            <a:pPr marL="91440" indent="-91440">
              <a:buFont typeface="Arial" pitchFamily="34" charset="0"/>
              <a:buChar char=" "/>
              <a:defRPr/>
            </a:pPr>
            <a:r>
              <a:rPr lang="en-IE" sz="2200" dirty="0" smtClean="0">
                <a:solidFill>
                  <a:srgbClr val="C00000"/>
                </a:solidFill>
              </a:rPr>
              <a:t>Fulcrum is not fixed or static so there is HOPE!!!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394213"/>
            <a:ext cx="4954587" cy="30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Top ingredients for positive mental health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Secure attachment / ‘Good enough parenting’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Emotional regulation (</a:t>
            </a:r>
            <a:r>
              <a:rPr lang="en-IE" dirty="0" err="1" smtClean="0">
                <a:solidFill>
                  <a:srgbClr val="C00000"/>
                </a:solidFill>
              </a:rPr>
              <a:t>attunement</a:t>
            </a:r>
            <a:r>
              <a:rPr lang="en-IE" dirty="0" smtClean="0">
                <a:solidFill>
                  <a:srgbClr val="C00000"/>
                </a:solidFill>
              </a:rPr>
              <a:t> / boundaries)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Parental self-care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Developing resilience skills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Low incidence of ACEs</a:t>
            </a:r>
            <a:endParaRPr lang="en-IE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IE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6019801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Supportive environment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Parents / Family / Community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School / educational opportunities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Accessible community &amp; professional supports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*Maslow’s hierarchy of needs: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https://upload.wikimedia.org/wikipedia/commons/thumb/5/58/Maslow%27s_hierarchy_of_needs.svg/2000px-Maslow%27s_hierarchy_of_need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52" y="562708"/>
            <a:ext cx="9343294" cy="555673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Needs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92926"/>
          </a:xfrm>
        </p:spPr>
        <p:txBody>
          <a:bodyPr/>
          <a:lstStyle/>
          <a:p>
            <a:r>
              <a:rPr lang="en-IE" dirty="0" smtClean="0"/>
              <a:t>How can we support families?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7200"/>
            <a:ext cx="11493499" cy="4648200"/>
          </a:xfrm>
        </p:spPr>
        <p:txBody>
          <a:bodyPr>
            <a:normAutofit fontScale="92500" lnSpcReduction="20000"/>
          </a:bodyPr>
          <a:lstStyle/>
          <a:p>
            <a:r>
              <a:rPr lang="en-IE" altLang="en-US" dirty="0" smtClean="0">
                <a:solidFill>
                  <a:srgbClr val="C00000"/>
                </a:solidFill>
              </a:rPr>
              <a:t>Crucial </a:t>
            </a:r>
            <a:r>
              <a:rPr lang="en-IE" altLang="en-US" dirty="0">
                <a:solidFill>
                  <a:srgbClr val="C00000"/>
                </a:solidFill>
              </a:rPr>
              <a:t>opportunity to affect change in child’s life due to brain plasticity &amp; ability to work on child-parent attachment</a:t>
            </a:r>
            <a:endParaRPr lang="en-IE" altLang="en-US" dirty="0"/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Family initiatives most effective with younger children</a:t>
            </a: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			Early intervention and prevention &amp; build on resilience factors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Problem is cross-cutting &amp; requires inputs from many services &amp; disciplines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Increase inter-agency linkages like TODAY! (e.g. Addiction services; TUSLA; HSE Primary Care &amp; Mental Health; Childcare; Domestic Violence)</a:t>
            </a:r>
          </a:p>
          <a:p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>
            <a:off x="1395549" y="3546566"/>
            <a:ext cx="783771" cy="209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can we support families?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998616"/>
            <a:ext cx="11273246" cy="4676503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Role for adult treatment services in flagging parenting issues &amp; child services in flagging addiction / mental health issues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Communal responsibility to protect children (Children First, 2011)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Educational efforts necessary to educate Irish women on adverse effects of alcohol on foetal outcome (</a:t>
            </a:r>
            <a:r>
              <a:rPr lang="en-IE" dirty="0" smtClean="0">
                <a:solidFill>
                  <a:srgbClr val="C00000"/>
                </a:solidFill>
                <a:hlinkClick r:id="rId2"/>
              </a:rPr>
              <a:t>www.alcoholforum.org</a:t>
            </a:r>
            <a:r>
              <a:rPr lang="en-IE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#</a:t>
            </a:r>
            <a:r>
              <a:rPr lang="en-IE" dirty="0" err="1" smtClean="0">
                <a:solidFill>
                  <a:srgbClr val="C00000"/>
                </a:solidFill>
              </a:rPr>
              <a:t>ZeroforNine</a:t>
            </a:r>
            <a:r>
              <a:rPr lang="en-IE" dirty="0" smtClean="0">
                <a:solidFill>
                  <a:srgbClr val="C00000"/>
                </a:solidFill>
              </a:rPr>
              <a:t>  Because Alcohol and Pregnancy Don’t Mix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to expect…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92300"/>
            <a:ext cx="10058400" cy="4368800"/>
          </a:xfrm>
        </p:spPr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Setting the context: Infant Mental Health &amp; Attachment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Destigmatizing maternal substance abuse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Impact of maternal alcohol abuse on IMH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How can we best support families?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National &amp; local initiatives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Support </a:t>
            </a:r>
            <a:r>
              <a:rPr lang="en-IE" dirty="0">
                <a:solidFill>
                  <a:srgbClr val="C00000"/>
                </a:solidFill>
              </a:rPr>
              <a:t>s</a:t>
            </a:r>
            <a:r>
              <a:rPr lang="en-IE" dirty="0" smtClean="0">
                <a:solidFill>
                  <a:srgbClr val="C00000"/>
                </a:solidFill>
              </a:rPr>
              <a:t>ervices</a:t>
            </a:r>
          </a:p>
          <a:p>
            <a:r>
              <a:rPr lang="en-IE" dirty="0" smtClean="0">
                <a:solidFill>
                  <a:srgbClr val="C00000"/>
                </a:solidFill>
              </a:rPr>
              <a:t>Resources</a:t>
            </a: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7100"/>
          </a:xfrm>
        </p:spPr>
        <p:txBody>
          <a:bodyPr/>
          <a:lstStyle/>
          <a:p>
            <a:r>
              <a:rPr lang="en-IE" dirty="0" smtClean="0"/>
              <a:t>Nationally and locally….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24000"/>
            <a:ext cx="110871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Galway City Early Years Health &amp; Wellbeing Plan (2016 – 2020)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Hospital Perinatal Mental Health Group</a:t>
            </a:r>
          </a:p>
          <a:p>
            <a:pPr>
              <a:lnSpc>
                <a:spcPct val="9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CYPSC “Parental Mental Health” Subgroup</a:t>
            </a:r>
          </a:p>
          <a:p>
            <a:pPr>
              <a:lnSpc>
                <a:spcPct val="9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Irish Association of Infant Mental Health / PSI Interest </a:t>
            </a:r>
            <a:r>
              <a:rPr lang="en-IE" altLang="en-US" dirty="0">
                <a:solidFill>
                  <a:srgbClr val="C00000"/>
                </a:solidFill>
              </a:rPr>
              <a:t>Group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HSE Nurture </a:t>
            </a:r>
            <a:r>
              <a:rPr lang="en-IE" altLang="en-US" dirty="0" smtClean="0">
                <a:solidFill>
                  <a:srgbClr val="C00000"/>
                </a:solidFill>
              </a:rPr>
              <a:t>Programme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National Maternity Strategy “Creating a Better Future Together”</a:t>
            </a:r>
          </a:p>
          <a:p>
            <a:pPr>
              <a:lnSpc>
                <a:spcPct val="9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1569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Maternity Strategy 2016-2026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52600"/>
            <a:ext cx="113792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IE" altLang="en-US" b="1" dirty="0" smtClean="0">
                <a:solidFill>
                  <a:srgbClr val="C00000"/>
                </a:solidFill>
              </a:rPr>
              <a:t>3.7	Alcohol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en-IE" altLang="en-US" dirty="0" smtClean="0">
                <a:solidFill>
                  <a:srgbClr val="C00000"/>
                </a:solidFill>
              </a:rPr>
              <a:t>Need for early identification of excess drinking during pregnancy.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en-IE" altLang="en-US" dirty="0" smtClean="0">
                <a:solidFill>
                  <a:srgbClr val="C00000"/>
                </a:solidFill>
              </a:rPr>
              <a:t>National Women &amp; Infants Health Programme to develop consistent approach to informing women about no minimal intake.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en-IE" altLang="en-US" dirty="0" smtClean="0">
                <a:solidFill>
                  <a:srgbClr val="C00000"/>
                </a:solidFill>
              </a:rPr>
              <a:t>Health warning labelling / </a:t>
            </a:r>
            <a:r>
              <a:rPr lang="en-IE" altLang="en-US" i="1" dirty="0" smtClean="0">
                <a:solidFill>
                  <a:srgbClr val="C00000"/>
                </a:solidFill>
              </a:rPr>
              <a:t>Alcohol &amp; Pregnancy: A Pocket Guide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endParaRPr lang="en-IE" altLang="en-US" dirty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IE" altLang="en-US" b="1" dirty="0" smtClean="0">
                <a:solidFill>
                  <a:srgbClr val="C00000"/>
                </a:solidFill>
              </a:rPr>
              <a:t>3.9	Perinatal Mental Health (PMH)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1.   Awareness</a:t>
            </a:r>
            <a:r>
              <a:rPr lang="en-IE" altLang="en-US" dirty="0">
                <a:solidFill>
                  <a:srgbClr val="C00000"/>
                </a:solidFill>
              </a:rPr>
              <a:t>: Make information on </a:t>
            </a:r>
            <a:r>
              <a:rPr lang="en-IE" altLang="en-US" dirty="0" smtClean="0">
                <a:solidFill>
                  <a:srgbClr val="C00000"/>
                </a:solidFill>
              </a:rPr>
              <a:t>PMH available </a:t>
            </a:r>
            <a:r>
              <a:rPr lang="en-IE" altLang="en-US" dirty="0">
                <a:solidFill>
                  <a:srgbClr val="C00000"/>
                </a:solidFill>
              </a:rPr>
              <a:t>to all.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IE" altLang="en-US" dirty="0">
                <a:solidFill>
                  <a:srgbClr val="C00000"/>
                </a:solidFill>
              </a:rPr>
              <a:t>2. 	Screening: Train professionals to identify women at risk.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IE" altLang="en-US" dirty="0">
                <a:solidFill>
                  <a:srgbClr val="C00000"/>
                </a:solidFill>
              </a:rPr>
              <a:t>3. 	Support: Improve access to supports in a timely fashion. </a:t>
            </a:r>
            <a:endParaRPr lang="en-GB" altLang="en-US" dirty="0">
              <a:solidFill>
                <a:srgbClr val="C000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9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hf.ie/wp-content/uploads/2015/04/Galway-City-Early-Years-brochure-cover-600x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08000"/>
            <a:ext cx="6197599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463040"/>
          </a:xfrm>
        </p:spPr>
        <p:txBody>
          <a:bodyPr>
            <a:normAutofit/>
          </a:bodyPr>
          <a:lstStyle/>
          <a:p>
            <a:r>
              <a:rPr lang="en-IE" dirty="0" smtClean="0"/>
              <a:t>Early Intervention &amp; Prevention</a:t>
            </a:r>
            <a:br>
              <a:rPr lang="en-IE" dirty="0" smtClean="0"/>
            </a:br>
            <a:r>
              <a:rPr lang="en-IE" dirty="0" smtClean="0"/>
              <a:t>		Tobacco, Alcohol &amp; Drugs 	</a:t>
            </a:r>
            <a:r>
              <a:rPr lang="en-GB" b="1" dirty="0" smtClean="0">
                <a:solidFill>
                  <a:schemeClr val="tx2"/>
                </a:solidFill>
              </a:rPr>
              <a:t>√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972491"/>
            <a:ext cx="11652068" cy="44805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IE" sz="2200" dirty="0" smtClean="0">
                <a:solidFill>
                  <a:srgbClr val="C00000"/>
                </a:solidFill>
              </a:rPr>
              <a:t>Provide training for health professionals to develop knowledge and skills to address issues relating to tobacco, alcohol &amp; drug use with parents of 0-3s </a:t>
            </a:r>
          </a:p>
          <a:p>
            <a:pPr marL="457200" indent="-457200">
              <a:buNone/>
            </a:pPr>
            <a:r>
              <a:rPr lang="en-IE" sz="2200" dirty="0" smtClean="0">
                <a:solidFill>
                  <a:srgbClr val="C00000"/>
                </a:solidFill>
              </a:rPr>
              <a:t>2. Develop and promote a clear message in relation to the impact of smoking, alcohol and drug use pre- and post- pregnancy</a:t>
            </a:r>
          </a:p>
          <a:p>
            <a:pPr marL="457200" indent="-457200">
              <a:buNone/>
            </a:pPr>
            <a:r>
              <a:rPr lang="en-IE" sz="2200" dirty="0" smtClean="0">
                <a:solidFill>
                  <a:srgbClr val="C00000"/>
                </a:solidFill>
              </a:rPr>
              <a:t>3. Support the implementation of the Galway City Strategy to Prevent and Reduce Alcohol-Related Harm</a:t>
            </a:r>
          </a:p>
          <a:p>
            <a:pPr marL="457200" indent="-457200">
              <a:buNone/>
            </a:pPr>
            <a:endParaRPr lang="en-IE" sz="2200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IE" sz="2200" dirty="0" smtClean="0">
                <a:solidFill>
                  <a:srgbClr val="C00000"/>
                </a:solidFill>
              </a:rPr>
              <a:t>HSE - Health Promotion and Improvement, GPs, NUIG, WRDTF, Galway Alcohol Forum and relevant Non-Governmental Organisations</a:t>
            </a:r>
            <a:endParaRPr lang="en-IE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304801"/>
            <a:ext cx="10535785" cy="11451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E" dirty="0" smtClean="0"/>
              <a:t>Early Intervention &amp; Prevention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		Mental Health and Wellbeing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9977"/>
            <a:ext cx="11443063" cy="51337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GB" dirty="0" smtClean="0">
                <a:solidFill>
                  <a:srgbClr val="C00000"/>
                </a:solidFill>
              </a:rPr>
              <a:t>Deliver training on current best practice &amp; evidence on IMH	 </a:t>
            </a:r>
            <a:r>
              <a:rPr lang="en-GB" sz="4000" b="1" dirty="0" smtClean="0">
                <a:solidFill>
                  <a:schemeClr val="tx2"/>
                </a:solidFill>
              </a:rPr>
              <a:t>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rgbClr val="C00000"/>
                </a:solidFill>
              </a:rPr>
              <a:t>2. Public Awareness Day / Conference on PMH &amp; IMH	</a:t>
            </a:r>
            <a:r>
              <a:rPr lang="en-GB" sz="4000" b="1" dirty="0" smtClean="0">
                <a:solidFill>
                  <a:schemeClr val="tx2"/>
                </a:solidFill>
              </a:rPr>
              <a:t>√</a:t>
            </a:r>
            <a:endParaRPr lang="en-GB" sz="4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rgbClr val="C00000"/>
                </a:solidFill>
              </a:rPr>
              <a:t>3. Develop Community PMH Care Pathway to identify training needs for gaps in service provision &amp; public information leaflet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~ *Posters</a:t>
            </a:r>
            <a:endParaRPr lang="en-GB" sz="40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dirty="0" smtClean="0">
                <a:solidFill>
                  <a:srgbClr val="C00000"/>
                </a:solidFill>
              </a:rPr>
              <a:t>4. Agree on use of an attachment screening tool to inform development of therapeutic support service to improve child-parent relationship 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IE" dirty="0" smtClean="0">
                <a:solidFill>
                  <a:srgbClr val="C00000"/>
                </a:solidFill>
              </a:rPr>
              <a:t>G1: Reflective antenatal classes ~ Baby Bonding Training	</a:t>
            </a:r>
            <a:r>
              <a:rPr lang="en-GB" sz="4000" b="1" dirty="0" smtClean="0">
                <a:solidFill>
                  <a:schemeClr val="tx2"/>
                </a:solidFill>
              </a:rPr>
              <a:t> √</a:t>
            </a:r>
            <a:endParaRPr lang="en-GB" sz="4000" dirty="0" smtClean="0">
              <a:solidFill>
                <a:srgbClr val="C00000"/>
              </a:solidFill>
            </a:endParaRP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01969"/>
          </a:xfrm>
        </p:spPr>
        <p:txBody>
          <a:bodyPr/>
          <a:lstStyle/>
          <a:p>
            <a:r>
              <a:rPr lang="en-IE" altLang="en-US" dirty="0"/>
              <a:t>Babies </a:t>
            </a:r>
            <a:r>
              <a:rPr lang="en-IE" altLang="en-US" dirty="0" smtClean="0"/>
              <a:t>and Families can’t </a:t>
            </a:r>
            <a:r>
              <a:rPr lang="en-IE" altLang="en-US" dirty="0"/>
              <a:t>wait!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2600"/>
            <a:ext cx="11556999" cy="4864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E" altLang="en-US" sz="2200" dirty="0" smtClean="0">
                <a:solidFill>
                  <a:srgbClr val="C00000"/>
                </a:solidFill>
              </a:rPr>
              <a:t>*Marmot ~</a:t>
            </a:r>
            <a:endParaRPr lang="en-IE" altLang="en-US" sz="22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IE" altLang="en-US" sz="2200" dirty="0" smtClean="0">
                <a:solidFill>
                  <a:srgbClr val="C00000"/>
                </a:solidFill>
              </a:rPr>
              <a:t>“</a:t>
            </a:r>
            <a:r>
              <a:rPr lang="en-IE" altLang="en-US" sz="2200" dirty="0">
                <a:solidFill>
                  <a:srgbClr val="C00000"/>
                </a:solidFill>
              </a:rPr>
              <a:t>The foundations for virtually every aspect of human development – physical, intellectual &amp; emotional – are laid in early childhood” </a:t>
            </a:r>
            <a:r>
              <a:rPr lang="en-IE" altLang="en-US" sz="2200" dirty="0" smtClean="0">
                <a:solidFill>
                  <a:srgbClr val="C00000"/>
                </a:solidFill>
              </a:rPr>
              <a:t>								</a:t>
            </a:r>
          </a:p>
          <a:p>
            <a:r>
              <a:rPr lang="en-IE" altLang="en-US" sz="2200" dirty="0" smtClean="0">
                <a:solidFill>
                  <a:srgbClr val="C00000"/>
                </a:solidFill>
              </a:rPr>
              <a:t>Earliest experiences sets life course in motion &amp; determines lifelong health.</a:t>
            </a:r>
          </a:p>
          <a:p>
            <a:r>
              <a:rPr lang="en-IE" altLang="en-US" sz="2200" dirty="0" smtClean="0">
                <a:solidFill>
                  <a:srgbClr val="C00000"/>
                </a:solidFill>
              </a:rPr>
              <a:t>Babies cannot seek help for themselves, they NEED attuned caregivers.</a:t>
            </a:r>
            <a:endParaRPr lang="en-IE" altLang="en-US" sz="2200" dirty="0">
              <a:solidFill>
                <a:srgbClr val="C00000"/>
              </a:solidFill>
            </a:endParaRPr>
          </a:p>
          <a:p>
            <a:r>
              <a:rPr lang="en-IE" altLang="en-US" sz="2200" dirty="0" smtClean="0">
                <a:solidFill>
                  <a:srgbClr val="C00000"/>
                </a:solidFill>
              </a:rPr>
              <a:t>Early intervention  	  Better long-term outcomes. </a:t>
            </a:r>
          </a:p>
          <a:p>
            <a:r>
              <a:rPr lang="en-IE" altLang="en-US" sz="2200" dirty="0" smtClean="0">
                <a:solidFill>
                  <a:srgbClr val="C00000"/>
                </a:solidFill>
              </a:rPr>
              <a:t>Childhood emotional wellbeing strongest predictor of a successful &amp; satisfying life in adulthood.</a:t>
            </a:r>
          </a:p>
          <a:p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>
            <a:off x="3581400" y="4775200"/>
            <a:ext cx="558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58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787400"/>
            <a:ext cx="92201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09007"/>
            <a:ext cx="10183814" cy="1022894"/>
          </a:xfrm>
        </p:spPr>
        <p:txBody>
          <a:bodyPr/>
          <a:lstStyle/>
          <a:p>
            <a:r>
              <a:rPr lang="en-IE" altLang="en-US" dirty="0"/>
              <a:t>Society can’t wait!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11277600" cy="52643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UK - Overall costs of untreated difficulties €10.2 billion, with 70% relating to adverse impacts on children.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Other far reaching societal costs:</a:t>
            </a:r>
          </a:p>
          <a:p>
            <a:pPr>
              <a:lnSpc>
                <a:spcPct val="80000"/>
              </a:lnSpc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	- Ongoing intergenerational mental health &amp; Substance misuse difficulties</a:t>
            </a:r>
          </a:p>
          <a:p>
            <a:pPr>
              <a:lnSpc>
                <a:spcPct val="80000"/>
              </a:lnSpc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	- Marital and familial breakdown</a:t>
            </a:r>
          </a:p>
          <a:p>
            <a:pPr>
              <a:lnSpc>
                <a:spcPct val="80000"/>
              </a:lnSpc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	- Unemployment &amp; social deprivation</a:t>
            </a:r>
          </a:p>
          <a:p>
            <a:pPr marL="0" indent="0">
              <a:lnSpc>
                <a:spcPct val="80000"/>
              </a:lnSpc>
              <a:buNone/>
            </a:pPr>
            <a:endParaRPr lang="en-IE" altLang="en-US" sz="2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IE" altLang="en-US" sz="2600" dirty="0" smtClean="0">
                <a:solidFill>
                  <a:srgbClr val="C00000"/>
                </a:solidFill>
              </a:rPr>
              <a:t>*Paul </a:t>
            </a:r>
            <a:r>
              <a:rPr lang="en-IE" altLang="en-US" sz="2600" dirty="0" err="1" smtClean="0">
                <a:solidFill>
                  <a:srgbClr val="C00000"/>
                </a:solidFill>
              </a:rPr>
              <a:t>D’Alton</a:t>
            </a:r>
            <a:r>
              <a:rPr lang="en-IE" altLang="en-US" sz="2600" dirty="0" smtClean="0">
                <a:solidFill>
                  <a:srgbClr val="C00000"/>
                </a:solidFill>
              </a:rPr>
              <a:t> ~ “Infant </a:t>
            </a:r>
            <a:r>
              <a:rPr lang="en-IE" altLang="en-US" sz="2600" dirty="0">
                <a:solidFill>
                  <a:srgbClr val="C00000"/>
                </a:solidFill>
              </a:rPr>
              <a:t>Mental Health is everyone’s </a:t>
            </a:r>
            <a:r>
              <a:rPr lang="en-IE" altLang="en-US" sz="2600" dirty="0" smtClean="0">
                <a:solidFill>
                  <a:srgbClr val="C00000"/>
                </a:solidFill>
              </a:rPr>
              <a:t>business”</a:t>
            </a:r>
          </a:p>
          <a:p>
            <a:pPr marL="0" indent="0">
              <a:lnSpc>
                <a:spcPct val="80000"/>
              </a:lnSpc>
              <a:buNone/>
            </a:pPr>
            <a:endParaRPr lang="en-IE" altLang="en-US" sz="26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IE" altLang="en-US" sz="2600" dirty="0">
                <a:solidFill>
                  <a:srgbClr val="C00000"/>
                </a:solidFill>
              </a:rPr>
              <a:t>*</a:t>
            </a:r>
            <a:r>
              <a:rPr lang="en-IE" altLang="en-US" sz="2600" dirty="0" smtClean="0">
                <a:solidFill>
                  <a:srgbClr val="C00000"/>
                </a:solidFill>
              </a:rPr>
              <a:t>IAIMH ~ “Children are our most previous resource; they are the living messages to a time we will not see”.</a:t>
            </a:r>
          </a:p>
          <a:p>
            <a:pPr marL="0" indent="0">
              <a:lnSpc>
                <a:spcPct val="80000"/>
              </a:lnSpc>
              <a:buNone/>
            </a:pPr>
            <a:endParaRPr lang="en-IE" altLang="en-US" sz="22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en-IE" altLang="en-US" sz="29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IE" altLang="en-US" sz="29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28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Break the Generational Cycle!!!!</a:t>
            </a:r>
            <a:endParaRPr lang="en-IE" dirty="0"/>
          </a:p>
        </p:txBody>
      </p:sp>
      <p:pic>
        <p:nvPicPr>
          <p:cNvPr id="1026" name="Picture 2" descr="https://previews.123rf.com/images/slavapolo/slavapolo0906/slavapolo090600139/5050432-Row-of-Russian-Babushka-nesting-dolls-isolated-Stock-Photo-babus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752600"/>
            <a:ext cx="6871597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Support Services 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019300"/>
            <a:ext cx="10653714" cy="43053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HSE Drug and Alcohol Helpline 	1800 459 459</a:t>
            </a: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National Directory of Drugs and Alcohol Services </a:t>
            </a:r>
            <a:r>
              <a:rPr lang="en-IE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IE" dirty="0">
                <a:solidFill>
                  <a:srgbClr val="C00000"/>
                </a:solidFill>
                <a:hlinkClick r:id="rId2"/>
              </a:rPr>
              <a:t>://www.services.drugs.ie</a:t>
            </a:r>
            <a:r>
              <a:rPr lang="en-IE" dirty="0" smtClean="0">
                <a:solidFill>
                  <a:srgbClr val="C00000"/>
                </a:solidFill>
                <a:hlinkClick r:id="rId2"/>
              </a:rPr>
              <a:t>/</a:t>
            </a: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HSE West Drugs Service 	091 561 299</a:t>
            </a:r>
          </a:p>
          <a:p>
            <a:pPr marL="0" indent="0">
              <a:buNone/>
            </a:pPr>
            <a:r>
              <a:rPr lang="en-IE" sz="2000" dirty="0" smtClean="0">
                <a:solidFill>
                  <a:srgbClr val="C00000"/>
                </a:solidFill>
              </a:rPr>
              <a:t>Advice, information, support, drug and alcohol counselling &amp; family support</a:t>
            </a:r>
          </a:p>
          <a:p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66800"/>
          </a:xfrm>
        </p:spPr>
        <p:txBody>
          <a:bodyPr/>
          <a:lstStyle/>
          <a:p>
            <a:r>
              <a:rPr lang="en-IE" dirty="0" smtClean="0"/>
              <a:t>Origins of Infant Mental Health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63700"/>
            <a:ext cx="11823700" cy="4991100"/>
          </a:xfrm>
        </p:spPr>
        <p:txBody>
          <a:bodyPr>
            <a:normAutofit fontScale="92500"/>
          </a:bodyPr>
          <a:lstStyle/>
          <a:p>
            <a:r>
              <a:rPr lang="en-IE" dirty="0" smtClean="0">
                <a:solidFill>
                  <a:srgbClr val="C00000"/>
                </a:solidFill>
              </a:rPr>
              <a:t>MDT field developed by *</a:t>
            </a:r>
            <a:r>
              <a:rPr lang="en-IE" dirty="0" err="1" smtClean="0">
                <a:solidFill>
                  <a:srgbClr val="C00000"/>
                </a:solidFill>
              </a:rPr>
              <a:t>Fraiberg</a:t>
            </a:r>
            <a:r>
              <a:rPr lang="en-IE" dirty="0" smtClean="0">
                <a:solidFill>
                  <a:srgbClr val="C00000"/>
                </a:solidFill>
              </a:rPr>
              <a:t> in the 1970s in Michigan.</a:t>
            </a: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r>
              <a:rPr lang="en-IE" dirty="0" smtClean="0">
                <a:solidFill>
                  <a:srgbClr val="C00000"/>
                </a:solidFill>
              </a:rPr>
              <a:t>To support social, emotional &amp; cognitive well-being of at-risk babies from conception to age 3, in context of challenged primary caregiving relationships.</a:t>
            </a:r>
          </a:p>
          <a:p>
            <a:endParaRPr lang="en-IE" dirty="0" smtClean="0">
              <a:solidFill>
                <a:srgbClr val="C00000"/>
              </a:solidFill>
            </a:endParaRPr>
          </a:p>
          <a:p>
            <a:r>
              <a:rPr lang="en-IE" altLang="en-US" dirty="0" smtClean="0">
                <a:solidFill>
                  <a:srgbClr val="C00000"/>
                </a:solidFill>
              </a:rPr>
              <a:t>IMH </a:t>
            </a:r>
            <a:r>
              <a:rPr lang="en-IE" altLang="en-US" dirty="0">
                <a:solidFill>
                  <a:srgbClr val="C00000"/>
                </a:solidFill>
              </a:rPr>
              <a:t>must be seen within context of relationship or “attachment” with </a:t>
            </a:r>
            <a:r>
              <a:rPr lang="en-IE" altLang="en-US" dirty="0" smtClean="0">
                <a:solidFill>
                  <a:srgbClr val="C00000"/>
                </a:solidFill>
              </a:rPr>
              <a:t>primary caregiver</a:t>
            </a:r>
            <a:r>
              <a:rPr lang="en-IE" altLang="en-US" dirty="0">
                <a:solidFill>
                  <a:srgbClr val="C00000"/>
                </a:solidFill>
              </a:rPr>
              <a:t>, usually the mother</a:t>
            </a:r>
            <a:r>
              <a:rPr lang="en-IE" altLang="en-US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r>
              <a:rPr lang="en-IE" altLang="en-US" dirty="0" smtClean="0">
                <a:solidFill>
                  <a:srgbClr val="C00000"/>
                </a:solidFill>
              </a:rPr>
              <a:t>Early intervention framework of support building on baby &amp; parent strengths.</a:t>
            </a:r>
            <a:endParaRPr lang="en-GB" altLang="en-US" dirty="0">
              <a:solidFill>
                <a:srgbClr val="C00000"/>
              </a:solidFill>
            </a:endParaRPr>
          </a:p>
          <a:p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Support Services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968500"/>
            <a:ext cx="11290300" cy="433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Al-Anon 		</a:t>
            </a:r>
            <a:r>
              <a:rPr lang="en-IE" dirty="0" smtClean="0">
                <a:solidFill>
                  <a:srgbClr val="C00000"/>
                </a:solidFill>
                <a:hlinkClick r:id="rId2"/>
              </a:rPr>
              <a:t>www.al-anon-Ireland.org</a:t>
            </a: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err="1" smtClean="0">
                <a:solidFill>
                  <a:srgbClr val="C00000"/>
                </a:solidFill>
              </a:rPr>
              <a:t>Tusla</a:t>
            </a:r>
            <a:r>
              <a:rPr lang="en-IE" dirty="0" smtClean="0">
                <a:solidFill>
                  <a:srgbClr val="C00000"/>
                </a:solidFill>
              </a:rPr>
              <a:t>, Child and Family Agency	</a:t>
            </a:r>
            <a:r>
              <a:rPr lang="en-IE" dirty="0" smtClean="0">
                <a:solidFill>
                  <a:srgbClr val="C00000"/>
                </a:solidFill>
                <a:hlinkClick r:id="rId3"/>
              </a:rPr>
              <a:t>www.tusla.ie</a:t>
            </a: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Family Support Network	</a:t>
            </a:r>
            <a:r>
              <a:rPr lang="en-IE" dirty="0" smtClean="0">
                <a:solidFill>
                  <a:srgbClr val="C00000"/>
                </a:solidFill>
                <a:hlinkClick r:id="rId4"/>
              </a:rPr>
              <a:t>www.fsn.ie</a:t>
            </a:r>
            <a:r>
              <a:rPr lang="en-IE" dirty="0" smtClean="0">
                <a:solidFill>
                  <a:srgbClr val="C00000"/>
                </a:solidFill>
              </a:rPr>
              <a:t>	/ 01 898 0148</a:t>
            </a:r>
          </a:p>
          <a:p>
            <a:pPr marL="0" indent="0">
              <a:buNone/>
            </a:pPr>
            <a:endParaRPr lang="en-I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Western Region Drug and Alcohol Task Force 	</a:t>
            </a:r>
            <a:r>
              <a:rPr lang="en-IE" dirty="0" smtClean="0">
                <a:solidFill>
                  <a:srgbClr val="C00000"/>
                </a:solidFill>
                <a:hlinkClick r:id="rId5"/>
              </a:rPr>
              <a:t>http</a:t>
            </a:r>
            <a:r>
              <a:rPr lang="en-IE" dirty="0">
                <a:solidFill>
                  <a:srgbClr val="C00000"/>
                </a:solidFill>
                <a:hlinkClick r:id="rId5"/>
              </a:rPr>
              <a:t>://www.wrdatf.ie/</a:t>
            </a:r>
            <a:endParaRPr lang="en-IE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Resources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1" y="1752599"/>
            <a:ext cx="10879546" cy="48006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Alcohol &amp; Pregnancy: A Pocket Guide (INTERREG IVA)</a:t>
            </a:r>
          </a:p>
          <a:p>
            <a:pPr>
              <a:buNone/>
            </a:pPr>
            <a:r>
              <a:rPr lang="en-IE" dirty="0">
                <a:solidFill>
                  <a:srgbClr val="C00000"/>
                </a:solidFill>
                <a:hlinkClick r:id="rId2"/>
              </a:rPr>
              <a:t>http://</a:t>
            </a:r>
            <a:r>
              <a:rPr lang="en-IE" dirty="0" smtClean="0">
                <a:solidFill>
                  <a:srgbClr val="C00000"/>
                </a:solidFill>
                <a:hlinkClick r:id="rId2"/>
              </a:rPr>
              <a:t>www.westerntrust.hscni.net/pdf/Alcohol_and_Pregnancy.pdf</a:t>
            </a: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Alcohol Forum		</a:t>
            </a:r>
            <a:r>
              <a:rPr lang="en-IE" dirty="0" smtClean="0">
                <a:solidFill>
                  <a:srgbClr val="C00000"/>
                </a:solidFill>
                <a:hlinkClick r:id="rId3"/>
              </a:rPr>
              <a:t>http://www.alcoholforum.org/</a:t>
            </a:r>
            <a:endParaRPr lang="en-IE" dirty="0">
              <a:solidFill>
                <a:srgbClr val="C00000"/>
              </a:solidFill>
            </a:endParaRP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</a:rPr>
              <a:t>Galway Healthy Cities: Galway City Strategy to Prevent and Reduce Alcohol-Related Harm (2013-2017) </a:t>
            </a:r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  <a:hlinkClick r:id="rId4"/>
              </a:rPr>
              <a:t>http://www.galwayalcoholstrategy.ie/uploadedfiles/Galway%20Alcohol%20Strategy%202013%20-%202017.pdf</a:t>
            </a:r>
            <a:endParaRPr lang="en-IE" dirty="0" smtClean="0"/>
          </a:p>
          <a:p>
            <a:pPr>
              <a:buNone/>
            </a:pPr>
            <a:r>
              <a:rPr lang="en-IE" dirty="0" smtClean="0">
                <a:solidFill>
                  <a:srgbClr val="C00000"/>
                </a:solidFill>
                <a:hlinkClick r:id="rId5"/>
              </a:rPr>
              <a:t>http://www.galwayalcoholstrategy.ie/uploadedfiles/FINAL-Galway-City-Alcohol-Survey-Summary.pdf</a:t>
            </a: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IE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Resources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1828800"/>
            <a:ext cx="11522529" cy="469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National Advisory Committee on Drugs (2011) Parental Substance Misuse: Addressing its Impact on Children. A review of the literature.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  <a:hlinkClick r:id="rId2"/>
              </a:rPr>
              <a:t>http://alcoholireland.ie/download/publications/2011nacdparental_substance_misuse_impact_children_litreview.pdf</a:t>
            </a: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WRDATF Family </a:t>
            </a:r>
            <a:r>
              <a:rPr lang="en-IE" dirty="0">
                <a:solidFill>
                  <a:srgbClr val="C00000"/>
                </a:solidFill>
              </a:rPr>
              <a:t>Support Handbook </a:t>
            </a:r>
            <a:r>
              <a:rPr lang="en-IE" dirty="0" smtClean="0">
                <a:solidFill>
                  <a:srgbClr val="C00000"/>
                </a:solidFill>
              </a:rPr>
              <a:t>(2016) </a:t>
            </a:r>
            <a:r>
              <a:rPr lang="en-IE" dirty="0" smtClean="0">
                <a:solidFill>
                  <a:srgbClr val="C00000"/>
                </a:solidFill>
                <a:hlinkClick r:id="rId3"/>
              </a:rPr>
              <a:t>http</a:t>
            </a:r>
            <a:r>
              <a:rPr lang="en-IE" dirty="0">
                <a:solidFill>
                  <a:srgbClr val="C00000"/>
                </a:solidFill>
                <a:hlinkClick r:id="rId3"/>
              </a:rPr>
              <a:t>://</a:t>
            </a:r>
            <a:r>
              <a:rPr lang="en-IE" dirty="0" smtClean="0">
                <a:solidFill>
                  <a:srgbClr val="C00000"/>
                </a:solidFill>
                <a:hlinkClick r:id="rId3"/>
              </a:rPr>
              <a:t>www.wrdatf.ie/uploadedfiles/WRDTF-Family-Support-Handbook.pdf</a:t>
            </a:r>
            <a:r>
              <a:rPr lang="en-IE" dirty="0">
                <a:solidFill>
                  <a:srgbClr val="C00000"/>
                </a:solidFill>
              </a:rPr>
              <a:t> </a:t>
            </a:r>
            <a:r>
              <a:rPr lang="en-IE" dirty="0" smtClean="0">
                <a:solidFill>
                  <a:srgbClr val="C00000"/>
                </a:solidFill>
              </a:rPr>
              <a:t>~ Support services listed.</a:t>
            </a: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WRDATF SMART Recovery groups information sessions: </a:t>
            </a:r>
            <a:r>
              <a:rPr lang="en-IE" dirty="0" smtClean="0">
                <a:solidFill>
                  <a:srgbClr val="C00000"/>
                </a:solidFill>
                <a:hlinkClick r:id="rId4"/>
              </a:rPr>
              <a:t>www.smartrecovery.org</a:t>
            </a:r>
            <a:r>
              <a:rPr lang="en-IE" dirty="0">
                <a:solidFill>
                  <a:srgbClr val="C00000"/>
                </a:solidFill>
              </a:rPr>
              <a:t> </a:t>
            </a:r>
            <a:r>
              <a:rPr lang="en-IE" dirty="0" smtClean="0">
                <a:solidFill>
                  <a:srgbClr val="C00000"/>
                </a:solidFill>
              </a:rPr>
              <a:t>/ </a:t>
            </a:r>
            <a:r>
              <a:rPr lang="en-IE" dirty="0" smtClean="0">
                <a:solidFill>
                  <a:srgbClr val="C00000"/>
                </a:solidFill>
                <a:hlinkClick r:id="rId5"/>
              </a:rPr>
              <a:t>www.smartrecovery.ie</a:t>
            </a:r>
            <a:r>
              <a:rPr lang="en-IE" dirty="0" smtClean="0">
                <a:solidFill>
                  <a:srgbClr val="C00000"/>
                </a:solidFill>
              </a:rPr>
              <a:t> / </a:t>
            </a:r>
            <a:r>
              <a:rPr lang="en-IE" dirty="0" smtClean="0">
                <a:solidFill>
                  <a:srgbClr val="C00000"/>
                </a:solidFill>
                <a:hlinkClick r:id="rId6"/>
              </a:rPr>
              <a:t>emmet.major@gretb.ie</a:t>
            </a: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“Working together to give every child the 			best head start”...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472" y="1825625"/>
            <a:ext cx="314086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072" y="1825625"/>
            <a:ext cx="314086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03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1631"/>
          </a:xfrm>
        </p:spPr>
        <p:txBody>
          <a:bodyPr/>
          <a:lstStyle/>
          <a:p>
            <a:r>
              <a:rPr lang="en-IE" dirty="0" smtClean="0"/>
              <a:t>Infant Mental Health definition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752600"/>
            <a:ext cx="11188700" cy="452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IE" altLang="en-US" dirty="0">
                <a:solidFill>
                  <a:srgbClr val="C00000"/>
                </a:solidFill>
              </a:rPr>
              <a:t>The </a:t>
            </a:r>
            <a:r>
              <a:rPr lang="en-IE" altLang="en-US" dirty="0" smtClean="0">
                <a:solidFill>
                  <a:srgbClr val="C00000"/>
                </a:solidFill>
              </a:rPr>
              <a:t>developing capacity of an infant or toddler to:</a:t>
            </a: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Experience, </a:t>
            </a:r>
            <a:r>
              <a:rPr lang="en-IE" altLang="en-US" dirty="0" smtClean="0">
                <a:solidFill>
                  <a:srgbClr val="C00000"/>
                </a:solidFill>
              </a:rPr>
              <a:t>express &amp; regulate emotions</a:t>
            </a: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Form close &amp; secure </a:t>
            </a:r>
            <a:r>
              <a:rPr lang="en-IE" altLang="en-US" dirty="0" smtClean="0">
                <a:solidFill>
                  <a:srgbClr val="C00000"/>
                </a:solidFill>
              </a:rPr>
              <a:t>relationships</a:t>
            </a: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Explore the environment &amp; </a:t>
            </a:r>
            <a:r>
              <a:rPr lang="en-IE" altLang="en-US" dirty="0" smtClean="0">
                <a:solidFill>
                  <a:srgbClr val="C00000"/>
                </a:solidFill>
              </a:rPr>
              <a:t>learn</a:t>
            </a:r>
            <a:endParaRPr lang="en-IE" altLang="en-US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IE" altLang="en-US" dirty="0">
                <a:solidFill>
                  <a:srgbClr val="C00000"/>
                </a:solidFill>
              </a:rPr>
              <a:t>I</a:t>
            </a:r>
            <a:r>
              <a:rPr lang="en-IE" altLang="en-US" dirty="0" smtClean="0">
                <a:solidFill>
                  <a:srgbClr val="C00000"/>
                </a:solidFill>
              </a:rPr>
              <a:t>n context of family, community &amp; cultural expectations for young children</a:t>
            </a:r>
            <a:endParaRPr lang="en-IE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19908"/>
          </a:xfrm>
        </p:spPr>
        <p:txBody>
          <a:bodyPr/>
          <a:lstStyle/>
          <a:p>
            <a:r>
              <a:rPr lang="en-IE" altLang="en-US" dirty="0"/>
              <a:t>Why is IMH so important?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38301"/>
            <a:ext cx="115189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*Nugent (</a:t>
            </a:r>
            <a:r>
              <a:rPr lang="en-IE" altLang="en-US" dirty="0" err="1" smtClean="0">
                <a:solidFill>
                  <a:srgbClr val="C00000"/>
                </a:solidFill>
              </a:rPr>
              <a:t>Brazelton</a:t>
            </a:r>
            <a:r>
              <a:rPr lang="en-IE" altLang="en-US" dirty="0" smtClean="0">
                <a:solidFill>
                  <a:srgbClr val="C00000"/>
                </a:solidFill>
              </a:rPr>
              <a:t> Institute) ~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altLang="en-US" dirty="0" smtClean="0">
                <a:solidFill>
                  <a:srgbClr val="C00000"/>
                </a:solidFill>
              </a:rPr>
              <a:t>Revolution </a:t>
            </a:r>
            <a:r>
              <a:rPr lang="en-IE" altLang="en-US" dirty="0">
                <a:solidFill>
                  <a:srgbClr val="C00000"/>
                </a:solidFill>
              </a:rPr>
              <a:t>has taken place in our understanding of the capacity of babies &amp; workings of their brains </a:t>
            </a:r>
          </a:p>
          <a:p>
            <a:pPr>
              <a:lnSpc>
                <a:spcPct val="90000"/>
              </a:lnSpc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“</a:t>
            </a:r>
            <a:r>
              <a:rPr lang="en-IE" altLang="en-US" dirty="0">
                <a:solidFill>
                  <a:srgbClr val="C00000"/>
                </a:solidFill>
              </a:rPr>
              <a:t>Critical window of opportunity” in first </a:t>
            </a:r>
            <a:r>
              <a:rPr lang="en-IE" altLang="en-US" dirty="0" smtClean="0">
                <a:solidFill>
                  <a:srgbClr val="C00000"/>
                </a:solidFill>
              </a:rPr>
              <a:t>1000 days of </a:t>
            </a:r>
            <a:r>
              <a:rPr lang="en-IE" altLang="en-US" dirty="0">
                <a:solidFill>
                  <a:srgbClr val="C00000"/>
                </a:solidFill>
              </a:rPr>
              <a:t>life</a:t>
            </a:r>
            <a:r>
              <a:rPr lang="en-IE" altLang="en-US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>
                <a:solidFill>
                  <a:srgbClr val="C00000"/>
                </a:solidFill>
              </a:rPr>
              <a:t>Brain development radically shaped &amp; structured by experiences &amp; </a:t>
            </a:r>
            <a:r>
              <a:rPr lang="en-IE" altLang="en-US" u="sng" dirty="0">
                <a:solidFill>
                  <a:srgbClr val="C00000"/>
                </a:solidFill>
              </a:rPr>
              <a:t>quality</a:t>
            </a:r>
            <a:r>
              <a:rPr lang="en-IE" altLang="en-US" dirty="0">
                <a:solidFill>
                  <a:srgbClr val="C00000"/>
                </a:solidFill>
              </a:rPr>
              <a:t> of child-parent interactions.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Up to 80% brain </a:t>
            </a:r>
            <a:r>
              <a:rPr lang="en-IE" altLang="en-US" dirty="0">
                <a:solidFill>
                  <a:srgbClr val="C00000"/>
                </a:solidFill>
              </a:rPr>
              <a:t>growth </a:t>
            </a:r>
            <a:r>
              <a:rPr lang="en-IE" altLang="en-US" dirty="0" smtClean="0">
                <a:solidFill>
                  <a:srgbClr val="C00000"/>
                </a:solidFill>
              </a:rPr>
              <a:t> 	    Formation of brain pathways    				Positive / challenging experiences have lasting impact.</a:t>
            </a:r>
          </a:p>
          <a:p>
            <a:pPr marL="0" indent="0">
              <a:lnSpc>
                <a:spcPct val="90000"/>
              </a:lnSpc>
              <a:buNone/>
            </a:pPr>
            <a:endParaRPr lang="en-IE" altLang="en-US" dirty="0">
              <a:solidFill>
                <a:srgbClr val="C00000"/>
              </a:solidFill>
            </a:endParaRPr>
          </a:p>
          <a:p>
            <a:endParaRPr lang="en-IE" dirty="0"/>
          </a:p>
        </p:txBody>
      </p:sp>
      <p:sp>
        <p:nvSpPr>
          <p:cNvPr id="6" name="Right Arrow 5"/>
          <p:cNvSpPr/>
          <p:nvPr/>
        </p:nvSpPr>
        <p:spPr>
          <a:xfrm>
            <a:off x="1398586" y="5981700"/>
            <a:ext cx="58658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>
            <a:off x="4518818" y="5664200"/>
            <a:ext cx="58658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0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66800"/>
          </a:xfrm>
        </p:spPr>
        <p:txBody>
          <a:bodyPr/>
          <a:lstStyle/>
          <a:p>
            <a:r>
              <a:rPr lang="en-IE" dirty="0" smtClean="0"/>
              <a:t>Origins of Attachment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752599"/>
            <a:ext cx="11625943" cy="46873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altLang="en-US" dirty="0" smtClean="0">
                <a:solidFill>
                  <a:srgbClr val="C00000"/>
                </a:solidFill>
              </a:rPr>
              <a:t>Most important survival task of infancy </a:t>
            </a:r>
            <a:r>
              <a:rPr lang="en-IE" dirty="0" smtClean="0">
                <a:solidFill>
                  <a:srgbClr val="C00000"/>
                </a:solidFill>
              </a:rPr>
              <a:t>(</a:t>
            </a:r>
            <a:r>
              <a:rPr lang="en-IE" dirty="0" err="1" smtClean="0">
                <a:solidFill>
                  <a:srgbClr val="C00000"/>
                </a:solidFill>
              </a:rPr>
              <a:t>Bowlby</a:t>
            </a:r>
            <a:r>
              <a:rPr lang="en-IE" dirty="0" smtClean="0">
                <a:solidFill>
                  <a:srgbClr val="C00000"/>
                </a:solidFill>
              </a:rPr>
              <a:t>, 1969; 1973; 1982)</a:t>
            </a:r>
          </a:p>
          <a:p>
            <a:pPr>
              <a:lnSpc>
                <a:spcPct val="90000"/>
              </a:lnSpc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dirty="0" smtClean="0">
                <a:solidFill>
                  <a:srgbClr val="C00000"/>
                </a:solidFill>
              </a:rPr>
              <a:t>“The dependency relationship that a child forms with their primary caregivers” (Pearce 2009).</a:t>
            </a:r>
          </a:p>
          <a:p>
            <a:pPr>
              <a:lnSpc>
                <a:spcPct val="90000"/>
              </a:lnSpc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dirty="0" smtClean="0">
                <a:solidFill>
                  <a:srgbClr val="C00000"/>
                </a:solidFill>
              </a:rPr>
              <a:t>Children exhibit behaviours that encourage caregiver to be present and responsive to their needs (Pearce, 2010)</a:t>
            </a:r>
          </a:p>
          <a:p>
            <a:pPr>
              <a:lnSpc>
                <a:spcPct val="90000"/>
              </a:lnSpc>
            </a:pPr>
            <a:endParaRPr lang="en-IE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IE" dirty="0" smtClean="0">
                <a:solidFill>
                  <a:srgbClr val="C00000"/>
                </a:solidFill>
              </a:rPr>
              <a:t>Emerges during first 6 months &amp; evolves through first 4 years.</a:t>
            </a: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62297"/>
          </a:xfrm>
        </p:spPr>
        <p:txBody>
          <a:bodyPr/>
          <a:lstStyle/>
          <a:p>
            <a:r>
              <a:rPr lang="en-IE" altLang="en-US" dirty="0" smtClean="0"/>
              <a:t>Factors impacting attachment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" y="1619795"/>
            <a:ext cx="10829109" cy="48463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3600" dirty="0" err="1" smtClean="0">
                <a:solidFill>
                  <a:srgbClr val="C00000"/>
                </a:solidFill>
              </a:rPr>
              <a:t>Schore</a:t>
            </a:r>
            <a:r>
              <a:rPr lang="en-GB" sz="3600" dirty="0" smtClean="0">
                <a:solidFill>
                  <a:srgbClr val="C00000"/>
                </a:solidFill>
              </a:rPr>
              <a:t> (2002):</a:t>
            </a:r>
          </a:p>
          <a:p>
            <a:pPr>
              <a:buNone/>
            </a:pPr>
            <a:r>
              <a:rPr lang="en-GB" sz="3600" dirty="0" smtClean="0">
                <a:solidFill>
                  <a:srgbClr val="C00000"/>
                </a:solidFill>
              </a:rPr>
              <a:t>	“A child’s first relationship acts as a template that permanently moulds their capacity to enter all later emotional relationships”.</a:t>
            </a:r>
          </a:p>
          <a:p>
            <a:pPr>
              <a:buNone/>
            </a:pPr>
            <a:endParaRPr lang="en-GB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3600" dirty="0" smtClean="0">
                <a:solidFill>
                  <a:srgbClr val="C00000"/>
                </a:solidFill>
              </a:rPr>
              <a:t>Accessibility:</a:t>
            </a:r>
          </a:p>
          <a:p>
            <a:pPr marL="742950" lvl="1" indent="-285750"/>
            <a:r>
              <a:rPr lang="en-GB" sz="3600" dirty="0" smtClean="0">
                <a:solidFill>
                  <a:srgbClr val="C00000"/>
                </a:solidFill>
              </a:rPr>
              <a:t>Infant learns mother is accessible to them when in close proximity or will consistently return to the child after being apart. The origins of trust! </a:t>
            </a:r>
          </a:p>
          <a:p>
            <a:pPr marL="742950" lvl="1" indent="-285750">
              <a:buNone/>
            </a:pPr>
            <a:endParaRPr lang="en-GB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3600" dirty="0" smtClean="0">
                <a:solidFill>
                  <a:srgbClr val="C00000"/>
                </a:solidFill>
              </a:rPr>
              <a:t>Understanding and Responsiveness:</a:t>
            </a:r>
          </a:p>
          <a:p>
            <a:pPr marL="742950" lvl="1" indent="-285750"/>
            <a:r>
              <a:rPr lang="en-GB" sz="3600" dirty="0" smtClean="0">
                <a:solidFill>
                  <a:srgbClr val="C00000"/>
                </a:solidFill>
              </a:rPr>
              <a:t>Learned when mothers respond appropriately and consistently to physiological and emotional needs e.g. hunger, distress, etc.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30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75360"/>
          </a:xfrm>
        </p:spPr>
        <p:txBody>
          <a:bodyPr/>
          <a:lstStyle/>
          <a:p>
            <a:r>
              <a:rPr lang="en-IE" altLang="en-US" dirty="0" smtClean="0"/>
              <a:t>Factors impacting attachment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658983"/>
            <a:ext cx="10750731" cy="48855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2800" dirty="0" err="1" smtClean="0">
                <a:solidFill>
                  <a:srgbClr val="C00000"/>
                </a:solidFill>
              </a:rPr>
              <a:t>Attunement</a:t>
            </a:r>
            <a:r>
              <a:rPr lang="en-GB" sz="2800" dirty="0" smtClean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Emotional connection to mother. </a:t>
            </a:r>
          </a:p>
          <a:p>
            <a:pPr lvl="1">
              <a:lnSpc>
                <a:spcPct val="90000"/>
              </a:lnSpc>
            </a:pPr>
            <a:endParaRPr lang="en-GB" sz="2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Mother mirrors child’s own feelings or attunes own feelings to child. (E.g. distress mirrored in facial or body language)</a:t>
            </a:r>
          </a:p>
          <a:p>
            <a:pPr lvl="1">
              <a:lnSpc>
                <a:spcPct val="90000"/>
              </a:lnSpc>
            </a:pPr>
            <a:endParaRPr lang="en-GB" sz="2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Mother soothes child when distressed. As child relaxes so too does caregiver (Pearce, 2010)</a:t>
            </a:r>
          </a:p>
          <a:p>
            <a:pPr lvl="1">
              <a:lnSpc>
                <a:spcPct val="90000"/>
              </a:lnSpc>
              <a:buNone/>
            </a:pPr>
            <a:endParaRPr lang="en-GB" sz="2400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C00000"/>
                </a:solidFill>
              </a:rPr>
              <a:t>In this way it allows mother to help the child to learn how to emotionally regulate themselves and their own arousal. </a:t>
            </a:r>
          </a:p>
          <a:p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2121</TotalTime>
  <Words>1706</Words>
  <Application>Microsoft Office PowerPoint</Application>
  <PresentationFormat>Custom</PresentationFormat>
  <Paragraphs>295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Nature Illustration 16x9</vt:lpstr>
      <vt:lpstr> Alcohol in pregnancy &amp; its Impact on Infant Mental Health </vt:lpstr>
      <vt:lpstr>A bit about me…</vt:lpstr>
      <vt:lpstr>What to expect…</vt:lpstr>
      <vt:lpstr>Origins of Infant Mental Health</vt:lpstr>
      <vt:lpstr>Infant Mental Health definition</vt:lpstr>
      <vt:lpstr>Why is IMH so important?</vt:lpstr>
      <vt:lpstr>Origins of Attachment</vt:lpstr>
      <vt:lpstr>Factors impacting attachment</vt:lpstr>
      <vt:lpstr>Factors impacting attachment</vt:lpstr>
      <vt:lpstr>Destigmatizing maternal substance abuse </vt:lpstr>
      <vt:lpstr>“Let’s extend our support not our judgement” </vt:lpstr>
      <vt:lpstr>PowerPoint Presentation</vt:lpstr>
      <vt:lpstr>Alcohol use during pregnancy </vt:lpstr>
      <vt:lpstr>Impact of alcohol abuse on parenting</vt:lpstr>
      <vt:lpstr>Impact of alcohol abuse on parenting</vt:lpstr>
      <vt:lpstr>Impact of alcohol abuse on parenting</vt:lpstr>
      <vt:lpstr>Impact of alcohol abuse on attachment</vt:lpstr>
      <vt:lpstr>Impact of alcohol abuse on attachment</vt:lpstr>
      <vt:lpstr>PowerPoint Presentation</vt:lpstr>
      <vt:lpstr>Young Person Quotes</vt:lpstr>
      <vt:lpstr>Adverse Childhood Experiences (ACE) Study  </vt:lpstr>
      <vt:lpstr>ACEs: 10 Areas of Trauma</vt:lpstr>
      <vt:lpstr>PowerPoint Presentation</vt:lpstr>
      <vt:lpstr>Fostering resilience – a matter of balancing the scales?</vt:lpstr>
      <vt:lpstr>Is equality is the best form of therapy? </vt:lpstr>
      <vt:lpstr>Top ingredients for positive mental health</vt:lpstr>
      <vt:lpstr>Hierarchy of Needs</vt:lpstr>
      <vt:lpstr>How can we support families?</vt:lpstr>
      <vt:lpstr>How can we support families?</vt:lpstr>
      <vt:lpstr>Nationally and locally….</vt:lpstr>
      <vt:lpstr>National Maternity Strategy 2016-2026</vt:lpstr>
      <vt:lpstr>PowerPoint Presentation</vt:lpstr>
      <vt:lpstr>Early Intervention &amp; Prevention   Tobacco, Alcohol &amp; Drugs  √</vt:lpstr>
      <vt:lpstr>Early Intervention &amp; Prevention   Mental Health and Wellbeing </vt:lpstr>
      <vt:lpstr>Babies and Families can’t wait!</vt:lpstr>
      <vt:lpstr>PowerPoint Presentation</vt:lpstr>
      <vt:lpstr>Society can’t wait!</vt:lpstr>
      <vt:lpstr>Break the Generational Cycle!!!!</vt:lpstr>
      <vt:lpstr>Support Services </vt:lpstr>
      <vt:lpstr>Support Services </vt:lpstr>
      <vt:lpstr>Resources</vt:lpstr>
      <vt:lpstr>Resources</vt:lpstr>
      <vt:lpstr>“Working together to give every child the    best head start”...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 and its Impact on Parental and Infant Mental Health</dc:title>
  <dc:creator>Malie Coyne admin a/c</dc:creator>
  <cp:lastModifiedBy>Mairea Nelson</cp:lastModifiedBy>
  <cp:revision>116</cp:revision>
  <cp:lastPrinted>2017-09-25T17:51:11Z</cp:lastPrinted>
  <dcterms:created xsi:type="dcterms:W3CDTF">2017-09-21T13:16:43Z</dcterms:created>
  <dcterms:modified xsi:type="dcterms:W3CDTF">2017-09-29T09:27:16Z</dcterms:modified>
</cp:coreProperties>
</file>