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324" r:id="rId4"/>
    <p:sldId id="259" r:id="rId5"/>
    <p:sldId id="260" r:id="rId6"/>
    <p:sldId id="339" r:id="rId7"/>
    <p:sldId id="261" r:id="rId8"/>
    <p:sldId id="310" r:id="rId9"/>
    <p:sldId id="312" r:id="rId10"/>
    <p:sldId id="262" r:id="rId11"/>
    <p:sldId id="263" r:id="rId12"/>
    <p:sldId id="313" r:id="rId13"/>
    <p:sldId id="332" r:id="rId14"/>
    <p:sldId id="265" r:id="rId15"/>
    <p:sldId id="274" r:id="rId16"/>
    <p:sldId id="322" r:id="rId17"/>
    <p:sldId id="283" r:id="rId18"/>
    <p:sldId id="325" r:id="rId19"/>
    <p:sldId id="275" r:id="rId20"/>
    <p:sldId id="331" r:id="rId21"/>
    <p:sldId id="329" r:id="rId22"/>
    <p:sldId id="330" r:id="rId23"/>
    <p:sldId id="326" r:id="rId24"/>
    <p:sldId id="327" r:id="rId25"/>
    <p:sldId id="335" r:id="rId26"/>
    <p:sldId id="315" r:id="rId27"/>
    <p:sldId id="306" r:id="rId28"/>
    <p:sldId id="338" r:id="rId29"/>
    <p:sldId id="307" r:id="rId30"/>
    <p:sldId id="347" r:id="rId31"/>
    <p:sldId id="316" r:id="rId32"/>
    <p:sldId id="334" r:id="rId33"/>
    <p:sldId id="305" r:id="rId34"/>
    <p:sldId id="300" r:id="rId35"/>
    <p:sldId id="301" r:id="rId36"/>
    <p:sldId id="302" r:id="rId37"/>
    <p:sldId id="303" r:id="rId38"/>
    <p:sldId id="344" r:id="rId39"/>
    <p:sldId id="343" r:id="rId40"/>
    <p:sldId id="340" r:id="rId41"/>
    <p:sldId id="341" r:id="rId42"/>
    <p:sldId id="319" r:id="rId43"/>
    <p:sldId id="342" r:id="rId44"/>
    <p:sldId id="346" r:id="rId45"/>
    <p:sldId id="333" r:id="rId46"/>
    <p:sldId id="293" r:id="rId47"/>
    <p:sldId id="289" r:id="rId48"/>
    <p:sldId id="33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8F2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6A90C-C602-46C2-96DA-7312CA39A3D4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C35860B5-5DDF-4EE1-85F0-59906BD88CA9}">
      <dgm:prSet phldrT="[Text]"/>
      <dgm:spPr/>
      <dgm:t>
        <a:bodyPr/>
        <a:lstStyle/>
        <a:p>
          <a:r>
            <a:rPr lang="en-IE" dirty="0"/>
            <a:t>Alcohol</a:t>
          </a:r>
        </a:p>
      </dgm:t>
    </dgm:pt>
    <dgm:pt modelId="{49C68BC6-BB15-49F8-A24C-8FE911E17744}" type="parTrans" cxnId="{FFB8B034-C2DE-4557-A840-AC1E382AFF44}">
      <dgm:prSet/>
      <dgm:spPr/>
      <dgm:t>
        <a:bodyPr/>
        <a:lstStyle/>
        <a:p>
          <a:endParaRPr lang="en-IE"/>
        </a:p>
      </dgm:t>
    </dgm:pt>
    <dgm:pt modelId="{7F3D8C89-BAF5-4F42-AB75-4E22E9563658}" type="sibTrans" cxnId="{FFB8B034-C2DE-4557-A840-AC1E382AFF44}">
      <dgm:prSet/>
      <dgm:spPr/>
      <dgm:t>
        <a:bodyPr/>
        <a:lstStyle/>
        <a:p>
          <a:endParaRPr lang="en-IE"/>
        </a:p>
      </dgm:t>
    </dgm:pt>
    <dgm:pt modelId="{EBAEFB2B-9B3F-43B7-B038-177F9B4C60A9}">
      <dgm:prSet phldrT="[Text]"/>
      <dgm:spPr/>
      <dgm:t>
        <a:bodyPr/>
        <a:lstStyle/>
        <a:p>
          <a:r>
            <a:rPr lang="en-IE" dirty="0"/>
            <a:t>Health</a:t>
          </a:r>
        </a:p>
      </dgm:t>
    </dgm:pt>
    <dgm:pt modelId="{8BB6206E-4CA9-4D5E-BECB-008A3EC5430D}" type="parTrans" cxnId="{7F16DD69-61B4-45E7-8512-01315FDAAE71}">
      <dgm:prSet/>
      <dgm:spPr/>
      <dgm:t>
        <a:bodyPr/>
        <a:lstStyle/>
        <a:p>
          <a:endParaRPr lang="en-IE"/>
        </a:p>
      </dgm:t>
    </dgm:pt>
    <dgm:pt modelId="{874D6358-F15E-4406-BE3B-6CCC24FA67F3}" type="sibTrans" cxnId="{7F16DD69-61B4-45E7-8512-01315FDAAE71}">
      <dgm:prSet/>
      <dgm:spPr/>
      <dgm:t>
        <a:bodyPr/>
        <a:lstStyle/>
        <a:p>
          <a:endParaRPr lang="en-IE"/>
        </a:p>
      </dgm:t>
    </dgm:pt>
    <dgm:pt modelId="{CC5A244E-A24F-4CDB-BC48-2EB74A2E899A}">
      <dgm:prSet phldrT="[Text]"/>
      <dgm:spPr/>
      <dgm:t>
        <a:bodyPr/>
        <a:lstStyle/>
        <a:p>
          <a:r>
            <a:rPr lang="en-IE" dirty="0"/>
            <a:t>Social </a:t>
          </a:r>
        </a:p>
      </dgm:t>
    </dgm:pt>
    <dgm:pt modelId="{8F1E9C23-F44F-4541-A3D5-BB798BE4CAC6}" type="parTrans" cxnId="{76DC00DB-1DCD-436D-97B6-7521A5DD9965}">
      <dgm:prSet/>
      <dgm:spPr/>
      <dgm:t>
        <a:bodyPr/>
        <a:lstStyle/>
        <a:p>
          <a:endParaRPr lang="en-IE"/>
        </a:p>
      </dgm:t>
    </dgm:pt>
    <dgm:pt modelId="{C524A728-86C8-4583-90FB-796C7E6DED01}" type="sibTrans" cxnId="{76DC00DB-1DCD-436D-97B6-7521A5DD9965}">
      <dgm:prSet/>
      <dgm:spPr/>
      <dgm:t>
        <a:bodyPr/>
        <a:lstStyle/>
        <a:p>
          <a:endParaRPr lang="en-IE"/>
        </a:p>
      </dgm:t>
    </dgm:pt>
    <dgm:pt modelId="{10A35E50-B44A-4EBE-9490-1C0219918C2D}">
      <dgm:prSet phldrT="[Text]"/>
      <dgm:spPr/>
      <dgm:t>
        <a:bodyPr/>
        <a:lstStyle/>
        <a:p>
          <a:r>
            <a:rPr lang="en-IE" dirty="0"/>
            <a:t>Family</a:t>
          </a:r>
        </a:p>
      </dgm:t>
    </dgm:pt>
    <dgm:pt modelId="{A6B6CFCD-0F10-4ABB-A40F-BF2B8742B728}" type="parTrans" cxnId="{9163FA04-75B4-4B04-84F0-C55835918DAF}">
      <dgm:prSet/>
      <dgm:spPr/>
      <dgm:t>
        <a:bodyPr/>
        <a:lstStyle/>
        <a:p>
          <a:endParaRPr lang="en-IE"/>
        </a:p>
      </dgm:t>
    </dgm:pt>
    <dgm:pt modelId="{EAC0965E-48A9-4857-BC20-C6B2F6C8C6EC}" type="sibTrans" cxnId="{9163FA04-75B4-4B04-84F0-C55835918DAF}">
      <dgm:prSet/>
      <dgm:spPr/>
      <dgm:t>
        <a:bodyPr/>
        <a:lstStyle/>
        <a:p>
          <a:endParaRPr lang="en-IE"/>
        </a:p>
      </dgm:t>
    </dgm:pt>
    <dgm:pt modelId="{100CCF9C-A54D-4DAD-937C-1F01369E4AC7}">
      <dgm:prSet phldrT="[Text]"/>
      <dgm:spPr/>
      <dgm:t>
        <a:bodyPr/>
        <a:lstStyle/>
        <a:p>
          <a:r>
            <a:rPr lang="en-IE" dirty="0"/>
            <a:t>Education</a:t>
          </a:r>
        </a:p>
      </dgm:t>
    </dgm:pt>
    <dgm:pt modelId="{E15ADCAA-FCBA-4AA1-B798-87871B3489EE}" type="parTrans" cxnId="{42A4B706-A466-42FE-B672-02D0538D7313}">
      <dgm:prSet/>
      <dgm:spPr/>
      <dgm:t>
        <a:bodyPr/>
        <a:lstStyle/>
        <a:p>
          <a:endParaRPr lang="en-IE"/>
        </a:p>
      </dgm:t>
    </dgm:pt>
    <dgm:pt modelId="{5DBFF7A1-19E2-4ED3-8F83-43406D2B0849}" type="sibTrans" cxnId="{42A4B706-A466-42FE-B672-02D0538D7313}">
      <dgm:prSet/>
      <dgm:spPr/>
      <dgm:t>
        <a:bodyPr/>
        <a:lstStyle/>
        <a:p>
          <a:endParaRPr lang="en-IE"/>
        </a:p>
      </dgm:t>
    </dgm:pt>
    <dgm:pt modelId="{057A6B3A-B32C-4451-8C21-E0096EEC5E2F}">
      <dgm:prSet/>
      <dgm:spPr/>
      <dgm:t>
        <a:bodyPr/>
        <a:lstStyle/>
        <a:p>
          <a:r>
            <a:rPr lang="en-IE" dirty="0"/>
            <a:t>Employment</a:t>
          </a:r>
        </a:p>
      </dgm:t>
    </dgm:pt>
    <dgm:pt modelId="{2978AC2B-7810-4E6A-886F-F8531FC49A92}" type="parTrans" cxnId="{754008A8-6972-4ADB-97E8-E53625E7392A}">
      <dgm:prSet/>
      <dgm:spPr/>
      <dgm:t>
        <a:bodyPr/>
        <a:lstStyle/>
        <a:p>
          <a:endParaRPr lang="en-IE"/>
        </a:p>
      </dgm:t>
    </dgm:pt>
    <dgm:pt modelId="{88679A08-EA49-4C57-B071-F882FB94326A}" type="sibTrans" cxnId="{754008A8-6972-4ADB-97E8-E53625E7392A}">
      <dgm:prSet/>
      <dgm:spPr/>
      <dgm:t>
        <a:bodyPr/>
        <a:lstStyle/>
        <a:p>
          <a:endParaRPr lang="en-IE"/>
        </a:p>
      </dgm:t>
    </dgm:pt>
    <dgm:pt modelId="{23E873A4-62CE-42E5-85CF-15BB7EAF7A46}">
      <dgm:prSet/>
      <dgm:spPr/>
      <dgm:t>
        <a:bodyPr/>
        <a:lstStyle/>
        <a:p>
          <a:r>
            <a:rPr lang="en-IE" dirty="0"/>
            <a:t>Crime</a:t>
          </a:r>
        </a:p>
      </dgm:t>
    </dgm:pt>
    <dgm:pt modelId="{27217AF1-351F-4EF2-87D6-95DF8013CBD3}" type="parTrans" cxnId="{B8A05454-71BD-41ED-8BBF-4D2AEC185EB7}">
      <dgm:prSet/>
      <dgm:spPr/>
      <dgm:t>
        <a:bodyPr/>
        <a:lstStyle/>
        <a:p>
          <a:endParaRPr lang="en-IE"/>
        </a:p>
      </dgm:t>
    </dgm:pt>
    <dgm:pt modelId="{6D09CC77-61DD-48E8-BFDB-DF9E0868B2E9}" type="sibTrans" cxnId="{B8A05454-71BD-41ED-8BBF-4D2AEC185EB7}">
      <dgm:prSet/>
      <dgm:spPr/>
      <dgm:t>
        <a:bodyPr/>
        <a:lstStyle/>
        <a:p>
          <a:endParaRPr lang="en-IE"/>
        </a:p>
      </dgm:t>
    </dgm:pt>
    <dgm:pt modelId="{53121E58-F3BD-498D-BF04-310515263058}">
      <dgm:prSet/>
      <dgm:spPr/>
      <dgm:t>
        <a:bodyPr/>
        <a:lstStyle/>
        <a:p>
          <a:r>
            <a:rPr lang="en-IE" dirty="0"/>
            <a:t>Road </a:t>
          </a:r>
          <a:r>
            <a:rPr lang="en-IE" dirty="0" err="1"/>
            <a:t>Collisons</a:t>
          </a:r>
          <a:endParaRPr lang="en-IE" dirty="0"/>
        </a:p>
      </dgm:t>
    </dgm:pt>
    <dgm:pt modelId="{4BEAAC2B-B3A5-4F0B-A5A7-E97F1B72504A}" type="parTrans" cxnId="{5293D02A-E7EB-4F05-9172-61B6FEF0595B}">
      <dgm:prSet/>
      <dgm:spPr/>
      <dgm:t>
        <a:bodyPr/>
        <a:lstStyle/>
        <a:p>
          <a:endParaRPr lang="en-IE"/>
        </a:p>
      </dgm:t>
    </dgm:pt>
    <dgm:pt modelId="{D7E0E8C2-5AC0-45A5-A01A-AAB4567B6E8B}" type="sibTrans" cxnId="{5293D02A-E7EB-4F05-9172-61B6FEF0595B}">
      <dgm:prSet/>
      <dgm:spPr/>
      <dgm:t>
        <a:bodyPr/>
        <a:lstStyle/>
        <a:p>
          <a:endParaRPr lang="en-IE"/>
        </a:p>
      </dgm:t>
    </dgm:pt>
    <dgm:pt modelId="{3ABB15A1-C732-469E-8073-A532088FAD0B}" type="pres">
      <dgm:prSet presAssocID="{DB96A90C-C602-46C2-96DA-7312CA39A3D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C920A154-DB41-4560-B249-6A8A52A5EF88}" type="pres">
      <dgm:prSet presAssocID="{C35860B5-5DDF-4EE1-85F0-59906BD88CA9}" presName="centerShape" presStyleLbl="node0" presStyleIdx="0" presStyleCnt="1"/>
      <dgm:spPr/>
      <dgm:t>
        <a:bodyPr/>
        <a:lstStyle/>
        <a:p>
          <a:endParaRPr lang="en-IE"/>
        </a:p>
      </dgm:t>
    </dgm:pt>
    <dgm:pt modelId="{17BD4FEF-208E-42D4-924A-651F88EF5292}" type="pres">
      <dgm:prSet presAssocID="{8BB6206E-4CA9-4D5E-BECB-008A3EC5430D}" presName="parTrans" presStyleLbl="sibTrans2D1" presStyleIdx="0" presStyleCnt="7"/>
      <dgm:spPr/>
      <dgm:t>
        <a:bodyPr/>
        <a:lstStyle/>
        <a:p>
          <a:endParaRPr lang="en-IE"/>
        </a:p>
      </dgm:t>
    </dgm:pt>
    <dgm:pt modelId="{3731D473-E7D7-4DA2-B59F-7E1DE86FF4CA}" type="pres">
      <dgm:prSet presAssocID="{8BB6206E-4CA9-4D5E-BECB-008A3EC5430D}" presName="connectorText" presStyleLbl="sibTrans2D1" presStyleIdx="0" presStyleCnt="7"/>
      <dgm:spPr/>
      <dgm:t>
        <a:bodyPr/>
        <a:lstStyle/>
        <a:p>
          <a:endParaRPr lang="en-IE"/>
        </a:p>
      </dgm:t>
    </dgm:pt>
    <dgm:pt modelId="{9853470C-09BA-47ED-A14C-E6B71F0012C4}" type="pres">
      <dgm:prSet presAssocID="{EBAEFB2B-9B3F-43B7-B038-177F9B4C60A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6DA4798-3765-4F62-BCAB-49A66C4D44BD}" type="pres">
      <dgm:prSet presAssocID="{8F1E9C23-F44F-4541-A3D5-BB798BE4CAC6}" presName="parTrans" presStyleLbl="sibTrans2D1" presStyleIdx="1" presStyleCnt="7"/>
      <dgm:spPr/>
      <dgm:t>
        <a:bodyPr/>
        <a:lstStyle/>
        <a:p>
          <a:endParaRPr lang="en-IE"/>
        </a:p>
      </dgm:t>
    </dgm:pt>
    <dgm:pt modelId="{4F53A6C6-6C68-494A-B697-0EF17813B697}" type="pres">
      <dgm:prSet presAssocID="{8F1E9C23-F44F-4541-A3D5-BB798BE4CAC6}" presName="connectorText" presStyleLbl="sibTrans2D1" presStyleIdx="1" presStyleCnt="7"/>
      <dgm:spPr/>
      <dgm:t>
        <a:bodyPr/>
        <a:lstStyle/>
        <a:p>
          <a:endParaRPr lang="en-IE"/>
        </a:p>
      </dgm:t>
    </dgm:pt>
    <dgm:pt modelId="{DADD5F2D-D3D5-491C-AA83-EF0F5813D796}" type="pres">
      <dgm:prSet presAssocID="{CC5A244E-A24F-4CDB-BC48-2EB74A2E899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BED21CC-26A2-41ED-A6A3-61B9AA981C66}" type="pres">
      <dgm:prSet presAssocID="{A6B6CFCD-0F10-4ABB-A40F-BF2B8742B728}" presName="parTrans" presStyleLbl="sibTrans2D1" presStyleIdx="2" presStyleCnt="7"/>
      <dgm:spPr/>
      <dgm:t>
        <a:bodyPr/>
        <a:lstStyle/>
        <a:p>
          <a:endParaRPr lang="en-IE"/>
        </a:p>
      </dgm:t>
    </dgm:pt>
    <dgm:pt modelId="{41098BF1-890A-443C-9D53-0B769D30D9AE}" type="pres">
      <dgm:prSet presAssocID="{A6B6CFCD-0F10-4ABB-A40F-BF2B8742B728}" presName="connectorText" presStyleLbl="sibTrans2D1" presStyleIdx="2" presStyleCnt="7"/>
      <dgm:spPr/>
      <dgm:t>
        <a:bodyPr/>
        <a:lstStyle/>
        <a:p>
          <a:endParaRPr lang="en-IE"/>
        </a:p>
      </dgm:t>
    </dgm:pt>
    <dgm:pt modelId="{CE5D5A33-7B52-4D87-B03C-2A6469832B2D}" type="pres">
      <dgm:prSet presAssocID="{10A35E50-B44A-4EBE-9490-1C0219918C2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5398D8A4-0F74-4967-98AB-8E7475E92231}" type="pres">
      <dgm:prSet presAssocID="{E15ADCAA-FCBA-4AA1-B798-87871B3489EE}" presName="parTrans" presStyleLbl="sibTrans2D1" presStyleIdx="3" presStyleCnt="7"/>
      <dgm:spPr/>
      <dgm:t>
        <a:bodyPr/>
        <a:lstStyle/>
        <a:p>
          <a:endParaRPr lang="en-IE"/>
        </a:p>
      </dgm:t>
    </dgm:pt>
    <dgm:pt modelId="{BFC29C9D-A2E0-413D-95D2-3BBDD2C20644}" type="pres">
      <dgm:prSet presAssocID="{E15ADCAA-FCBA-4AA1-B798-87871B3489EE}" presName="connectorText" presStyleLbl="sibTrans2D1" presStyleIdx="3" presStyleCnt="7"/>
      <dgm:spPr/>
      <dgm:t>
        <a:bodyPr/>
        <a:lstStyle/>
        <a:p>
          <a:endParaRPr lang="en-IE"/>
        </a:p>
      </dgm:t>
    </dgm:pt>
    <dgm:pt modelId="{17B1A44D-21E1-4119-8058-C4A3B09BC625}" type="pres">
      <dgm:prSet presAssocID="{100CCF9C-A54D-4DAD-937C-1F01369E4AC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7BDA8D3-7EF5-4159-B5E1-607BBAE2E8D0}" type="pres">
      <dgm:prSet presAssocID="{2978AC2B-7810-4E6A-886F-F8531FC49A92}" presName="parTrans" presStyleLbl="sibTrans2D1" presStyleIdx="4" presStyleCnt="7"/>
      <dgm:spPr/>
      <dgm:t>
        <a:bodyPr/>
        <a:lstStyle/>
        <a:p>
          <a:endParaRPr lang="en-IE"/>
        </a:p>
      </dgm:t>
    </dgm:pt>
    <dgm:pt modelId="{44AC1B3D-3F9A-4F41-9FE6-A2C8CD031D4C}" type="pres">
      <dgm:prSet presAssocID="{2978AC2B-7810-4E6A-886F-F8531FC49A92}" presName="connectorText" presStyleLbl="sibTrans2D1" presStyleIdx="4" presStyleCnt="7"/>
      <dgm:spPr/>
      <dgm:t>
        <a:bodyPr/>
        <a:lstStyle/>
        <a:p>
          <a:endParaRPr lang="en-IE"/>
        </a:p>
      </dgm:t>
    </dgm:pt>
    <dgm:pt modelId="{4A76525A-B480-43BE-A582-B3A7A838A313}" type="pres">
      <dgm:prSet presAssocID="{057A6B3A-B32C-4451-8C21-E0096EEC5E2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BC4F4EC-5F6C-4DAE-B7F1-10565164E92C}" type="pres">
      <dgm:prSet presAssocID="{27217AF1-351F-4EF2-87D6-95DF8013CBD3}" presName="parTrans" presStyleLbl="sibTrans2D1" presStyleIdx="5" presStyleCnt="7"/>
      <dgm:spPr/>
      <dgm:t>
        <a:bodyPr/>
        <a:lstStyle/>
        <a:p>
          <a:endParaRPr lang="en-IE"/>
        </a:p>
      </dgm:t>
    </dgm:pt>
    <dgm:pt modelId="{8A773980-B519-4ABD-9F4D-58B0E5DD9C79}" type="pres">
      <dgm:prSet presAssocID="{27217AF1-351F-4EF2-87D6-95DF8013CBD3}" presName="connectorText" presStyleLbl="sibTrans2D1" presStyleIdx="5" presStyleCnt="7"/>
      <dgm:spPr/>
      <dgm:t>
        <a:bodyPr/>
        <a:lstStyle/>
        <a:p>
          <a:endParaRPr lang="en-IE"/>
        </a:p>
      </dgm:t>
    </dgm:pt>
    <dgm:pt modelId="{D8F21819-82A3-45F0-809C-0710643B1B7D}" type="pres">
      <dgm:prSet presAssocID="{23E873A4-62CE-42E5-85CF-15BB7EAF7A4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8C9AB75-9583-4B77-9E69-7265232DF875}" type="pres">
      <dgm:prSet presAssocID="{4BEAAC2B-B3A5-4F0B-A5A7-E97F1B72504A}" presName="parTrans" presStyleLbl="sibTrans2D1" presStyleIdx="6" presStyleCnt="7"/>
      <dgm:spPr/>
      <dgm:t>
        <a:bodyPr/>
        <a:lstStyle/>
        <a:p>
          <a:endParaRPr lang="en-IE"/>
        </a:p>
      </dgm:t>
    </dgm:pt>
    <dgm:pt modelId="{3D36E469-6EEC-46B8-901A-34F14C3C8E0E}" type="pres">
      <dgm:prSet presAssocID="{4BEAAC2B-B3A5-4F0B-A5A7-E97F1B72504A}" presName="connectorText" presStyleLbl="sibTrans2D1" presStyleIdx="6" presStyleCnt="7"/>
      <dgm:spPr/>
      <dgm:t>
        <a:bodyPr/>
        <a:lstStyle/>
        <a:p>
          <a:endParaRPr lang="en-IE"/>
        </a:p>
      </dgm:t>
    </dgm:pt>
    <dgm:pt modelId="{1D69C236-21F9-4B42-A12D-A5E2C97A6FA1}" type="pres">
      <dgm:prSet presAssocID="{53121E58-F3BD-498D-BF04-31051526305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94F9156B-8064-44F2-8817-0C9569290E8D}" type="presOf" srcId="{CC5A244E-A24F-4CDB-BC48-2EB74A2E899A}" destId="{DADD5F2D-D3D5-491C-AA83-EF0F5813D796}" srcOrd="0" destOrd="0" presId="urn:microsoft.com/office/officeart/2005/8/layout/radial5"/>
    <dgm:cxn modelId="{36B4F820-1533-4D18-AA04-193F43D3A292}" type="presOf" srcId="{DB96A90C-C602-46C2-96DA-7312CA39A3D4}" destId="{3ABB15A1-C732-469E-8073-A532088FAD0B}" srcOrd="0" destOrd="0" presId="urn:microsoft.com/office/officeart/2005/8/layout/radial5"/>
    <dgm:cxn modelId="{857CB082-97D8-4FEC-9830-564882923C9D}" type="presOf" srcId="{E15ADCAA-FCBA-4AA1-B798-87871B3489EE}" destId="{5398D8A4-0F74-4967-98AB-8E7475E92231}" srcOrd="0" destOrd="0" presId="urn:microsoft.com/office/officeart/2005/8/layout/radial5"/>
    <dgm:cxn modelId="{9FEAFE46-6134-4E0E-8C7A-F726BFE0BFD8}" type="presOf" srcId="{EBAEFB2B-9B3F-43B7-B038-177F9B4C60A9}" destId="{9853470C-09BA-47ED-A14C-E6B71F0012C4}" srcOrd="0" destOrd="0" presId="urn:microsoft.com/office/officeart/2005/8/layout/radial5"/>
    <dgm:cxn modelId="{84A5CA49-B904-4252-B8F7-48C90FD03C7A}" type="presOf" srcId="{8F1E9C23-F44F-4541-A3D5-BB798BE4CAC6}" destId="{66DA4798-3765-4F62-BCAB-49A66C4D44BD}" srcOrd="0" destOrd="0" presId="urn:microsoft.com/office/officeart/2005/8/layout/radial5"/>
    <dgm:cxn modelId="{EC408E1A-9C11-4FA9-AB41-EE6357BBFC17}" type="presOf" srcId="{53121E58-F3BD-498D-BF04-310515263058}" destId="{1D69C236-21F9-4B42-A12D-A5E2C97A6FA1}" srcOrd="0" destOrd="0" presId="urn:microsoft.com/office/officeart/2005/8/layout/radial5"/>
    <dgm:cxn modelId="{E03E6DB4-33B3-4B6C-91F8-3BC4718E9C51}" type="presOf" srcId="{E15ADCAA-FCBA-4AA1-B798-87871B3489EE}" destId="{BFC29C9D-A2E0-413D-95D2-3BBDD2C20644}" srcOrd="1" destOrd="0" presId="urn:microsoft.com/office/officeart/2005/8/layout/radial5"/>
    <dgm:cxn modelId="{76DC00DB-1DCD-436D-97B6-7521A5DD9965}" srcId="{C35860B5-5DDF-4EE1-85F0-59906BD88CA9}" destId="{CC5A244E-A24F-4CDB-BC48-2EB74A2E899A}" srcOrd="1" destOrd="0" parTransId="{8F1E9C23-F44F-4541-A3D5-BB798BE4CAC6}" sibTransId="{C524A728-86C8-4583-90FB-796C7E6DED01}"/>
    <dgm:cxn modelId="{8E3EF32F-83C8-4A7A-BDE2-62BAB0C011E1}" type="presOf" srcId="{C35860B5-5DDF-4EE1-85F0-59906BD88CA9}" destId="{C920A154-DB41-4560-B249-6A8A52A5EF88}" srcOrd="0" destOrd="0" presId="urn:microsoft.com/office/officeart/2005/8/layout/radial5"/>
    <dgm:cxn modelId="{1D302E99-E275-4554-9918-7189ED1F11B3}" type="presOf" srcId="{A6B6CFCD-0F10-4ABB-A40F-BF2B8742B728}" destId="{41098BF1-890A-443C-9D53-0B769D30D9AE}" srcOrd="1" destOrd="0" presId="urn:microsoft.com/office/officeart/2005/8/layout/radial5"/>
    <dgm:cxn modelId="{AE7F51FF-8104-4E9C-99B4-6A5C3073081E}" type="presOf" srcId="{27217AF1-351F-4EF2-87D6-95DF8013CBD3}" destId="{8A773980-B519-4ABD-9F4D-58B0E5DD9C79}" srcOrd="1" destOrd="0" presId="urn:microsoft.com/office/officeart/2005/8/layout/radial5"/>
    <dgm:cxn modelId="{F072B2B4-CC08-44CF-A75F-8AB5989CDCDA}" type="presOf" srcId="{23E873A4-62CE-42E5-85CF-15BB7EAF7A46}" destId="{D8F21819-82A3-45F0-809C-0710643B1B7D}" srcOrd="0" destOrd="0" presId="urn:microsoft.com/office/officeart/2005/8/layout/radial5"/>
    <dgm:cxn modelId="{7F16DD69-61B4-45E7-8512-01315FDAAE71}" srcId="{C35860B5-5DDF-4EE1-85F0-59906BD88CA9}" destId="{EBAEFB2B-9B3F-43B7-B038-177F9B4C60A9}" srcOrd="0" destOrd="0" parTransId="{8BB6206E-4CA9-4D5E-BECB-008A3EC5430D}" sibTransId="{874D6358-F15E-4406-BE3B-6CCC24FA67F3}"/>
    <dgm:cxn modelId="{4A541806-C94D-4AF7-83CF-476F2A5E6EEA}" type="presOf" srcId="{2978AC2B-7810-4E6A-886F-F8531FC49A92}" destId="{F7BDA8D3-7EF5-4159-B5E1-607BBAE2E8D0}" srcOrd="0" destOrd="0" presId="urn:microsoft.com/office/officeart/2005/8/layout/radial5"/>
    <dgm:cxn modelId="{FFB8B034-C2DE-4557-A840-AC1E382AFF44}" srcId="{DB96A90C-C602-46C2-96DA-7312CA39A3D4}" destId="{C35860B5-5DDF-4EE1-85F0-59906BD88CA9}" srcOrd="0" destOrd="0" parTransId="{49C68BC6-BB15-49F8-A24C-8FE911E17744}" sibTransId="{7F3D8C89-BAF5-4F42-AB75-4E22E9563658}"/>
    <dgm:cxn modelId="{986127EA-081D-40E7-B09D-D00D751D2D6D}" type="presOf" srcId="{4BEAAC2B-B3A5-4F0B-A5A7-E97F1B72504A}" destId="{38C9AB75-9583-4B77-9E69-7265232DF875}" srcOrd="0" destOrd="0" presId="urn:microsoft.com/office/officeart/2005/8/layout/radial5"/>
    <dgm:cxn modelId="{FC1A21CB-D605-4E53-BEAF-E5BF402F0668}" type="presOf" srcId="{4BEAAC2B-B3A5-4F0B-A5A7-E97F1B72504A}" destId="{3D36E469-6EEC-46B8-901A-34F14C3C8E0E}" srcOrd="1" destOrd="0" presId="urn:microsoft.com/office/officeart/2005/8/layout/radial5"/>
    <dgm:cxn modelId="{08816795-DCFE-4C4D-84B4-646DD4C2A3CE}" type="presOf" srcId="{057A6B3A-B32C-4451-8C21-E0096EEC5E2F}" destId="{4A76525A-B480-43BE-A582-B3A7A838A313}" srcOrd="0" destOrd="0" presId="urn:microsoft.com/office/officeart/2005/8/layout/radial5"/>
    <dgm:cxn modelId="{CC20573A-8A04-4EF7-9908-BF4C0EA6A82D}" type="presOf" srcId="{10A35E50-B44A-4EBE-9490-1C0219918C2D}" destId="{CE5D5A33-7B52-4D87-B03C-2A6469832B2D}" srcOrd="0" destOrd="0" presId="urn:microsoft.com/office/officeart/2005/8/layout/radial5"/>
    <dgm:cxn modelId="{5293D02A-E7EB-4F05-9172-61B6FEF0595B}" srcId="{C35860B5-5DDF-4EE1-85F0-59906BD88CA9}" destId="{53121E58-F3BD-498D-BF04-310515263058}" srcOrd="6" destOrd="0" parTransId="{4BEAAC2B-B3A5-4F0B-A5A7-E97F1B72504A}" sibTransId="{D7E0E8C2-5AC0-45A5-A01A-AAB4567B6E8B}"/>
    <dgm:cxn modelId="{754008A8-6972-4ADB-97E8-E53625E7392A}" srcId="{C35860B5-5DDF-4EE1-85F0-59906BD88CA9}" destId="{057A6B3A-B32C-4451-8C21-E0096EEC5E2F}" srcOrd="4" destOrd="0" parTransId="{2978AC2B-7810-4E6A-886F-F8531FC49A92}" sibTransId="{88679A08-EA49-4C57-B071-F882FB94326A}"/>
    <dgm:cxn modelId="{413EAAA5-D9F0-4B94-BC26-6380B064DDF9}" type="presOf" srcId="{8BB6206E-4CA9-4D5E-BECB-008A3EC5430D}" destId="{3731D473-E7D7-4DA2-B59F-7E1DE86FF4CA}" srcOrd="1" destOrd="0" presId="urn:microsoft.com/office/officeart/2005/8/layout/radial5"/>
    <dgm:cxn modelId="{B8A05454-71BD-41ED-8BBF-4D2AEC185EB7}" srcId="{C35860B5-5DDF-4EE1-85F0-59906BD88CA9}" destId="{23E873A4-62CE-42E5-85CF-15BB7EAF7A46}" srcOrd="5" destOrd="0" parTransId="{27217AF1-351F-4EF2-87D6-95DF8013CBD3}" sibTransId="{6D09CC77-61DD-48E8-BFDB-DF9E0868B2E9}"/>
    <dgm:cxn modelId="{42A4B706-A466-42FE-B672-02D0538D7313}" srcId="{C35860B5-5DDF-4EE1-85F0-59906BD88CA9}" destId="{100CCF9C-A54D-4DAD-937C-1F01369E4AC7}" srcOrd="3" destOrd="0" parTransId="{E15ADCAA-FCBA-4AA1-B798-87871B3489EE}" sibTransId="{5DBFF7A1-19E2-4ED3-8F83-43406D2B0849}"/>
    <dgm:cxn modelId="{81FA05A5-983C-4EC4-BC3D-2F8BB1FF4470}" type="presOf" srcId="{27217AF1-351F-4EF2-87D6-95DF8013CBD3}" destId="{3BC4F4EC-5F6C-4DAE-B7F1-10565164E92C}" srcOrd="0" destOrd="0" presId="urn:microsoft.com/office/officeart/2005/8/layout/radial5"/>
    <dgm:cxn modelId="{64088D57-0A74-46B4-A627-8A64A09BCAAA}" type="presOf" srcId="{100CCF9C-A54D-4DAD-937C-1F01369E4AC7}" destId="{17B1A44D-21E1-4119-8058-C4A3B09BC625}" srcOrd="0" destOrd="0" presId="urn:microsoft.com/office/officeart/2005/8/layout/radial5"/>
    <dgm:cxn modelId="{8F584FA5-5CEC-42B5-842B-3F90F2016BF4}" type="presOf" srcId="{8BB6206E-4CA9-4D5E-BECB-008A3EC5430D}" destId="{17BD4FEF-208E-42D4-924A-651F88EF5292}" srcOrd="0" destOrd="0" presId="urn:microsoft.com/office/officeart/2005/8/layout/radial5"/>
    <dgm:cxn modelId="{9163FA04-75B4-4B04-84F0-C55835918DAF}" srcId="{C35860B5-5DDF-4EE1-85F0-59906BD88CA9}" destId="{10A35E50-B44A-4EBE-9490-1C0219918C2D}" srcOrd="2" destOrd="0" parTransId="{A6B6CFCD-0F10-4ABB-A40F-BF2B8742B728}" sibTransId="{EAC0965E-48A9-4857-BC20-C6B2F6C8C6EC}"/>
    <dgm:cxn modelId="{728887AD-4F91-49D5-A3DB-E53B05D9BB8D}" type="presOf" srcId="{A6B6CFCD-0F10-4ABB-A40F-BF2B8742B728}" destId="{FBED21CC-26A2-41ED-A6A3-61B9AA981C66}" srcOrd="0" destOrd="0" presId="urn:microsoft.com/office/officeart/2005/8/layout/radial5"/>
    <dgm:cxn modelId="{954484E3-9061-4838-9F60-63FC1D431800}" type="presOf" srcId="{8F1E9C23-F44F-4541-A3D5-BB798BE4CAC6}" destId="{4F53A6C6-6C68-494A-B697-0EF17813B697}" srcOrd="1" destOrd="0" presId="urn:microsoft.com/office/officeart/2005/8/layout/radial5"/>
    <dgm:cxn modelId="{8F7F0275-BE65-48A9-ACC8-10C1E4357F07}" type="presOf" srcId="{2978AC2B-7810-4E6A-886F-F8531FC49A92}" destId="{44AC1B3D-3F9A-4F41-9FE6-A2C8CD031D4C}" srcOrd="1" destOrd="0" presId="urn:microsoft.com/office/officeart/2005/8/layout/radial5"/>
    <dgm:cxn modelId="{1987F747-742A-4204-B0DD-EB57238AC278}" type="presParOf" srcId="{3ABB15A1-C732-469E-8073-A532088FAD0B}" destId="{C920A154-DB41-4560-B249-6A8A52A5EF88}" srcOrd="0" destOrd="0" presId="urn:microsoft.com/office/officeart/2005/8/layout/radial5"/>
    <dgm:cxn modelId="{566C209C-709D-47FC-AB9A-82CFF292E409}" type="presParOf" srcId="{3ABB15A1-C732-469E-8073-A532088FAD0B}" destId="{17BD4FEF-208E-42D4-924A-651F88EF5292}" srcOrd="1" destOrd="0" presId="urn:microsoft.com/office/officeart/2005/8/layout/radial5"/>
    <dgm:cxn modelId="{9410CFAA-D88D-462E-BEEF-761824B39F2C}" type="presParOf" srcId="{17BD4FEF-208E-42D4-924A-651F88EF5292}" destId="{3731D473-E7D7-4DA2-B59F-7E1DE86FF4CA}" srcOrd="0" destOrd="0" presId="urn:microsoft.com/office/officeart/2005/8/layout/radial5"/>
    <dgm:cxn modelId="{2CBFE489-0624-4738-9667-A95F5DC68C53}" type="presParOf" srcId="{3ABB15A1-C732-469E-8073-A532088FAD0B}" destId="{9853470C-09BA-47ED-A14C-E6B71F0012C4}" srcOrd="2" destOrd="0" presId="urn:microsoft.com/office/officeart/2005/8/layout/radial5"/>
    <dgm:cxn modelId="{16FBF810-9444-4472-A200-89DDE157E5EE}" type="presParOf" srcId="{3ABB15A1-C732-469E-8073-A532088FAD0B}" destId="{66DA4798-3765-4F62-BCAB-49A66C4D44BD}" srcOrd="3" destOrd="0" presId="urn:microsoft.com/office/officeart/2005/8/layout/radial5"/>
    <dgm:cxn modelId="{C927E077-09BF-4FB6-8095-5DC7C1D88312}" type="presParOf" srcId="{66DA4798-3765-4F62-BCAB-49A66C4D44BD}" destId="{4F53A6C6-6C68-494A-B697-0EF17813B697}" srcOrd="0" destOrd="0" presId="urn:microsoft.com/office/officeart/2005/8/layout/radial5"/>
    <dgm:cxn modelId="{DC8062E9-EFE7-41A7-AB30-30ACE9AD9933}" type="presParOf" srcId="{3ABB15A1-C732-469E-8073-A532088FAD0B}" destId="{DADD5F2D-D3D5-491C-AA83-EF0F5813D796}" srcOrd="4" destOrd="0" presId="urn:microsoft.com/office/officeart/2005/8/layout/radial5"/>
    <dgm:cxn modelId="{DD71C0D5-19BD-4410-9BA7-E4EB10BE7A3F}" type="presParOf" srcId="{3ABB15A1-C732-469E-8073-A532088FAD0B}" destId="{FBED21CC-26A2-41ED-A6A3-61B9AA981C66}" srcOrd="5" destOrd="0" presId="urn:microsoft.com/office/officeart/2005/8/layout/radial5"/>
    <dgm:cxn modelId="{2858840E-9FA6-4538-A855-049C237ADE88}" type="presParOf" srcId="{FBED21CC-26A2-41ED-A6A3-61B9AA981C66}" destId="{41098BF1-890A-443C-9D53-0B769D30D9AE}" srcOrd="0" destOrd="0" presId="urn:microsoft.com/office/officeart/2005/8/layout/radial5"/>
    <dgm:cxn modelId="{6278D577-383C-4E72-9ADC-289D0E4C8688}" type="presParOf" srcId="{3ABB15A1-C732-469E-8073-A532088FAD0B}" destId="{CE5D5A33-7B52-4D87-B03C-2A6469832B2D}" srcOrd="6" destOrd="0" presId="urn:microsoft.com/office/officeart/2005/8/layout/radial5"/>
    <dgm:cxn modelId="{397EC4F7-5522-46C8-85D2-60C6340145B8}" type="presParOf" srcId="{3ABB15A1-C732-469E-8073-A532088FAD0B}" destId="{5398D8A4-0F74-4967-98AB-8E7475E92231}" srcOrd="7" destOrd="0" presId="urn:microsoft.com/office/officeart/2005/8/layout/radial5"/>
    <dgm:cxn modelId="{167844A7-4476-417C-8744-D4EA642DCCA6}" type="presParOf" srcId="{5398D8A4-0F74-4967-98AB-8E7475E92231}" destId="{BFC29C9D-A2E0-413D-95D2-3BBDD2C20644}" srcOrd="0" destOrd="0" presId="urn:microsoft.com/office/officeart/2005/8/layout/radial5"/>
    <dgm:cxn modelId="{E482A048-F951-485E-9AC6-42FD4E59A9FB}" type="presParOf" srcId="{3ABB15A1-C732-469E-8073-A532088FAD0B}" destId="{17B1A44D-21E1-4119-8058-C4A3B09BC625}" srcOrd="8" destOrd="0" presId="urn:microsoft.com/office/officeart/2005/8/layout/radial5"/>
    <dgm:cxn modelId="{4B82DFF3-376B-41FF-9E55-00EE9BA5DD6A}" type="presParOf" srcId="{3ABB15A1-C732-469E-8073-A532088FAD0B}" destId="{F7BDA8D3-7EF5-4159-B5E1-607BBAE2E8D0}" srcOrd="9" destOrd="0" presId="urn:microsoft.com/office/officeart/2005/8/layout/radial5"/>
    <dgm:cxn modelId="{69D87C33-A72C-451B-8C65-B2CC0FB1D8EC}" type="presParOf" srcId="{F7BDA8D3-7EF5-4159-B5E1-607BBAE2E8D0}" destId="{44AC1B3D-3F9A-4F41-9FE6-A2C8CD031D4C}" srcOrd="0" destOrd="0" presId="urn:microsoft.com/office/officeart/2005/8/layout/radial5"/>
    <dgm:cxn modelId="{D89B1DFA-DE21-4886-B5F0-88D5706D1A02}" type="presParOf" srcId="{3ABB15A1-C732-469E-8073-A532088FAD0B}" destId="{4A76525A-B480-43BE-A582-B3A7A838A313}" srcOrd="10" destOrd="0" presId="urn:microsoft.com/office/officeart/2005/8/layout/radial5"/>
    <dgm:cxn modelId="{C8E154DC-A340-4017-9AE6-DBC2AC97B380}" type="presParOf" srcId="{3ABB15A1-C732-469E-8073-A532088FAD0B}" destId="{3BC4F4EC-5F6C-4DAE-B7F1-10565164E92C}" srcOrd="11" destOrd="0" presId="urn:microsoft.com/office/officeart/2005/8/layout/radial5"/>
    <dgm:cxn modelId="{8CD75ED0-197C-44C2-863D-D6C643D1E4E0}" type="presParOf" srcId="{3BC4F4EC-5F6C-4DAE-B7F1-10565164E92C}" destId="{8A773980-B519-4ABD-9F4D-58B0E5DD9C79}" srcOrd="0" destOrd="0" presId="urn:microsoft.com/office/officeart/2005/8/layout/radial5"/>
    <dgm:cxn modelId="{04E946AB-498C-4092-9CB5-F1788CE52A9E}" type="presParOf" srcId="{3ABB15A1-C732-469E-8073-A532088FAD0B}" destId="{D8F21819-82A3-45F0-809C-0710643B1B7D}" srcOrd="12" destOrd="0" presId="urn:microsoft.com/office/officeart/2005/8/layout/radial5"/>
    <dgm:cxn modelId="{1C3D060B-143F-4488-87E7-7B2F7E5DB204}" type="presParOf" srcId="{3ABB15A1-C732-469E-8073-A532088FAD0B}" destId="{38C9AB75-9583-4B77-9E69-7265232DF875}" srcOrd="13" destOrd="0" presId="urn:microsoft.com/office/officeart/2005/8/layout/radial5"/>
    <dgm:cxn modelId="{62DF05D1-B86B-4FF8-8E45-A8962DF7BAFC}" type="presParOf" srcId="{38C9AB75-9583-4B77-9E69-7265232DF875}" destId="{3D36E469-6EEC-46B8-901A-34F14C3C8E0E}" srcOrd="0" destOrd="0" presId="urn:microsoft.com/office/officeart/2005/8/layout/radial5"/>
    <dgm:cxn modelId="{E5A6AFD1-EB49-49FE-924B-A446EB5AAF15}" type="presParOf" srcId="{3ABB15A1-C732-469E-8073-A532088FAD0B}" destId="{1D69C236-21F9-4B42-A12D-A5E2C97A6FA1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BA6227-173E-4BFD-BB56-7AE45DB7D69D}" type="doc">
      <dgm:prSet loTypeId="urn:microsoft.com/office/officeart/2005/8/layout/radial5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AE5DC65B-9BBF-4E8B-B159-4329EC60AF88}">
      <dgm:prSet phldrT="[Text]"/>
      <dgm:spPr/>
      <dgm:t>
        <a:bodyPr/>
        <a:lstStyle/>
        <a:p>
          <a:r>
            <a:rPr lang="en-IE" dirty="0"/>
            <a:t>HEALTH</a:t>
          </a:r>
        </a:p>
      </dgm:t>
    </dgm:pt>
    <dgm:pt modelId="{151E119C-87EF-4115-AC6B-A71659C8CA18}" type="parTrans" cxnId="{A870A929-F72F-4780-B695-C82D5EE67CE0}">
      <dgm:prSet/>
      <dgm:spPr/>
      <dgm:t>
        <a:bodyPr/>
        <a:lstStyle/>
        <a:p>
          <a:endParaRPr lang="en-IE"/>
        </a:p>
      </dgm:t>
    </dgm:pt>
    <dgm:pt modelId="{04184C53-B37B-49E2-B61A-6328F143970F}" type="sibTrans" cxnId="{A870A929-F72F-4780-B695-C82D5EE67CE0}">
      <dgm:prSet/>
      <dgm:spPr/>
      <dgm:t>
        <a:bodyPr/>
        <a:lstStyle/>
        <a:p>
          <a:endParaRPr lang="en-IE"/>
        </a:p>
      </dgm:t>
    </dgm:pt>
    <dgm:pt modelId="{2E3C1C6B-B76A-4652-A5B7-F9512CE7BC68}">
      <dgm:prSet phldrT="[Text]" custT="1"/>
      <dgm:spPr/>
      <dgm:t>
        <a:bodyPr/>
        <a:lstStyle/>
        <a:p>
          <a:r>
            <a:rPr lang="en-IE" sz="2400" dirty="0"/>
            <a:t>Cancer</a:t>
          </a:r>
        </a:p>
      </dgm:t>
    </dgm:pt>
    <dgm:pt modelId="{AD6959A9-4D02-43CF-8D77-67915F64E889}" type="parTrans" cxnId="{A288FB01-A51C-4838-BEAA-A7792C4541AF}">
      <dgm:prSet/>
      <dgm:spPr/>
      <dgm:t>
        <a:bodyPr/>
        <a:lstStyle/>
        <a:p>
          <a:endParaRPr lang="en-IE"/>
        </a:p>
      </dgm:t>
    </dgm:pt>
    <dgm:pt modelId="{CD2113D7-0674-40F7-B246-D1AC559F97DD}" type="sibTrans" cxnId="{A288FB01-A51C-4838-BEAA-A7792C4541AF}">
      <dgm:prSet/>
      <dgm:spPr/>
      <dgm:t>
        <a:bodyPr/>
        <a:lstStyle/>
        <a:p>
          <a:endParaRPr lang="en-IE"/>
        </a:p>
      </dgm:t>
    </dgm:pt>
    <dgm:pt modelId="{6F138638-EF51-4979-8D60-326E63ACAEB2}">
      <dgm:prSet phldrT="[Text]" custT="1"/>
      <dgm:spPr/>
      <dgm:t>
        <a:bodyPr/>
        <a:lstStyle/>
        <a:p>
          <a:r>
            <a:rPr lang="en-IE" sz="2400" dirty="0"/>
            <a:t>CVD</a:t>
          </a:r>
        </a:p>
      </dgm:t>
    </dgm:pt>
    <dgm:pt modelId="{378D3333-3D2A-4178-9AB4-C2EC4724D207}" type="parTrans" cxnId="{DA8DDC77-45D0-43FD-8FF8-72E8B261F50A}">
      <dgm:prSet/>
      <dgm:spPr/>
      <dgm:t>
        <a:bodyPr/>
        <a:lstStyle/>
        <a:p>
          <a:endParaRPr lang="en-IE"/>
        </a:p>
      </dgm:t>
    </dgm:pt>
    <dgm:pt modelId="{2B503F48-FFE6-4627-848A-E97180B58328}" type="sibTrans" cxnId="{DA8DDC77-45D0-43FD-8FF8-72E8B261F50A}">
      <dgm:prSet/>
      <dgm:spPr/>
      <dgm:t>
        <a:bodyPr/>
        <a:lstStyle/>
        <a:p>
          <a:endParaRPr lang="en-IE"/>
        </a:p>
      </dgm:t>
    </dgm:pt>
    <dgm:pt modelId="{BDDC9FBB-B70C-481D-BAB9-4A64B05EC7C9}">
      <dgm:prSet phldrT="[Text]" custT="1"/>
      <dgm:spPr/>
      <dgm:t>
        <a:bodyPr/>
        <a:lstStyle/>
        <a:p>
          <a:r>
            <a:rPr lang="en-IE" sz="2000" dirty="0"/>
            <a:t>Psychiatric</a:t>
          </a:r>
        </a:p>
      </dgm:t>
    </dgm:pt>
    <dgm:pt modelId="{35571E2A-1256-45FF-8CD7-C1D81399BB1A}" type="parTrans" cxnId="{5C500ECE-0393-40D3-9F1F-AABE5D7D0C09}">
      <dgm:prSet/>
      <dgm:spPr/>
      <dgm:t>
        <a:bodyPr/>
        <a:lstStyle/>
        <a:p>
          <a:endParaRPr lang="en-IE"/>
        </a:p>
      </dgm:t>
    </dgm:pt>
    <dgm:pt modelId="{ECD36D84-34A8-464A-90DA-1B92551D8B72}" type="sibTrans" cxnId="{5C500ECE-0393-40D3-9F1F-AABE5D7D0C09}">
      <dgm:prSet/>
      <dgm:spPr/>
      <dgm:t>
        <a:bodyPr/>
        <a:lstStyle/>
        <a:p>
          <a:endParaRPr lang="en-IE"/>
        </a:p>
      </dgm:t>
    </dgm:pt>
    <dgm:pt modelId="{8FEC2C6F-3EB7-4B23-BEEF-DD7FA32A6DEC}">
      <dgm:prSet phldrT="[Text]" custT="1"/>
      <dgm:spPr/>
      <dgm:t>
        <a:bodyPr/>
        <a:lstStyle/>
        <a:p>
          <a:r>
            <a:rPr lang="en-IE" sz="2400" dirty="0"/>
            <a:t>GI </a:t>
          </a:r>
        </a:p>
      </dgm:t>
    </dgm:pt>
    <dgm:pt modelId="{CA216429-2AEE-4DB1-8105-9E0BA1DDE8E7}" type="parTrans" cxnId="{4BF24F49-4F09-4A71-9A10-C983FC894442}">
      <dgm:prSet/>
      <dgm:spPr/>
      <dgm:t>
        <a:bodyPr/>
        <a:lstStyle/>
        <a:p>
          <a:endParaRPr lang="en-IE"/>
        </a:p>
      </dgm:t>
    </dgm:pt>
    <dgm:pt modelId="{88A283FE-D231-462E-A725-F32EC661B625}" type="sibTrans" cxnId="{4BF24F49-4F09-4A71-9A10-C983FC894442}">
      <dgm:prSet/>
      <dgm:spPr/>
      <dgm:t>
        <a:bodyPr/>
        <a:lstStyle/>
        <a:p>
          <a:endParaRPr lang="en-IE"/>
        </a:p>
      </dgm:t>
    </dgm:pt>
    <dgm:pt modelId="{BA22DEF9-A044-4240-BE81-399255875F84}">
      <dgm:prSet custT="1"/>
      <dgm:spPr/>
      <dgm:t>
        <a:bodyPr/>
        <a:lstStyle/>
        <a:p>
          <a:r>
            <a:rPr lang="en-IE" sz="2800" dirty="0"/>
            <a:t>ID</a:t>
          </a:r>
        </a:p>
      </dgm:t>
    </dgm:pt>
    <dgm:pt modelId="{61B3FAC3-CAB5-4041-820B-4B37CAD2F6DD}" type="parTrans" cxnId="{B55DE2F3-6EB2-4B75-B220-108ECAB68046}">
      <dgm:prSet/>
      <dgm:spPr/>
      <dgm:t>
        <a:bodyPr/>
        <a:lstStyle/>
        <a:p>
          <a:endParaRPr lang="en-IE"/>
        </a:p>
      </dgm:t>
    </dgm:pt>
    <dgm:pt modelId="{4E15FBE0-9567-4C21-ACCE-F35C187AD571}" type="sibTrans" cxnId="{B55DE2F3-6EB2-4B75-B220-108ECAB68046}">
      <dgm:prSet/>
      <dgm:spPr/>
      <dgm:t>
        <a:bodyPr/>
        <a:lstStyle/>
        <a:p>
          <a:endParaRPr lang="en-IE"/>
        </a:p>
      </dgm:t>
    </dgm:pt>
    <dgm:pt modelId="{8A80B452-D020-4FE0-A559-D8BBF245122F}">
      <dgm:prSet custT="1"/>
      <dgm:spPr/>
      <dgm:t>
        <a:bodyPr/>
        <a:lstStyle/>
        <a:p>
          <a:r>
            <a:rPr lang="en-IE" sz="2400" dirty="0"/>
            <a:t>Diabetes</a:t>
          </a:r>
        </a:p>
      </dgm:t>
    </dgm:pt>
    <dgm:pt modelId="{FAF85F4C-F87A-440F-A0E3-D6AB38E9F7D6}" type="parTrans" cxnId="{0E2AAA7D-E36A-4278-A3BE-CD89139AC7D1}">
      <dgm:prSet/>
      <dgm:spPr/>
      <dgm:t>
        <a:bodyPr/>
        <a:lstStyle/>
        <a:p>
          <a:endParaRPr lang="en-IE"/>
        </a:p>
      </dgm:t>
    </dgm:pt>
    <dgm:pt modelId="{222101A8-0D67-4220-9188-BC3CA867F982}" type="sibTrans" cxnId="{0E2AAA7D-E36A-4278-A3BE-CD89139AC7D1}">
      <dgm:prSet/>
      <dgm:spPr/>
      <dgm:t>
        <a:bodyPr/>
        <a:lstStyle/>
        <a:p>
          <a:endParaRPr lang="en-IE"/>
        </a:p>
      </dgm:t>
    </dgm:pt>
    <dgm:pt modelId="{39D911FB-15B4-416E-BE70-691542DCA238}">
      <dgm:prSet/>
      <dgm:spPr/>
      <dgm:t>
        <a:bodyPr/>
        <a:lstStyle/>
        <a:p>
          <a:r>
            <a:rPr lang="en-IE" dirty="0"/>
            <a:t>Maternal</a:t>
          </a:r>
        </a:p>
        <a:p>
          <a:r>
            <a:rPr lang="en-IE" dirty="0"/>
            <a:t>Perinatal</a:t>
          </a:r>
        </a:p>
      </dgm:t>
    </dgm:pt>
    <dgm:pt modelId="{8A117456-BB1B-49FA-A36C-F102A1086B25}" type="parTrans" cxnId="{44501223-A0BC-4992-98C1-F0B53C2C217E}">
      <dgm:prSet/>
      <dgm:spPr/>
      <dgm:t>
        <a:bodyPr/>
        <a:lstStyle/>
        <a:p>
          <a:endParaRPr lang="en-IE"/>
        </a:p>
      </dgm:t>
    </dgm:pt>
    <dgm:pt modelId="{22C521DC-5E63-4C4E-9F57-D160D53F86C7}" type="sibTrans" cxnId="{44501223-A0BC-4992-98C1-F0B53C2C217E}">
      <dgm:prSet/>
      <dgm:spPr/>
      <dgm:t>
        <a:bodyPr/>
        <a:lstStyle/>
        <a:p>
          <a:endParaRPr lang="en-IE"/>
        </a:p>
      </dgm:t>
    </dgm:pt>
    <dgm:pt modelId="{F9400834-7266-4EC4-A5B5-9296DD5AC142}">
      <dgm:prSet custT="1"/>
      <dgm:spPr/>
      <dgm:t>
        <a:bodyPr/>
        <a:lstStyle/>
        <a:p>
          <a:r>
            <a:rPr lang="en-IE" sz="2400" dirty="0"/>
            <a:t>Injury </a:t>
          </a:r>
        </a:p>
      </dgm:t>
    </dgm:pt>
    <dgm:pt modelId="{FAB442D8-8813-470C-BF46-61820FEA67B8}" type="parTrans" cxnId="{C4FE5D44-699B-4D63-80F9-79FA67D64BDE}">
      <dgm:prSet/>
      <dgm:spPr/>
      <dgm:t>
        <a:bodyPr/>
        <a:lstStyle/>
        <a:p>
          <a:endParaRPr lang="en-IE"/>
        </a:p>
      </dgm:t>
    </dgm:pt>
    <dgm:pt modelId="{F6079F20-EAF8-4BB8-A517-7FF1718ADA73}" type="sibTrans" cxnId="{C4FE5D44-699B-4D63-80F9-79FA67D64BDE}">
      <dgm:prSet/>
      <dgm:spPr/>
      <dgm:t>
        <a:bodyPr/>
        <a:lstStyle/>
        <a:p>
          <a:endParaRPr lang="en-IE"/>
        </a:p>
      </dgm:t>
    </dgm:pt>
    <dgm:pt modelId="{84CFF2E1-9E5B-4736-91DA-8DCF0715185E}" type="pres">
      <dgm:prSet presAssocID="{34BA6227-173E-4BFD-BB56-7AE45DB7D6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5D8EEDB6-8D0B-448D-BEEA-67D7F3FA6133}" type="pres">
      <dgm:prSet presAssocID="{AE5DC65B-9BBF-4E8B-B159-4329EC60AF88}" presName="centerShape" presStyleLbl="node0" presStyleIdx="0" presStyleCnt="1"/>
      <dgm:spPr/>
      <dgm:t>
        <a:bodyPr/>
        <a:lstStyle/>
        <a:p>
          <a:endParaRPr lang="en-IE"/>
        </a:p>
      </dgm:t>
    </dgm:pt>
    <dgm:pt modelId="{8E319D1D-ADA9-4A8F-9E2E-13F1EF0ED766}" type="pres">
      <dgm:prSet presAssocID="{AD6959A9-4D02-43CF-8D77-67915F64E889}" presName="parTrans" presStyleLbl="sibTrans2D1" presStyleIdx="0" presStyleCnt="8"/>
      <dgm:spPr/>
      <dgm:t>
        <a:bodyPr/>
        <a:lstStyle/>
        <a:p>
          <a:endParaRPr lang="en-IE"/>
        </a:p>
      </dgm:t>
    </dgm:pt>
    <dgm:pt modelId="{18B914B3-C8AB-4CC0-A27B-665389B5402D}" type="pres">
      <dgm:prSet presAssocID="{AD6959A9-4D02-43CF-8D77-67915F64E889}" presName="connectorText" presStyleLbl="sibTrans2D1" presStyleIdx="0" presStyleCnt="8"/>
      <dgm:spPr/>
      <dgm:t>
        <a:bodyPr/>
        <a:lstStyle/>
        <a:p>
          <a:endParaRPr lang="en-IE"/>
        </a:p>
      </dgm:t>
    </dgm:pt>
    <dgm:pt modelId="{B686909A-CD23-4814-B049-C89E85186415}" type="pres">
      <dgm:prSet presAssocID="{2E3C1C6B-B76A-4652-A5B7-F9512CE7BC6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42C591E-4533-43CA-B084-E3D698168E3C}" type="pres">
      <dgm:prSet presAssocID="{378D3333-3D2A-4178-9AB4-C2EC4724D207}" presName="parTrans" presStyleLbl="sibTrans2D1" presStyleIdx="1" presStyleCnt="8"/>
      <dgm:spPr/>
      <dgm:t>
        <a:bodyPr/>
        <a:lstStyle/>
        <a:p>
          <a:endParaRPr lang="en-IE"/>
        </a:p>
      </dgm:t>
    </dgm:pt>
    <dgm:pt modelId="{7BF043DB-3A73-4863-9F7D-671EDBFA05AD}" type="pres">
      <dgm:prSet presAssocID="{378D3333-3D2A-4178-9AB4-C2EC4724D207}" presName="connectorText" presStyleLbl="sibTrans2D1" presStyleIdx="1" presStyleCnt="8"/>
      <dgm:spPr/>
      <dgm:t>
        <a:bodyPr/>
        <a:lstStyle/>
        <a:p>
          <a:endParaRPr lang="en-IE"/>
        </a:p>
      </dgm:t>
    </dgm:pt>
    <dgm:pt modelId="{89A61CB3-FA8A-49EC-81EA-F788C8D36ADC}" type="pres">
      <dgm:prSet presAssocID="{6F138638-EF51-4979-8D60-326E63ACAEB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E1E85377-DEDB-4F57-B714-D5371A4F34D7}" type="pres">
      <dgm:prSet presAssocID="{35571E2A-1256-45FF-8CD7-C1D81399BB1A}" presName="parTrans" presStyleLbl="sibTrans2D1" presStyleIdx="2" presStyleCnt="8"/>
      <dgm:spPr/>
      <dgm:t>
        <a:bodyPr/>
        <a:lstStyle/>
        <a:p>
          <a:endParaRPr lang="en-IE"/>
        </a:p>
      </dgm:t>
    </dgm:pt>
    <dgm:pt modelId="{5C6A5704-A57E-465F-A3AD-E9E26CEE0826}" type="pres">
      <dgm:prSet presAssocID="{35571E2A-1256-45FF-8CD7-C1D81399BB1A}" presName="connectorText" presStyleLbl="sibTrans2D1" presStyleIdx="2" presStyleCnt="8"/>
      <dgm:spPr/>
      <dgm:t>
        <a:bodyPr/>
        <a:lstStyle/>
        <a:p>
          <a:endParaRPr lang="en-IE"/>
        </a:p>
      </dgm:t>
    </dgm:pt>
    <dgm:pt modelId="{008F9B31-C72F-475C-BB6A-E1A98BBF00B4}" type="pres">
      <dgm:prSet presAssocID="{BDDC9FBB-B70C-481D-BAB9-4A64B05EC7C9}" presName="node" presStyleLbl="node1" presStyleIdx="2" presStyleCnt="8" custScaleX="120623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D769DD-FB3C-4DBC-BBA7-46A030948429}" type="pres">
      <dgm:prSet presAssocID="{CA216429-2AEE-4DB1-8105-9E0BA1DDE8E7}" presName="parTrans" presStyleLbl="sibTrans2D1" presStyleIdx="3" presStyleCnt="8"/>
      <dgm:spPr/>
      <dgm:t>
        <a:bodyPr/>
        <a:lstStyle/>
        <a:p>
          <a:endParaRPr lang="en-IE"/>
        </a:p>
      </dgm:t>
    </dgm:pt>
    <dgm:pt modelId="{26D1F97B-A380-4961-93B3-DF1D8931272E}" type="pres">
      <dgm:prSet presAssocID="{CA216429-2AEE-4DB1-8105-9E0BA1DDE8E7}" presName="connectorText" presStyleLbl="sibTrans2D1" presStyleIdx="3" presStyleCnt="8"/>
      <dgm:spPr/>
      <dgm:t>
        <a:bodyPr/>
        <a:lstStyle/>
        <a:p>
          <a:endParaRPr lang="en-IE"/>
        </a:p>
      </dgm:t>
    </dgm:pt>
    <dgm:pt modelId="{DA164AA5-3DFF-4820-97DA-2E0829883ED6}" type="pres">
      <dgm:prSet presAssocID="{8FEC2C6F-3EB7-4B23-BEEF-DD7FA32A6DE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E75E646-9326-4CC2-807D-8361C61DEC37}" type="pres">
      <dgm:prSet presAssocID="{61B3FAC3-CAB5-4041-820B-4B37CAD2F6DD}" presName="parTrans" presStyleLbl="sibTrans2D1" presStyleIdx="4" presStyleCnt="8"/>
      <dgm:spPr/>
      <dgm:t>
        <a:bodyPr/>
        <a:lstStyle/>
        <a:p>
          <a:endParaRPr lang="en-IE"/>
        </a:p>
      </dgm:t>
    </dgm:pt>
    <dgm:pt modelId="{C9D84EA5-FF7C-4C21-B1FE-E22A449A7E50}" type="pres">
      <dgm:prSet presAssocID="{61B3FAC3-CAB5-4041-820B-4B37CAD2F6DD}" presName="connectorText" presStyleLbl="sibTrans2D1" presStyleIdx="4" presStyleCnt="8"/>
      <dgm:spPr/>
      <dgm:t>
        <a:bodyPr/>
        <a:lstStyle/>
        <a:p>
          <a:endParaRPr lang="en-IE"/>
        </a:p>
      </dgm:t>
    </dgm:pt>
    <dgm:pt modelId="{908E9FB3-A67A-4FA2-B519-6F759D9FC47C}" type="pres">
      <dgm:prSet presAssocID="{BA22DEF9-A044-4240-BE81-399255875F8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450A5AB3-AA8C-4ABA-89E2-7AFA4396C100}" type="pres">
      <dgm:prSet presAssocID="{FAF85F4C-F87A-440F-A0E3-D6AB38E9F7D6}" presName="parTrans" presStyleLbl="sibTrans2D1" presStyleIdx="5" presStyleCnt="8"/>
      <dgm:spPr/>
      <dgm:t>
        <a:bodyPr/>
        <a:lstStyle/>
        <a:p>
          <a:endParaRPr lang="en-IE"/>
        </a:p>
      </dgm:t>
    </dgm:pt>
    <dgm:pt modelId="{D8879435-5DE0-4FF6-8AC5-039158CE3BFF}" type="pres">
      <dgm:prSet presAssocID="{FAF85F4C-F87A-440F-A0E3-D6AB38E9F7D6}" presName="connectorText" presStyleLbl="sibTrans2D1" presStyleIdx="5" presStyleCnt="8"/>
      <dgm:spPr/>
      <dgm:t>
        <a:bodyPr/>
        <a:lstStyle/>
        <a:p>
          <a:endParaRPr lang="en-IE"/>
        </a:p>
      </dgm:t>
    </dgm:pt>
    <dgm:pt modelId="{53AF4B97-7452-468C-A579-4E1FB0C17D33}" type="pres">
      <dgm:prSet presAssocID="{8A80B452-D020-4FE0-A559-D8BBF245122F}" presName="node" presStyleLbl="node1" presStyleIdx="5" presStyleCnt="8" custScaleX="118757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5AE2D2E-4175-4EC3-8FEA-248073F25F93}" type="pres">
      <dgm:prSet presAssocID="{8A117456-BB1B-49FA-A36C-F102A1086B25}" presName="parTrans" presStyleLbl="sibTrans2D1" presStyleIdx="6" presStyleCnt="8"/>
      <dgm:spPr/>
      <dgm:t>
        <a:bodyPr/>
        <a:lstStyle/>
        <a:p>
          <a:endParaRPr lang="en-IE"/>
        </a:p>
      </dgm:t>
    </dgm:pt>
    <dgm:pt modelId="{A028E163-2D72-41ED-9BED-9ADF025AA016}" type="pres">
      <dgm:prSet presAssocID="{8A117456-BB1B-49FA-A36C-F102A1086B25}" presName="connectorText" presStyleLbl="sibTrans2D1" presStyleIdx="6" presStyleCnt="8"/>
      <dgm:spPr/>
      <dgm:t>
        <a:bodyPr/>
        <a:lstStyle/>
        <a:p>
          <a:endParaRPr lang="en-IE"/>
        </a:p>
      </dgm:t>
    </dgm:pt>
    <dgm:pt modelId="{2B33F105-4339-4E90-8C42-2D7B72E84554}" type="pres">
      <dgm:prSet presAssocID="{39D911FB-15B4-416E-BE70-691542DCA238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A4BE80D-7D93-4EA9-825A-3DDDF732A7ED}" type="pres">
      <dgm:prSet presAssocID="{FAB442D8-8813-470C-BF46-61820FEA67B8}" presName="parTrans" presStyleLbl="sibTrans2D1" presStyleIdx="7" presStyleCnt="8"/>
      <dgm:spPr/>
      <dgm:t>
        <a:bodyPr/>
        <a:lstStyle/>
        <a:p>
          <a:endParaRPr lang="en-IE"/>
        </a:p>
      </dgm:t>
    </dgm:pt>
    <dgm:pt modelId="{85677413-8A8A-401A-82FF-BDD99EB23242}" type="pres">
      <dgm:prSet presAssocID="{FAB442D8-8813-470C-BF46-61820FEA67B8}" presName="connectorText" presStyleLbl="sibTrans2D1" presStyleIdx="7" presStyleCnt="8"/>
      <dgm:spPr/>
      <dgm:t>
        <a:bodyPr/>
        <a:lstStyle/>
        <a:p>
          <a:endParaRPr lang="en-IE"/>
        </a:p>
      </dgm:t>
    </dgm:pt>
    <dgm:pt modelId="{19C891D8-A0B8-43D5-BE69-8B46D3B468FD}" type="pres">
      <dgm:prSet presAssocID="{F9400834-7266-4EC4-A5B5-9296DD5AC14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63AC213E-594C-4254-9844-B8C5EA8B3E84}" type="presOf" srcId="{35571E2A-1256-45FF-8CD7-C1D81399BB1A}" destId="{5C6A5704-A57E-465F-A3AD-E9E26CEE0826}" srcOrd="1" destOrd="0" presId="urn:microsoft.com/office/officeart/2005/8/layout/radial5"/>
    <dgm:cxn modelId="{7D70F770-FDD6-42C2-9C72-7F6E343225FF}" type="presOf" srcId="{8A117456-BB1B-49FA-A36C-F102A1086B25}" destId="{A028E163-2D72-41ED-9BED-9ADF025AA016}" srcOrd="1" destOrd="0" presId="urn:microsoft.com/office/officeart/2005/8/layout/radial5"/>
    <dgm:cxn modelId="{AE28E9DA-0E4A-4D30-BCFE-907F4A5AD3C2}" type="presOf" srcId="{FAB442D8-8813-470C-BF46-61820FEA67B8}" destId="{9A4BE80D-7D93-4EA9-825A-3DDDF732A7ED}" srcOrd="0" destOrd="0" presId="urn:microsoft.com/office/officeart/2005/8/layout/radial5"/>
    <dgm:cxn modelId="{304F7A2C-29F9-4627-B6BE-F443F8F091BB}" type="presOf" srcId="{FAB442D8-8813-470C-BF46-61820FEA67B8}" destId="{85677413-8A8A-401A-82FF-BDD99EB23242}" srcOrd="1" destOrd="0" presId="urn:microsoft.com/office/officeart/2005/8/layout/radial5"/>
    <dgm:cxn modelId="{B55DE2F3-6EB2-4B75-B220-108ECAB68046}" srcId="{AE5DC65B-9BBF-4E8B-B159-4329EC60AF88}" destId="{BA22DEF9-A044-4240-BE81-399255875F84}" srcOrd="4" destOrd="0" parTransId="{61B3FAC3-CAB5-4041-820B-4B37CAD2F6DD}" sibTransId="{4E15FBE0-9567-4C21-ACCE-F35C187AD571}"/>
    <dgm:cxn modelId="{A288FB01-A51C-4838-BEAA-A7792C4541AF}" srcId="{AE5DC65B-9BBF-4E8B-B159-4329EC60AF88}" destId="{2E3C1C6B-B76A-4652-A5B7-F9512CE7BC68}" srcOrd="0" destOrd="0" parTransId="{AD6959A9-4D02-43CF-8D77-67915F64E889}" sibTransId="{CD2113D7-0674-40F7-B246-D1AC559F97DD}"/>
    <dgm:cxn modelId="{C4FE5D44-699B-4D63-80F9-79FA67D64BDE}" srcId="{AE5DC65B-9BBF-4E8B-B159-4329EC60AF88}" destId="{F9400834-7266-4EC4-A5B5-9296DD5AC142}" srcOrd="7" destOrd="0" parTransId="{FAB442D8-8813-470C-BF46-61820FEA67B8}" sibTransId="{F6079F20-EAF8-4BB8-A517-7FF1718ADA73}"/>
    <dgm:cxn modelId="{561AD803-B794-43FC-9489-4DF3137DDF77}" type="presOf" srcId="{39D911FB-15B4-416E-BE70-691542DCA238}" destId="{2B33F105-4339-4E90-8C42-2D7B72E84554}" srcOrd="0" destOrd="0" presId="urn:microsoft.com/office/officeart/2005/8/layout/radial5"/>
    <dgm:cxn modelId="{B0FD671D-4320-442C-B905-98597528937D}" type="presOf" srcId="{8A117456-BB1B-49FA-A36C-F102A1086B25}" destId="{B5AE2D2E-4175-4EC3-8FEA-248073F25F93}" srcOrd="0" destOrd="0" presId="urn:microsoft.com/office/officeart/2005/8/layout/radial5"/>
    <dgm:cxn modelId="{AB6BB068-8444-4842-A4CD-5BDA28F33C8E}" type="presOf" srcId="{35571E2A-1256-45FF-8CD7-C1D81399BB1A}" destId="{E1E85377-DEDB-4F57-B714-D5371A4F34D7}" srcOrd="0" destOrd="0" presId="urn:microsoft.com/office/officeart/2005/8/layout/radial5"/>
    <dgm:cxn modelId="{8E71B6A2-A4D1-4502-BF46-5697F67408FD}" type="presOf" srcId="{61B3FAC3-CAB5-4041-820B-4B37CAD2F6DD}" destId="{C9D84EA5-FF7C-4C21-B1FE-E22A449A7E50}" srcOrd="1" destOrd="0" presId="urn:microsoft.com/office/officeart/2005/8/layout/radial5"/>
    <dgm:cxn modelId="{44501223-A0BC-4992-98C1-F0B53C2C217E}" srcId="{AE5DC65B-9BBF-4E8B-B159-4329EC60AF88}" destId="{39D911FB-15B4-416E-BE70-691542DCA238}" srcOrd="6" destOrd="0" parTransId="{8A117456-BB1B-49FA-A36C-F102A1086B25}" sibTransId="{22C521DC-5E63-4C4E-9F57-D160D53F86C7}"/>
    <dgm:cxn modelId="{4BF24F49-4F09-4A71-9A10-C983FC894442}" srcId="{AE5DC65B-9BBF-4E8B-B159-4329EC60AF88}" destId="{8FEC2C6F-3EB7-4B23-BEEF-DD7FA32A6DEC}" srcOrd="3" destOrd="0" parTransId="{CA216429-2AEE-4DB1-8105-9E0BA1DDE8E7}" sibTransId="{88A283FE-D231-462E-A725-F32EC661B625}"/>
    <dgm:cxn modelId="{9A84268D-80CB-49FC-B562-D36D378E32A4}" type="presOf" srcId="{61B3FAC3-CAB5-4041-820B-4B37CAD2F6DD}" destId="{BE75E646-9326-4CC2-807D-8361C61DEC37}" srcOrd="0" destOrd="0" presId="urn:microsoft.com/office/officeart/2005/8/layout/radial5"/>
    <dgm:cxn modelId="{5E83EED0-ADBA-4782-85F1-5EAC50C696E3}" type="presOf" srcId="{AD6959A9-4D02-43CF-8D77-67915F64E889}" destId="{18B914B3-C8AB-4CC0-A27B-665389B5402D}" srcOrd="1" destOrd="0" presId="urn:microsoft.com/office/officeart/2005/8/layout/radial5"/>
    <dgm:cxn modelId="{2483A688-67E2-4FC2-9AB1-655E98A7462F}" type="presOf" srcId="{34BA6227-173E-4BFD-BB56-7AE45DB7D69D}" destId="{84CFF2E1-9E5B-4736-91DA-8DCF0715185E}" srcOrd="0" destOrd="0" presId="urn:microsoft.com/office/officeart/2005/8/layout/radial5"/>
    <dgm:cxn modelId="{2BA55C73-B28B-4209-AC29-8B371E5350F3}" type="presOf" srcId="{BDDC9FBB-B70C-481D-BAB9-4A64B05EC7C9}" destId="{008F9B31-C72F-475C-BB6A-E1A98BBF00B4}" srcOrd="0" destOrd="0" presId="urn:microsoft.com/office/officeart/2005/8/layout/radial5"/>
    <dgm:cxn modelId="{4FFE5B93-E466-4509-8662-4B4FDBC006BD}" type="presOf" srcId="{2E3C1C6B-B76A-4652-A5B7-F9512CE7BC68}" destId="{B686909A-CD23-4814-B049-C89E85186415}" srcOrd="0" destOrd="0" presId="urn:microsoft.com/office/officeart/2005/8/layout/radial5"/>
    <dgm:cxn modelId="{5DD4B1EE-B425-42FE-96A3-8D53E9728163}" type="presOf" srcId="{FAF85F4C-F87A-440F-A0E3-D6AB38E9F7D6}" destId="{D8879435-5DE0-4FF6-8AC5-039158CE3BFF}" srcOrd="1" destOrd="0" presId="urn:microsoft.com/office/officeart/2005/8/layout/radial5"/>
    <dgm:cxn modelId="{E1AA6DB3-424A-4C7E-A23E-559534BDBB66}" type="presOf" srcId="{6F138638-EF51-4979-8D60-326E63ACAEB2}" destId="{89A61CB3-FA8A-49EC-81EA-F788C8D36ADC}" srcOrd="0" destOrd="0" presId="urn:microsoft.com/office/officeart/2005/8/layout/radial5"/>
    <dgm:cxn modelId="{DD9D8ACD-E4A6-4F0D-85E2-41DDDBDC03AD}" type="presOf" srcId="{8FEC2C6F-3EB7-4B23-BEEF-DD7FA32A6DEC}" destId="{DA164AA5-3DFF-4820-97DA-2E0829883ED6}" srcOrd="0" destOrd="0" presId="urn:microsoft.com/office/officeart/2005/8/layout/radial5"/>
    <dgm:cxn modelId="{DFD47694-1B1D-4F74-82A1-2A00394F08C8}" type="presOf" srcId="{8A80B452-D020-4FE0-A559-D8BBF245122F}" destId="{53AF4B97-7452-468C-A579-4E1FB0C17D33}" srcOrd="0" destOrd="0" presId="urn:microsoft.com/office/officeart/2005/8/layout/radial5"/>
    <dgm:cxn modelId="{B852AEFC-187F-49CA-9A44-F16D4D10561B}" type="presOf" srcId="{AE5DC65B-9BBF-4E8B-B159-4329EC60AF88}" destId="{5D8EEDB6-8D0B-448D-BEEA-67D7F3FA6133}" srcOrd="0" destOrd="0" presId="urn:microsoft.com/office/officeart/2005/8/layout/radial5"/>
    <dgm:cxn modelId="{D5C9DDA8-AB74-463A-899E-583EB16AEA34}" type="presOf" srcId="{CA216429-2AEE-4DB1-8105-9E0BA1DDE8E7}" destId="{26D1F97B-A380-4961-93B3-DF1D8931272E}" srcOrd="1" destOrd="0" presId="urn:microsoft.com/office/officeart/2005/8/layout/radial5"/>
    <dgm:cxn modelId="{F04614B7-8D6C-4CB5-9A0F-48F8444035CC}" type="presOf" srcId="{378D3333-3D2A-4178-9AB4-C2EC4724D207}" destId="{942C591E-4533-43CA-B084-E3D698168E3C}" srcOrd="0" destOrd="0" presId="urn:microsoft.com/office/officeart/2005/8/layout/radial5"/>
    <dgm:cxn modelId="{B853C838-FC32-44B0-BB79-6E744DC77E22}" type="presOf" srcId="{FAF85F4C-F87A-440F-A0E3-D6AB38E9F7D6}" destId="{450A5AB3-AA8C-4ABA-89E2-7AFA4396C100}" srcOrd="0" destOrd="0" presId="urn:microsoft.com/office/officeart/2005/8/layout/radial5"/>
    <dgm:cxn modelId="{0829A75E-0BE1-41C7-9F54-CE6F491A25AF}" type="presOf" srcId="{CA216429-2AEE-4DB1-8105-9E0BA1DDE8E7}" destId="{20D769DD-FB3C-4DBC-BBA7-46A030948429}" srcOrd="0" destOrd="0" presId="urn:microsoft.com/office/officeart/2005/8/layout/radial5"/>
    <dgm:cxn modelId="{028977AA-08B6-44D0-8614-B953D08B5A40}" type="presOf" srcId="{F9400834-7266-4EC4-A5B5-9296DD5AC142}" destId="{19C891D8-A0B8-43D5-BE69-8B46D3B468FD}" srcOrd="0" destOrd="0" presId="urn:microsoft.com/office/officeart/2005/8/layout/radial5"/>
    <dgm:cxn modelId="{A870A929-F72F-4780-B695-C82D5EE67CE0}" srcId="{34BA6227-173E-4BFD-BB56-7AE45DB7D69D}" destId="{AE5DC65B-9BBF-4E8B-B159-4329EC60AF88}" srcOrd="0" destOrd="0" parTransId="{151E119C-87EF-4115-AC6B-A71659C8CA18}" sibTransId="{04184C53-B37B-49E2-B61A-6328F143970F}"/>
    <dgm:cxn modelId="{DDDE70E0-782E-4F80-937E-BC4EB168C99A}" type="presOf" srcId="{378D3333-3D2A-4178-9AB4-C2EC4724D207}" destId="{7BF043DB-3A73-4863-9F7D-671EDBFA05AD}" srcOrd="1" destOrd="0" presId="urn:microsoft.com/office/officeart/2005/8/layout/radial5"/>
    <dgm:cxn modelId="{58688E73-1511-4DC0-A3B9-FEFE3BED4CFC}" type="presOf" srcId="{BA22DEF9-A044-4240-BE81-399255875F84}" destId="{908E9FB3-A67A-4FA2-B519-6F759D9FC47C}" srcOrd="0" destOrd="0" presId="urn:microsoft.com/office/officeart/2005/8/layout/radial5"/>
    <dgm:cxn modelId="{5C500ECE-0393-40D3-9F1F-AABE5D7D0C09}" srcId="{AE5DC65B-9BBF-4E8B-B159-4329EC60AF88}" destId="{BDDC9FBB-B70C-481D-BAB9-4A64B05EC7C9}" srcOrd="2" destOrd="0" parTransId="{35571E2A-1256-45FF-8CD7-C1D81399BB1A}" sibTransId="{ECD36D84-34A8-464A-90DA-1B92551D8B72}"/>
    <dgm:cxn modelId="{0E2AAA7D-E36A-4278-A3BE-CD89139AC7D1}" srcId="{AE5DC65B-9BBF-4E8B-B159-4329EC60AF88}" destId="{8A80B452-D020-4FE0-A559-D8BBF245122F}" srcOrd="5" destOrd="0" parTransId="{FAF85F4C-F87A-440F-A0E3-D6AB38E9F7D6}" sibTransId="{222101A8-0D67-4220-9188-BC3CA867F982}"/>
    <dgm:cxn modelId="{DA8DDC77-45D0-43FD-8FF8-72E8B261F50A}" srcId="{AE5DC65B-9BBF-4E8B-B159-4329EC60AF88}" destId="{6F138638-EF51-4979-8D60-326E63ACAEB2}" srcOrd="1" destOrd="0" parTransId="{378D3333-3D2A-4178-9AB4-C2EC4724D207}" sibTransId="{2B503F48-FFE6-4627-848A-E97180B58328}"/>
    <dgm:cxn modelId="{0FA19108-B9DB-4AD5-ADE6-E5D9148A67A1}" type="presOf" srcId="{AD6959A9-4D02-43CF-8D77-67915F64E889}" destId="{8E319D1D-ADA9-4A8F-9E2E-13F1EF0ED766}" srcOrd="0" destOrd="0" presId="urn:microsoft.com/office/officeart/2005/8/layout/radial5"/>
    <dgm:cxn modelId="{643F7CD5-09DF-4374-BAC4-62E6D043DE2A}" type="presParOf" srcId="{84CFF2E1-9E5B-4736-91DA-8DCF0715185E}" destId="{5D8EEDB6-8D0B-448D-BEEA-67D7F3FA6133}" srcOrd="0" destOrd="0" presId="urn:microsoft.com/office/officeart/2005/8/layout/radial5"/>
    <dgm:cxn modelId="{ED001EF7-25DC-41B6-A6AB-5688B7384463}" type="presParOf" srcId="{84CFF2E1-9E5B-4736-91DA-8DCF0715185E}" destId="{8E319D1D-ADA9-4A8F-9E2E-13F1EF0ED766}" srcOrd="1" destOrd="0" presId="urn:microsoft.com/office/officeart/2005/8/layout/radial5"/>
    <dgm:cxn modelId="{C96F7744-81A7-4AD0-B581-1C065899330E}" type="presParOf" srcId="{8E319D1D-ADA9-4A8F-9E2E-13F1EF0ED766}" destId="{18B914B3-C8AB-4CC0-A27B-665389B5402D}" srcOrd="0" destOrd="0" presId="urn:microsoft.com/office/officeart/2005/8/layout/radial5"/>
    <dgm:cxn modelId="{59E5057B-944C-4F26-9038-7C10A8B7D3AA}" type="presParOf" srcId="{84CFF2E1-9E5B-4736-91DA-8DCF0715185E}" destId="{B686909A-CD23-4814-B049-C89E85186415}" srcOrd="2" destOrd="0" presId="urn:microsoft.com/office/officeart/2005/8/layout/radial5"/>
    <dgm:cxn modelId="{9CC538BF-3613-41BF-9C64-5239876736A8}" type="presParOf" srcId="{84CFF2E1-9E5B-4736-91DA-8DCF0715185E}" destId="{942C591E-4533-43CA-B084-E3D698168E3C}" srcOrd="3" destOrd="0" presId="urn:microsoft.com/office/officeart/2005/8/layout/radial5"/>
    <dgm:cxn modelId="{169C8194-E365-48A0-BCC6-7E9B6C9A7C14}" type="presParOf" srcId="{942C591E-4533-43CA-B084-E3D698168E3C}" destId="{7BF043DB-3A73-4863-9F7D-671EDBFA05AD}" srcOrd="0" destOrd="0" presId="urn:microsoft.com/office/officeart/2005/8/layout/radial5"/>
    <dgm:cxn modelId="{3970B4CA-9C58-4C0B-8590-1B4A30175E6D}" type="presParOf" srcId="{84CFF2E1-9E5B-4736-91DA-8DCF0715185E}" destId="{89A61CB3-FA8A-49EC-81EA-F788C8D36ADC}" srcOrd="4" destOrd="0" presId="urn:microsoft.com/office/officeart/2005/8/layout/radial5"/>
    <dgm:cxn modelId="{12C1BD9C-4B4C-4DE1-841D-A16CD8069714}" type="presParOf" srcId="{84CFF2E1-9E5B-4736-91DA-8DCF0715185E}" destId="{E1E85377-DEDB-4F57-B714-D5371A4F34D7}" srcOrd="5" destOrd="0" presId="urn:microsoft.com/office/officeart/2005/8/layout/radial5"/>
    <dgm:cxn modelId="{F59830F3-DAFB-4AB6-B130-02097917B574}" type="presParOf" srcId="{E1E85377-DEDB-4F57-B714-D5371A4F34D7}" destId="{5C6A5704-A57E-465F-A3AD-E9E26CEE0826}" srcOrd="0" destOrd="0" presId="urn:microsoft.com/office/officeart/2005/8/layout/radial5"/>
    <dgm:cxn modelId="{B11FD57C-2437-4249-B840-6DDB21555347}" type="presParOf" srcId="{84CFF2E1-9E5B-4736-91DA-8DCF0715185E}" destId="{008F9B31-C72F-475C-BB6A-E1A98BBF00B4}" srcOrd="6" destOrd="0" presId="urn:microsoft.com/office/officeart/2005/8/layout/radial5"/>
    <dgm:cxn modelId="{D55BF7B0-B336-4CB5-87B1-DD99A6B256BE}" type="presParOf" srcId="{84CFF2E1-9E5B-4736-91DA-8DCF0715185E}" destId="{20D769DD-FB3C-4DBC-BBA7-46A030948429}" srcOrd="7" destOrd="0" presId="urn:microsoft.com/office/officeart/2005/8/layout/radial5"/>
    <dgm:cxn modelId="{DE910379-4524-4C5A-82F9-6769FFD510F0}" type="presParOf" srcId="{20D769DD-FB3C-4DBC-BBA7-46A030948429}" destId="{26D1F97B-A380-4961-93B3-DF1D8931272E}" srcOrd="0" destOrd="0" presId="urn:microsoft.com/office/officeart/2005/8/layout/radial5"/>
    <dgm:cxn modelId="{38FF4E1F-3DD9-4D68-9E28-EFF28B3DCE4A}" type="presParOf" srcId="{84CFF2E1-9E5B-4736-91DA-8DCF0715185E}" destId="{DA164AA5-3DFF-4820-97DA-2E0829883ED6}" srcOrd="8" destOrd="0" presId="urn:microsoft.com/office/officeart/2005/8/layout/radial5"/>
    <dgm:cxn modelId="{0CCA8796-F8AB-4F0D-A4DD-142ABEBCE1CF}" type="presParOf" srcId="{84CFF2E1-9E5B-4736-91DA-8DCF0715185E}" destId="{BE75E646-9326-4CC2-807D-8361C61DEC37}" srcOrd="9" destOrd="0" presId="urn:microsoft.com/office/officeart/2005/8/layout/radial5"/>
    <dgm:cxn modelId="{B7E3C16C-9A09-4F08-BF15-3387E442315F}" type="presParOf" srcId="{BE75E646-9326-4CC2-807D-8361C61DEC37}" destId="{C9D84EA5-FF7C-4C21-B1FE-E22A449A7E50}" srcOrd="0" destOrd="0" presId="urn:microsoft.com/office/officeart/2005/8/layout/radial5"/>
    <dgm:cxn modelId="{8EDDB18C-3E3B-4CB5-B8A2-EA5C67465F8C}" type="presParOf" srcId="{84CFF2E1-9E5B-4736-91DA-8DCF0715185E}" destId="{908E9FB3-A67A-4FA2-B519-6F759D9FC47C}" srcOrd="10" destOrd="0" presId="urn:microsoft.com/office/officeart/2005/8/layout/radial5"/>
    <dgm:cxn modelId="{401AFCE8-B522-4968-84EA-33B485DCAC37}" type="presParOf" srcId="{84CFF2E1-9E5B-4736-91DA-8DCF0715185E}" destId="{450A5AB3-AA8C-4ABA-89E2-7AFA4396C100}" srcOrd="11" destOrd="0" presId="urn:microsoft.com/office/officeart/2005/8/layout/radial5"/>
    <dgm:cxn modelId="{5310EADC-43C6-425A-92BF-AEE748C06BBE}" type="presParOf" srcId="{450A5AB3-AA8C-4ABA-89E2-7AFA4396C100}" destId="{D8879435-5DE0-4FF6-8AC5-039158CE3BFF}" srcOrd="0" destOrd="0" presId="urn:microsoft.com/office/officeart/2005/8/layout/radial5"/>
    <dgm:cxn modelId="{9E050D62-3F11-4575-95C2-E061BCFA3B00}" type="presParOf" srcId="{84CFF2E1-9E5B-4736-91DA-8DCF0715185E}" destId="{53AF4B97-7452-468C-A579-4E1FB0C17D33}" srcOrd="12" destOrd="0" presId="urn:microsoft.com/office/officeart/2005/8/layout/radial5"/>
    <dgm:cxn modelId="{0D7FE6E6-D16D-4A8A-AA24-E39EBD874946}" type="presParOf" srcId="{84CFF2E1-9E5B-4736-91DA-8DCF0715185E}" destId="{B5AE2D2E-4175-4EC3-8FEA-248073F25F93}" srcOrd="13" destOrd="0" presId="urn:microsoft.com/office/officeart/2005/8/layout/radial5"/>
    <dgm:cxn modelId="{17D9C752-7435-4363-AF22-CD1DC121792F}" type="presParOf" srcId="{B5AE2D2E-4175-4EC3-8FEA-248073F25F93}" destId="{A028E163-2D72-41ED-9BED-9ADF025AA016}" srcOrd="0" destOrd="0" presId="urn:microsoft.com/office/officeart/2005/8/layout/radial5"/>
    <dgm:cxn modelId="{06F79238-13BC-4D20-95BA-5CDF7CF802D7}" type="presParOf" srcId="{84CFF2E1-9E5B-4736-91DA-8DCF0715185E}" destId="{2B33F105-4339-4E90-8C42-2D7B72E84554}" srcOrd="14" destOrd="0" presId="urn:microsoft.com/office/officeart/2005/8/layout/radial5"/>
    <dgm:cxn modelId="{C521CDE1-F1E1-4487-A5BF-93E2E09BD72C}" type="presParOf" srcId="{84CFF2E1-9E5B-4736-91DA-8DCF0715185E}" destId="{9A4BE80D-7D93-4EA9-825A-3DDDF732A7ED}" srcOrd="15" destOrd="0" presId="urn:microsoft.com/office/officeart/2005/8/layout/radial5"/>
    <dgm:cxn modelId="{D44826AB-F342-4BDB-BEE6-56648E1760A3}" type="presParOf" srcId="{9A4BE80D-7D93-4EA9-825A-3DDDF732A7ED}" destId="{85677413-8A8A-401A-82FF-BDD99EB23242}" srcOrd="0" destOrd="0" presId="urn:microsoft.com/office/officeart/2005/8/layout/radial5"/>
    <dgm:cxn modelId="{AC46C003-29EC-4F77-9864-7641C47F2358}" type="presParOf" srcId="{84CFF2E1-9E5B-4736-91DA-8DCF0715185E}" destId="{19C891D8-A0B8-43D5-BE69-8B46D3B468F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3E166-E681-4F87-A83F-35AF72EDB8DD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95FDE-9797-4423-A944-C6921CBDBE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583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B95A0-8393-479B-800B-B7744235F8E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523%</a:t>
            </a:r>
            <a:r>
              <a:rPr lang="en-IE" baseline="0" dirty="0" smtClean="0"/>
              <a:t> </a:t>
            </a:r>
            <a:r>
              <a:rPr lang="en-IE" baseline="0" dirty="0" err="1" smtClean="0"/>
              <a:t>incease</a:t>
            </a:r>
            <a:r>
              <a:rPr lang="en-IE" baseline="0" dirty="0" smtClean="0"/>
              <a:t> in wine sales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95FDE-9797-4423-A944-C6921CBDBE2E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82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i="1" dirty="0" smtClean="0"/>
              <a:t>23.2% of 13 YO → 83.3% of 17 YO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i="1" dirty="0" smtClean="0"/>
              <a:t>5.7% of 13 YO → 60.5% of 17 YO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i="1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95FDE-9797-4423-A944-C6921CBDBE2E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49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5.2-67.7 &gt; among children in care</a:t>
            </a:r>
          </a:p>
          <a:p>
            <a:r>
              <a:rPr lang="en-IE" dirty="0" smtClean="0"/>
              <a:t>23.7 &gt; low socioeconomic groups</a:t>
            </a:r>
          </a:p>
          <a:p>
            <a:r>
              <a:rPr lang="en-IE" dirty="0" smtClean="0"/>
              <a:t>18.5 &gt; people in psychiatric care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95FDE-9797-4423-A944-C6921CBDBE2E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853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2F97AA-2710-4F90-A947-CD8FD2A98B8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16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Emphasise that these are preliminary</a:t>
            </a:r>
            <a:r>
              <a:rPr lang="en-IE" baseline="0" dirty="0"/>
              <a:t> themes which have emerged from just one round of coding on part of the data – cannot represent the full picture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A0095-5316-4D49-AB78-EE263E7A7088}" type="slidenum">
              <a:rPr lang="en-IE" smtClean="0"/>
              <a:t>42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7076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196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562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961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602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383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789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232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151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641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85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555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79B1-6D4D-40E3-8B42-A629EA816362}" type="datetimeFigureOut">
              <a:rPr lang="en-IE" smtClean="0"/>
              <a:t>29/09/2017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D70C1-AC9F-4920-9C02-3ECF21637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9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rb.ie/" TargetMode="External"/><Relationship Id="rId2" Type="http://schemas.openxmlformats.org/officeDocument/2006/relationships/hyperlink" Target="http://www.alcoholireland.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rugsandalcohol.ie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820" y="3291162"/>
            <a:ext cx="6804328" cy="254290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en-IE" sz="6500" b="1" dirty="0">
                <a:solidFill>
                  <a:schemeClr val="tx2"/>
                </a:solidFill>
              </a:rPr>
              <a:t>Dr Catherine Anne Field </a:t>
            </a:r>
            <a:endParaRPr lang="en-IE" sz="65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Health Promotion Research Centre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College of Medicine, Nursing and Health Science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 National University Ireland Galway</a:t>
            </a:r>
          </a:p>
          <a:p>
            <a:pPr>
              <a:lnSpc>
                <a:spcPct val="150000"/>
              </a:lnSpc>
            </a:pPr>
            <a:r>
              <a:rPr lang="en-IE" sz="2900" dirty="0">
                <a:solidFill>
                  <a:schemeClr val="tx2"/>
                </a:solidFill>
              </a:rPr>
              <a:t>Catherineanne.field@nuigalway.ie</a:t>
            </a:r>
          </a:p>
          <a:p>
            <a:endParaRPr lang="en-IE" dirty="0"/>
          </a:p>
          <a:p>
            <a:pPr>
              <a:lnSpc>
                <a:spcPct val="150000"/>
              </a:lnSpc>
            </a:pPr>
            <a:endParaRPr lang="en-I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694908"/>
            <a:ext cx="2987798" cy="1106424"/>
          </a:xfrm>
          <a:prstGeom prst="rect">
            <a:avLst/>
          </a:prstGeom>
        </p:spPr>
      </p:pic>
      <p:pic>
        <p:nvPicPr>
          <p:cNvPr id="1026" name="Picture 2" descr="Image result for health promotion research cen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67107"/>
            <a:ext cx="3900490" cy="96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620688"/>
            <a:ext cx="6947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Alcohol Use in Ireland:</a:t>
            </a:r>
          </a:p>
          <a:p>
            <a:pPr algn="ctr"/>
            <a:r>
              <a:rPr lang="en-US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where are we now</a:t>
            </a:r>
          </a:p>
        </p:txBody>
      </p:sp>
    </p:spTree>
    <p:extLst>
      <p:ext uri="{BB962C8B-B14F-4D97-AF65-F5344CB8AC3E}">
        <p14:creationId xmlns:p14="http://schemas.microsoft.com/office/powerpoint/2010/main" val="37296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4357" y="2060848"/>
            <a:ext cx="4752528" cy="2232248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000" b="1" dirty="0"/>
              <a:t>How does Ireland compare?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5957" t="29255" r="48471" b="12767"/>
          <a:stretch/>
        </p:blipFill>
        <p:spPr bwMode="auto">
          <a:xfrm>
            <a:off x="7524328" y="5373216"/>
            <a:ext cx="1317635" cy="1260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15957" t="29255" r="48471" b="12767"/>
          <a:stretch/>
        </p:blipFill>
        <p:spPr bwMode="auto">
          <a:xfrm>
            <a:off x="179512" y="188640"/>
            <a:ext cx="1317635" cy="1260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5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5625" t="31648" r="43151" b="51863"/>
          <a:stretch/>
        </p:blipFill>
        <p:spPr bwMode="auto">
          <a:xfrm>
            <a:off x="323528" y="692696"/>
            <a:ext cx="2952328" cy="1476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/>
          <a:srcRect l="15625" t="15425" r="60438" b="79522"/>
          <a:stretch/>
        </p:blipFill>
        <p:spPr bwMode="auto">
          <a:xfrm>
            <a:off x="539552" y="260648"/>
            <a:ext cx="2304256" cy="432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/>
          <a:srcRect l="8477" t="30053" r="40658" b="13564"/>
          <a:stretch/>
        </p:blipFill>
        <p:spPr bwMode="auto">
          <a:xfrm>
            <a:off x="3114675" y="2419350"/>
            <a:ext cx="2681461" cy="2449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21635" t="39230" r="53045" b="22565"/>
          <a:stretch/>
        </p:blipFill>
        <p:spPr bwMode="auto">
          <a:xfrm>
            <a:off x="6372200" y="2348880"/>
            <a:ext cx="2244045" cy="1994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8258" t="53458" r="60439" b="28191"/>
          <a:stretch/>
        </p:blipFill>
        <p:spPr bwMode="auto">
          <a:xfrm>
            <a:off x="6575046" y="476672"/>
            <a:ext cx="2041199" cy="1692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6"/>
          <a:srcRect l="22607" t="40692" r="56283" b="21010"/>
          <a:stretch/>
        </p:blipFill>
        <p:spPr bwMode="auto">
          <a:xfrm>
            <a:off x="3793683" y="368660"/>
            <a:ext cx="2002453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7"/>
          <a:srcRect l="24269" t="43883" r="53291" b="26064"/>
          <a:stretch/>
        </p:blipFill>
        <p:spPr bwMode="auto">
          <a:xfrm>
            <a:off x="6608380" y="4869160"/>
            <a:ext cx="2140084" cy="162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8"/>
          <a:srcRect l="19615" t="41223" r="52127" b="24735"/>
          <a:stretch/>
        </p:blipFill>
        <p:spPr bwMode="auto">
          <a:xfrm>
            <a:off x="3645780" y="5236228"/>
            <a:ext cx="2078348" cy="1361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9"/>
          <a:srcRect l="19614" t="43351" r="51629" b="26862"/>
          <a:stretch/>
        </p:blipFill>
        <p:spPr bwMode="auto">
          <a:xfrm>
            <a:off x="422413" y="2543174"/>
            <a:ext cx="1845331" cy="1605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10"/>
          <a:srcRect l="16456" t="40692" r="49801" b="21276"/>
          <a:stretch/>
        </p:blipFill>
        <p:spPr bwMode="auto">
          <a:xfrm>
            <a:off x="539552" y="4653136"/>
            <a:ext cx="2033470" cy="1610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73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E" dirty="0"/>
              <a:t>Adult per capita consumption </a:t>
            </a:r>
            <a:r>
              <a:rPr lang="en-IE" sz="3600" i="1" dirty="0"/>
              <a:t>1984-2014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3191" t="43705" r="25603" b="15102"/>
          <a:stretch/>
        </p:blipFill>
        <p:spPr bwMode="auto">
          <a:xfrm>
            <a:off x="205678" y="1124744"/>
            <a:ext cx="8830818" cy="4956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hr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8" y="6225577"/>
            <a:ext cx="1296144" cy="5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630932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err="1">
                <a:solidFill>
                  <a:srgbClr val="1908F2"/>
                </a:solidFill>
              </a:rPr>
              <a:t>Mongan</a:t>
            </a:r>
            <a:r>
              <a:rPr lang="en-IE" sz="2400" b="1" dirty="0">
                <a:solidFill>
                  <a:srgbClr val="1908F2"/>
                </a:solidFill>
              </a:rPr>
              <a:t>, D. &amp; Long, J. 2016</a:t>
            </a:r>
          </a:p>
        </p:txBody>
      </p:sp>
    </p:spTree>
    <p:extLst>
      <p:ext uri="{BB962C8B-B14F-4D97-AF65-F5344CB8AC3E}">
        <p14:creationId xmlns:p14="http://schemas.microsoft.com/office/powerpoint/2010/main" val="30420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Hope 2006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317" t="14361" r="24296" b="24703"/>
          <a:stretch/>
        </p:blipFill>
        <p:spPr bwMode="auto">
          <a:xfrm>
            <a:off x="544488" y="1484784"/>
            <a:ext cx="7920880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06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69269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11 litres of alcohol ????</a:t>
            </a:r>
          </a:p>
        </p:txBody>
      </p:sp>
      <p:pic>
        <p:nvPicPr>
          <p:cNvPr id="5122" name="Picture 2" descr="Image result for smirnoff vod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085184"/>
            <a:ext cx="235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41 Bottles </a:t>
            </a:r>
          </a:p>
        </p:txBody>
      </p:sp>
      <p:pic>
        <p:nvPicPr>
          <p:cNvPr id="5124" name="Picture 4" descr="Image result for bottles of wine#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4167" r="13113" b="4167"/>
          <a:stretch/>
        </p:blipFill>
        <p:spPr bwMode="auto">
          <a:xfrm>
            <a:off x="2897155" y="2132856"/>
            <a:ext cx="3331029" cy="20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7824" y="455486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116 Bottles Wine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0451" y="4845726"/>
            <a:ext cx="235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445 Pints </a:t>
            </a:r>
          </a:p>
        </p:txBody>
      </p:sp>
      <p:pic>
        <p:nvPicPr>
          <p:cNvPr id="5128" name="Picture 8" descr="Image result for pints of be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0" y="1844824"/>
            <a:ext cx="22193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52120" y="431086"/>
            <a:ext cx="2353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Non-drinkers…?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7173" y="754252"/>
            <a:ext cx="117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20%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536" y="5949280"/>
            <a:ext cx="235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46 Bottles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8493" y="594928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130 Bottles Wine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0451" y="5949279"/>
            <a:ext cx="235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498 Pints </a:t>
            </a:r>
          </a:p>
        </p:txBody>
      </p:sp>
    </p:spTree>
    <p:extLst>
      <p:ext uri="{BB962C8B-B14F-4D97-AF65-F5344CB8AC3E}">
        <p14:creationId xmlns:p14="http://schemas.microsoft.com/office/powerpoint/2010/main" val="27397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35696" y="1916832"/>
            <a:ext cx="5184576" cy="2304256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000" b="1" dirty="0"/>
              <a:t>Is this too much??</a:t>
            </a:r>
          </a:p>
        </p:txBody>
      </p:sp>
    </p:spTree>
    <p:extLst>
      <p:ext uri="{BB962C8B-B14F-4D97-AF65-F5344CB8AC3E}">
        <p14:creationId xmlns:p14="http://schemas.microsoft.com/office/powerpoint/2010/main" val="5411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9753" t="52394" r="7427" b="25786"/>
          <a:stretch/>
        </p:blipFill>
        <p:spPr bwMode="auto">
          <a:xfrm>
            <a:off x="467544" y="479981"/>
            <a:ext cx="7416824" cy="2372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0115629s\Documents\SchwartzRounds\hs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1669157" cy="10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27260" t="48936" r="29189" b="41756"/>
          <a:stretch/>
        </p:blipFill>
        <p:spPr bwMode="auto">
          <a:xfrm>
            <a:off x="1043608" y="3573016"/>
            <a:ext cx="5616624" cy="1008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0115629s\Documents\SchwartzRounds\hs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28" y="3573016"/>
            <a:ext cx="1669157" cy="10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6" y="580090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FF00FF"/>
                </a:solidFill>
              </a:rPr>
              <a:t>11</a:t>
            </a:r>
            <a:r>
              <a:rPr lang="en-IE" dirty="0"/>
              <a:t> </a:t>
            </a:r>
          </a:p>
        </p:txBody>
      </p:sp>
      <p:pic>
        <p:nvPicPr>
          <p:cNvPr id="2050" name="Picture 2" descr="Image result for male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13378"/>
            <a:ext cx="1885603" cy="12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9094" y="583244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B0F0"/>
                </a:solidFill>
              </a:rPr>
              <a:t>17</a:t>
            </a:r>
            <a:r>
              <a:rPr lang="en-IE" dirty="0"/>
              <a:t> </a:t>
            </a:r>
          </a:p>
        </p:txBody>
      </p:sp>
      <p:pic>
        <p:nvPicPr>
          <p:cNvPr id="2052" name="Picture 4" descr="Image result for pregnant symb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43" y="5319726"/>
            <a:ext cx="1369577" cy="136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836712"/>
            <a:ext cx="4896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600" b="1" dirty="0"/>
              <a:t>A unit of alcohol….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0944" t="45747" r="53125" b="27127"/>
          <a:stretch/>
        </p:blipFill>
        <p:spPr bwMode="auto">
          <a:xfrm>
            <a:off x="1763688" y="1916832"/>
            <a:ext cx="5040560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74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9646" t="42553" r="52128" b="28457"/>
          <a:stretch/>
        </p:blipFill>
        <p:spPr bwMode="auto">
          <a:xfrm>
            <a:off x="971600" y="908720"/>
            <a:ext cx="6896022" cy="5112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34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3657" t="44149" r="36004" b="25797"/>
          <a:stretch/>
        </p:blipFill>
        <p:spPr bwMode="auto">
          <a:xfrm>
            <a:off x="2622037" y="404664"/>
            <a:ext cx="3456940" cy="1076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8" y="1844824"/>
            <a:ext cx="4098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Hazardous drinking</a:t>
            </a:r>
          </a:p>
          <a:p>
            <a:r>
              <a:rPr lang="en-IE" dirty="0"/>
              <a:t>A level of consumption / pattern of drinking which 'is likely to result in harm should present habits persist - potential consequences can be of public health significance despite absence of current harm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016" y="1844824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Harmful drinking </a:t>
            </a:r>
          </a:p>
          <a:p>
            <a:r>
              <a:rPr lang="en-IE" dirty="0"/>
              <a:t>A pattern of drinking which </a:t>
            </a:r>
            <a:r>
              <a:rPr lang="en-IE" i="1" dirty="0"/>
              <a:t>causes harm to the health (physical or mental) of the individual </a:t>
            </a:r>
            <a:r>
              <a:rPr lang="en-IE" dirty="0"/>
              <a:t>without the presence of alcohol dependence.57 Commonly but not invariably has adverse social consequences 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4725144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Dependent drinking </a:t>
            </a:r>
          </a:p>
          <a:p>
            <a:r>
              <a:rPr lang="en-IE" dirty="0"/>
              <a:t>A cluster of cognitive, behavioural and physiological characteristics indicating that the patient continues using alcohol despite significant alcohol-related harms. Medical diagnosis of alcohol use disorders is generally guided ICD-10 and DSM-IV</a:t>
            </a:r>
          </a:p>
        </p:txBody>
      </p:sp>
    </p:spTree>
    <p:extLst>
      <p:ext uri="{BB962C8B-B14F-4D97-AF65-F5344CB8AC3E}">
        <p14:creationId xmlns:p14="http://schemas.microsoft.com/office/powerpoint/2010/main" val="16751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alcohol no ordinary commod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r="17862"/>
          <a:stretch/>
        </p:blipFill>
        <p:spPr bwMode="auto">
          <a:xfrm>
            <a:off x="611560" y="404664"/>
            <a:ext cx="280851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988840"/>
            <a:ext cx="28083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/>
              <a:t>‘… alcohol can be at the same time a food, a drug, and a highly elaborated cultural artefact with important symbolic meanings…’ </a:t>
            </a:r>
          </a:p>
          <a:p>
            <a:pPr algn="ctr"/>
            <a:endParaRPr lang="en-IE" dirty="0"/>
          </a:p>
          <a:p>
            <a:pPr algn="ctr"/>
            <a:r>
              <a:rPr lang="en-IE" dirty="0"/>
              <a:t>Heath (1984) </a:t>
            </a:r>
          </a:p>
        </p:txBody>
      </p:sp>
    </p:spTree>
    <p:extLst>
      <p:ext uri="{BB962C8B-B14F-4D97-AF65-F5344CB8AC3E}">
        <p14:creationId xmlns:p14="http://schemas.microsoft.com/office/powerpoint/2010/main" val="19335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24435" t="37500" r="55785" b="29787"/>
          <a:stretch/>
        </p:blipFill>
        <p:spPr bwMode="auto">
          <a:xfrm>
            <a:off x="1259632" y="1196752"/>
            <a:ext cx="1133475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8976" t="13564" r="40658" b="6383"/>
          <a:stretch/>
        </p:blipFill>
        <p:spPr bwMode="auto">
          <a:xfrm>
            <a:off x="6588224" y="4797152"/>
            <a:ext cx="1978918" cy="1819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2351" y="2967335"/>
            <a:ext cx="6579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Impacts of alcohol</a:t>
            </a:r>
          </a:p>
        </p:txBody>
      </p:sp>
    </p:spTree>
    <p:extLst>
      <p:ext uri="{BB962C8B-B14F-4D97-AF65-F5344CB8AC3E}">
        <p14:creationId xmlns:p14="http://schemas.microsoft.com/office/powerpoint/2010/main" val="16318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37366605"/>
              </p:ext>
            </p:extLst>
          </p:nvPr>
        </p:nvGraphicFramePr>
        <p:xfrm>
          <a:off x="611560" y="548680"/>
          <a:ext cx="79928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91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13770462"/>
              </p:ext>
            </p:extLst>
          </p:nvPr>
        </p:nvGraphicFramePr>
        <p:xfrm>
          <a:off x="323528" y="260648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6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teenager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/>
          <a:stretch/>
        </p:blipFill>
        <p:spPr bwMode="auto">
          <a:xfrm>
            <a:off x="9252520" y="1340768"/>
            <a:ext cx="2286000" cy="1418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Content Placeholder 3" descr="Image result for school students clipart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2963"/>
            <a:ext cx="1806644" cy="19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/>
          </p:cNvPicPr>
          <p:nvPr/>
        </p:nvPicPr>
        <p:blipFill rotWithShape="1">
          <a:blip r:embed="rId4"/>
          <a:srcRect l="15791" t="30319" r="48637" b="11968"/>
          <a:stretch/>
        </p:blipFill>
        <p:spPr bwMode="auto">
          <a:xfrm>
            <a:off x="6814541" y="1235501"/>
            <a:ext cx="1649267" cy="192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utoShape 6" descr="Image result for men,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" name="AutoShape 8" descr="Image result for men, 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3082" name="Picture 10" descr="Image result for young men,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611" y="3861048"/>
            <a:ext cx="2081129" cy="20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young women,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9" t="3594" r="1739" b="17094"/>
          <a:stretch/>
        </p:blipFill>
        <p:spPr bwMode="auto">
          <a:xfrm>
            <a:off x="3515174" y="4581128"/>
            <a:ext cx="1733550" cy="20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alcohol, clipart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/>
          <a:stretch/>
        </p:blipFill>
        <p:spPr bwMode="auto">
          <a:xfrm>
            <a:off x="3515174" y="2576511"/>
            <a:ext cx="1552575" cy="1704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86" name="Picture 14" descr="Image result for pregnant clip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9" y="4209654"/>
            <a:ext cx="2080494" cy="17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elderly clip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34632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4303" y="184911"/>
            <a:ext cx="1877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Who?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4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15466"/>
            <a:ext cx="3583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How much?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33245" t="38298" r="46975" b="44946"/>
          <a:stretch/>
        </p:blipFill>
        <p:spPr bwMode="auto">
          <a:xfrm>
            <a:off x="5580112" y="1123215"/>
            <a:ext cx="3015010" cy="118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297" y="145898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51%</a:t>
            </a:r>
            <a:r>
              <a:rPr lang="en-IE" dirty="0"/>
              <a:t>  13-17 years old school children </a:t>
            </a:r>
            <a:r>
              <a:rPr lang="en-IE" b="1" dirty="0"/>
              <a:t>ever </a:t>
            </a:r>
            <a:r>
              <a:rPr lang="en-IE" b="1" dirty="0" smtClean="0"/>
              <a:t>drank</a:t>
            </a:r>
            <a:endParaRPr lang="en-I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0559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26.6%</a:t>
            </a:r>
            <a:r>
              <a:rPr lang="en-IE" dirty="0"/>
              <a:t>  13-17 years old school children been </a:t>
            </a:r>
            <a:r>
              <a:rPr lang="en-IE" b="1" dirty="0"/>
              <a:t>‘really drunk</a:t>
            </a:r>
            <a:r>
              <a:rPr lang="en-IE" b="1" dirty="0" smtClean="0"/>
              <a:t>’</a:t>
            </a:r>
            <a:endParaRPr lang="en-IE" b="1" dirty="0"/>
          </a:p>
        </p:txBody>
      </p:sp>
      <p:pic>
        <p:nvPicPr>
          <p:cNvPr id="7" name="Picture 6" descr="Image result for espad survey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33"/>
          <a:stretch/>
        </p:blipFill>
        <p:spPr bwMode="auto">
          <a:xfrm>
            <a:off x="5783428" y="2924014"/>
            <a:ext cx="2515614" cy="1079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356992"/>
            <a:ext cx="451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Irish school children – highest rates of </a:t>
            </a:r>
            <a:r>
              <a:rPr lang="en-GB" b="1" dirty="0"/>
              <a:t>‘</a:t>
            </a:r>
            <a:r>
              <a:rPr lang="en-GB" b="1" dirty="0" err="1"/>
              <a:t>drunkeness</a:t>
            </a:r>
            <a:r>
              <a:rPr lang="en-GB" b="1" dirty="0"/>
              <a:t>’ and ‘binge drinking’ </a:t>
            </a:r>
            <a:r>
              <a:rPr lang="en-GB" dirty="0"/>
              <a:t>in Europe</a:t>
            </a:r>
            <a:endParaRPr lang="en-IE" dirty="0"/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23604" t="31649" r="23703" b="56915"/>
          <a:stretch/>
        </p:blipFill>
        <p:spPr bwMode="auto">
          <a:xfrm>
            <a:off x="5274147" y="4204644"/>
            <a:ext cx="3534175" cy="648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80112" y="486934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6">
                    <a:lumMod val="75000"/>
                  </a:schemeClr>
                </a:solidFill>
              </a:rPr>
              <a:t>Hope, </a:t>
            </a:r>
            <a:r>
              <a:rPr lang="en-IE" b="1" dirty="0" err="1">
                <a:solidFill>
                  <a:schemeClr val="accent6">
                    <a:lumMod val="75000"/>
                  </a:schemeClr>
                </a:solidFill>
              </a:rPr>
              <a:t>Dring</a:t>
            </a:r>
            <a:r>
              <a:rPr lang="en-IE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IE" b="1" dirty="0" err="1">
                <a:solidFill>
                  <a:schemeClr val="accent6">
                    <a:lumMod val="75000"/>
                  </a:schemeClr>
                </a:solidFill>
              </a:rPr>
              <a:t>Dring</a:t>
            </a:r>
            <a:r>
              <a:rPr lang="en-IE" b="1" dirty="0">
                <a:solidFill>
                  <a:schemeClr val="accent6">
                    <a:lumMod val="75000"/>
                  </a:schemeClr>
                </a:solidFill>
              </a:rPr>
              <a:t>. (2005)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46438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Binge drinking 60/100 occasions 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6"/>
          <a:srcRect l="8146" t="23453" r="76894" b="62766"/>
          <a:stretch/>
        </p:blipFill>
        <p:spPr bwMode="auto">
          <a:xfrm>
            <a:off x="6228184" y="5845914"/>
            <a:ext cx="2048070" cy="895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28184" y="63720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>
                <a:solidFill>
                  <a:srgbClr val="1908F2"/>
                </a:solidFill>
              </a:rPr>
              <a:t>Davoren</a:t>
            </a:r>
            <a:r>
              <a:rPr lang="en-IE" b="1" dirty="0">
                <a:solidFill>
                  <a:srgbClr val="1908F2"/>
                </a:solidFill>
              </a:rPr>
              <a:t> et al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1600" y="56612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HAC 66.4% students (65.2% m, 67.3% f)</a:t>
            </a:r>
          </a:p>
        </p:txBody>
      </p:sp>
    </p:spTree>
    <p:extLst>
      <p:ext uri="{BB962C8B-B14F-4D97-AF65-F5344CB8AC3E}">
        <p14:creationId xmlns:p14="http://schemas.microsoft.com/office/powerpoint/2010/main" val="33762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415CDCF3-78F4-4786-83E3-560B33C33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8822" y="2204864"/>
            <a:ext cx="2367392" cy="2175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D8BDF6-9971-4ED3-9AEA-62763D1FABD3}"/>
              </a:ext>
            </a:extLst>
          </p:cNvPr>
          <p:cNvSpPr txBox="1"/>
          <p:nvPr/>
        </p:nvSpPr>
        <p:spPr>
          <a:xfrm>
            <a:off x="251520" y="524198"/>
            <a:ext cx="36724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IE" sz="2400" dirty="0"/>
              <a:t>Changing female drinking patterns</a:t>
            </a:r>
          </a:p>
          <a:p>
            <a:endParaRPr lang="en-IE" sz="1400" i="1" dirty="0"/>
          </a:p>
          <a:p>
            <a:r>
              <a:rPr lang="en-IE" sz="1400" i="1" dirty="0" err="1"/>
              <a:t>Mongan</a:t>
            </a:r>
            <a:r>
              <a:rPr lang="en-IE" sz="1400" i="1" dirty="0"/>
              <a:t> et al. 2007, </a:t>
            </a:r>
            <a:r>
              <a:rPr lang="en-IE" sz="1400" i="1" dirty="0" err="1"/>
              <a:t>Mongan</a:t>
            </a:r>
            <a:r>
              <a:rPr lang="en-IE" sz="1400" i="1" dirty="0"/>
              <a:t> &amp; Long 2016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165961-1625-4430-BEBD-4F6930AE5282}"/>
              </a:ext>
            </a:extLst>
          </p:cNvPr>
          <p:cNvSpPr txBox="1"/>
          <p:nvPr/>
        </p:nvSpPr>
        <p:spPr>
          <a:xfrm>
            <a:off x="5292080" y="562670"/>
            <a:ext cx="28861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Women &gt; susceptible </a:t>
            </a:r>
          </a:p>
          <a:p>
            <a:r>
              <a:rPr lang="en-IE" sz="2400" dirty="0"/>
              <a:t>/ vulnerable </a:t>
            </a:r>
          </a:p>
          <a:p>
            <a:endParaRPr lang="en-IE" sz="1400" i="1" dirty="0"/>
          </a:p>
          <a:p>
            <a:r>
              <a:rPr lang="en-IE" sz="1400" i="1" dirty="0" err="1"/>
              <a:t>Mongan</a:t>
            </a:r>
            <a:r>
              <a:rPr lang="en-IE" sz="1400" i="1" dirty="0"/>
              <a:t> &amp; Long 2016, Edwards 2007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D8D505-5207-4003-948E-E5C38EB8C818}"/>
              </a:ext>
            </a:extLst>
          </p:cNvPr>
          <p:cNvSpPr txBox="1"/>
          <p:nvPr/>
        </p:nvSpPr>
        <p:spPr>
          <a:xfrm>
            <a:off x="6372200" y="3068960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Links to breast cancer</a:t>
            </a:r>
          </a:p>
          <a:p>
            <a:endParaRPr lang="en-IE" sz="1400" i="1" dirty="0"/>
          </a:p>
          <a:p>
            <a:r>
              <a:rPr lang="en-IE" sz="1400" i="1" dirty="0" err="1"/>
              <a:t>Laffoy</a:t>
            </a:r>
            <a:r>
              <a:rPr lang="en-IE" sz="1400" i="1" dirty="0"/>
              <a:t> et al 2013</a:t>
            </a:r>
          </a:p>
          <a:p>
            <a:r>
              <a:rPr lang="en-IE" sz="1400" i="1" dirty="0" err="1"/>
              <a:t>Hamajam</a:t>
            </a:r>
            <a:r>
              <a:rPr lang="en-IE" sz="1400" i="1" dirty="0"/>
              <a:t> et al 2002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B73408-20B7-409C-B601-AA9FC1D05F0C}"/>
              </a:ext>
            </a:extLst>
          </p:cNvPr>
          <p:cNvSpPr txBox="1"/>
          <p:nvPr/>
        </p:nvSpPr>
        <p:spPr>
          <a:xfrm>
            <a:off x="2267744" y="5301208"/>
            <a:ext cx="5040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Sexual / Reproductive health risks</a:t>
            </a:r>
          </a:p>
          <a:p>
            <a:endParaRPr lang="en-IE" sz="1400" i="1" dirty="0"/>
          </a:p>
          <a:p>
            <a:r>
              <a:rPr lang="en-IE" sz="1400" i="1" dirty="0" err="1"/>
              <a:t>Emmanuale</a:t>
            </a:r>
            <a:r>
              <a:rPr lang="en-IE" sz="1400" i="1" dirty="0"/>
              <a:t> et al, 2002, Rundle et al 2004,  McBride et al 2010</a:t>
            </a:r>
          </a:p>
        </p:txBody>
      </p:sp>
      <p:pic>
        <p:nvPicPr>
          <p:cNvPr id="9" name="Picture 14" descr="Image result for pregnant clipart">
            <a:extLst>
              <a:ext uri="{FF2B5EF4-FFF2-40B4-BE49-F238E27FC236}">
                <a16:creationId xmlns:a16="http://schemas.microsoft.com/office/drawing/2014/main" xmlns="" id="{A71FB1FE-A016-4A06-9840-27FEB040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9" y="2951154"/>
            <a:ext cx="2080494" cy="17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2985546" y="2967335"/>
            <a:ext cx="31729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Alcohol</a:t>
            </a:r>
          </a:p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Pregnancy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05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2B12DA-EA57-4E92-9420-12346258623E}"/>
              </a:ext>
            </a:extLst>
          </p:cNvPr>
          <p:cNvSpPr/>
          <p:nvPr/>
        </p:nvSpPr>
        <p:spPr>
          <a:xfrm>
            <a:off x="395536" y="270890"/>
            <a:ext cx="1645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FASD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4DE034-DF8C-4CCD-A2F4-FE9ADCF93DEF}"/>
              </a:ext>
            </a:extLst>
          </p:cNvPr>
          <p:cNvSpPr txBox="1"/>
          <p:nvPr/>
        </p:nvSpPr>
        <p:spPr>
          <a:xfrm>
            <a:off x="2837945" y="54316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err="1">
                <a:solidFill>
                  <a:schemeClr val="accent1">
                    <a:lumMod val="75000"/>
                  </a:schemeClr>
                </a:solidFill>
              </a:rPr>
              <a:t>Fetal</a:t>
            </a:r>
            <a:r>
              <a:rPr lang="en-IE" sz="2800" dirty="0">
                <a:solidFill>
                  <a:schemeClr val="accent1">
                    <a:lumMod val="75000"/>
                  </a:schemeClr>
                </a:solidFill>
              </a:rPr>
              <a:t> Alcohol Spectrum Disorder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0520B2-3A42-4BF2-BEAA-DCCBBA10118F}"/>
              </a:ext>
            </a:extLst>
          </p:cNvPr>
          <p:cNvSpPr/>
          <p:nvPr/>
        </p:nvSpPr>
        <p:spPr>
          <a:xfrm>
            <a:off x="475140" y="1361463"/>
            <a:ext cx="1209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2BBFCA-5BAC-4F75-8906-DB22E00D9769}"/>
              </a:ext>
            </a:extLst>
          </p:cNvPr>
          <p:cNvSpPr txBox="1"/>
          <p:nvPr/>
        </p:nvSpPr>
        <p:spPr>
          <a:xfrm>
            <a:off x="2812627" y="156151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err="1">
                <a:solidFill>
                  <a:schemeClr val="accent1">
                    <a:lumMod val="75000"/>
                  </a:schemeClr>
                </a:solidFill>
              </a:rPr>
              <a:t>Fetal</a:t>
            </a:r>
            <a:r>
              <a:rPr lang="en-IE" sz="2800" dirty="0">
                <a:solidFill>
                  <a:schemeClr val="accent1">
                    <a:lumMod val="75000"/>
                  </a:schemeClr>
                </a:solidFill>
              </a:rPr>
              <a:t> Alcohol Syndrome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27E9B2-7C64-4AEA-B395-62FF9FD90720}"/>
              </a:ext>
            </a:extLst>
          </p:cNvPr>
          <p:cNvSpPr/>
          <p:nvPr/>
        </p:nvSpPr>
        <p:spPr>
          <a:xfrm>
            <a:off x="489870" y="2474090"/>
            <a:ext cx="1221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47066A-84C4-4195-8A7E-BC7D4CC9DB20}"/>
              </a:ext>
            </a:extLst>
          </p:cNvPr>
          <p:cNvSpPr txBox="1"/>
          <p:nvPr/>
        </p:nvSpPr>
        <p:spPr>
          <a:xfrm>
            <a:off x="2787575" y="266889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err="1">
                <a:solidFill>
                  <a:schemeClr val="accent1">
                    <a:lumMod val="75000"/>
                  </a:schemeClr>
                </a:solidFill>
              </a:rPr>
              <a:t>Fetal</a:t>
            </a:r>
            <a:r>
              <a:rPr lang="en-IE" sz="2800" dirty="0">
                <a:solidFill>
                  <a:schemeClr val="accent1">
                    <a:lumMod val="75000"/>
                  </a:schemeClr>
                </a:solidFill>
              </a:rPr>
              <a:t> Alcohol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945F2-D2CE-4D78-B19E-B4AF60B06226}"/>
              </a:ext>
            </a:extLst>
          </p:cNvPr>
          <p:cNvSpPr txBox="1"/>
          <p:nvPr/>
        </p:nvSpPr>
        <p:spPr>
          <a:xfrm>
            <a:off x="251520" y="3776266"/>
            <a:ext cx="41764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Umbrella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Alcohol consumption in pregnancy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Ranges in severity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Physical, cognitive and </a:t>
            </a:r>
            <a:r>
              <a:rPr lang="en-IE" sz="2200" dirty="0" err="1">
                <a:solidFill>
                  <a:schemeClr val="accent1">
                    <a:lumMod val="75000"/>
                  </a:schemeClr>
                </a:solidFill>
              </a:rPr>
              <a:t>behaviourial</a:t>
            </a: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Facial </a:t>
            </a:r>
            <a:r>
              <a:rPr lang="en-IE" sz="2200" dirty="0" err="1">
                <a:solidFill>
                  <a:schemeClr val="accent1">
                    <a:lumMod val="75000"/>
                  </a:schemeClr>
                </a:solidFill>
              </a:rPr>
              <a:t>dysmorphisms</a:t>
            </a:r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FC2304-8533-4544-8847-91A88F302CCB}"/>
              </a:ext>
            </a:extLst>
          </p:cNvPr>
          <p:cNvSpPr txBox="1"/>
          <p:nvPr/>
        </p:nvSpPr>
        <p:spPr>
          <a:xfrm>
            <a:off x="4430486" y="3792967"/>
            <a:ext cx="46805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Poor identification and monitoring of FASD </a:t>
            </a:r>
          </a:p>
          <a:p>
            <a:endParaRPr lang="en-IE" sz="2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Prevalence estimates (per 1,000 births)</a:t>
            </a:r>
          </a:p>
          <a:p>
            <a:pPr lvl="1"/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United States 0.2-1.5</a:t>
            </a:r>
          </a:p>
          <a:p>
            <a:pPr lvl="1"/>
            <a:r>
              <a:rPr lang="en-IE" sz="2200" dirty="0">
                <a:solidFill>
                  <a:schemeClr val="accent1">
                    <a:lumMod val="75000"/>
                  </a:schemeClr>
                </a:solidFill>
              </a:rPr>
              <a:t>Europe 0.4-19.8</a:t>
            </a:r>
          </a:p>
          <a:p>
            <a:endParaRPr lang="en-IE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E" sz="1600" i="1" dirty="0">
                <a:solidFill>
                  <a:schemeClr val="accent1">
                    <a:lumMod val="75000"/>
                  </a:schemeClr>
                </a:solidFill>
              </a:rPr>
              <a:t>(CDC 2002, May &amp; Gossage 2001, Lange et al 2017)</a:t>
            </a:r>
          </a:p>
        </p:txBody>
      </p:sp>
    </p:spTree>
    <p:extLst>
      <p:ext uri="{BB962C8B-B14F-4D97-AF65-F5344CB8AC3E}">
        <p14:creationId xmlns:p14="http://schemas.microsoft.com/office/powerpoint/2010/main" val="47156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D02EDE-FDD1-4F94-96B8-BD30DC9A2239}"/>
              </a:ext>
            </a:extLst>
          </p:cNvPr>
          <p:cNvSpPr txBox="1"/>
          <p:nvPr/>
        </p:nvSpPr>
        <p:spPr>
          <a:xfrm>
            <a:off x="4932040" y="54868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Global 7.7 per 1,000</a:t>
            </a:r>
          </a:p>
          <a:p>
            <a:r>
              <a:rPr lang="en-IE" dirty="0"/>
              <a:t>↑ EU </a:t>
            </a:r>
            <a:r>
              <a:rPr lang="en-IE" dirty="0" smtClean="0"/>
              <a:t>19.8 </a:t>
            </a:r>
            <a:r>
              <a:rPr lang="en-IE" dirty="0"/>
              <a:t>per 1,000</a:t>
            </a:r>
          </a:p>
          <a:p>
            <a:endParaRPr lang="en-IE" dirty="0"/>
          </a:p>
          <a:p>
            <a:r>
              <a:rPr lang="en-IE" dirty="0" smtClean="0"/>
              <a:t>&gt; </a:t>
            </a:r>
            <a:r>
              <a:rPr lang="en-IE" dirty="0"/>
              <a:t>among children in care</a:t>
            </a:r>
          </a:p>
          <a:p>
            <a:r>
              <a:rPr lang="en-IE" dirty="0" smtClean="0"/>
              <a:t>&gt; </a:t>
            </a:r>
            <a:r>
              <a:rPr lang="en-IE" dirty="0"/>
              <a:t>low socioeconomic groups</a:t>
            </a:r>
          </a:p>
          <a:p>
            <a:r>
              <a:rPr lang="en-IE" dirty="0" smtClean="0"/>
              <a:t>&gt; </a:t>
            </a:r>
            <a:r>
              <a:rPr lang="en-IE" dirty="0"/>
              <a:t>people in psychiatric care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5598" t="25000" r="34674" b="56649"/>
          <a:stretch/>
        </p:blipFill>
        <p:spPr bwMode="auto">
          <a:xfrm>
            <a:off x="539552" y="692696"/>
            <a:ext cx="3888432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23936" t="30053" r="34508" b="51064"/>
          <a:stretch/>
        </p:blipFill>
        <p:spPr bwMode="auto">
          <a:xfrm>
            <a:off x="177404" y="2790935"/>
            <a:ext cx="4612726" cy="1531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18617" t="46809" r="51463" b="43616"/>
          <a:stretch/>
        </p:blipFill>
        <p:spPr bwMode="auto">
          <a:xfrm>
            <a:off x="3347864" y="3869465"/>
            <a:ext cx="1500365" cy="452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69876F-373F-4EBA-980C-83892C48D426}"/>
              </a:ext>
            </a:extLst>
          </p:cNvPr>
          <p:cNvPicPr/>
          <p:nvPr/>
        </p:nvPicPr>
        <p:blipFill rotWithShape="1">
          <a:blip r:embed="rId6"/>
          <a:srcRect l="23933" t="22852" r="24675" b="51613"/>
          <a:stretch/>
        </p:blipFill>
        <p:spPr bwMode="auto">
          <a:xfrm>
            <a:off x="235317" y="5109883"/>
            <a:ext cx="4496901" cy="1510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2780928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Global </a:t>
            </a:r>
            <a:r>
              <a:rPr lang="en-IE" dirty="0" smtClean="0"/>
              <a:t>14.6 </a:t>
            </a:r>
            <a:r>
              <a:rPr lang="en-IE" dirty="0"/>
              <a:t>per 1,000</a:t>
            </a:r>
          </a:p>
          <a:p>
            <a:r>
              <a:rPr lang="en-IE" dirty="0"/>
              <a:t>↑ EU </a:t>
            </a:r>
            <a:r>
              <a:rPr lang="en-IE" dirty="0" smtClean="0"/>
              <a:t>37.4  </a:t>
            </a:r>
            <a:r>
              <a:rPr lang="en-IE" dirty="0"/>
              <a:t>per 1,000</a:t>
            </a:r>
          </a:p>
          <a:p>
            <a:endParaRPr lang="en-IE" dirty="0" smtClean="0"/>
          </a:p>
          <a:p>
            <a:r>
              <a:rPr lang="en-IE" dirty="0" smtClean="0"/>
              <a:t>Prevalence </a:t>
            </a:r>
            <a:r>
              <a:rPr lang="en-IE" dirty="0"/>
              <a:t>of alcohol </a:t>
            </a:r>
            <a:r>
              <a:rPr lang="en-IE" dirty="0" smtClean="0"/>
              <a:t>use in pregnancy</a:t>
            </a:r>
          </a:p>
          <a:p>
            <a:pPr lvl="1"/>
            <a:r>
              <a:rPr lang="en-IE" dirty="0" smtClean="0"/>
              <a:t>Global – 9.8%</a:t>
            </a:r>
          </a:p>
          <a:p>
            <a:pPr lvl="1"/>
            <a:r>
              <a:rPr lang="en-IE" dirty="0" smtClean="0"/>
              <a:t>Europe – 25.2%</a:t>
            </a:r>
          </a:p>
          <a:p>
            <a:pPr lvl="1"/>
            <a:r>
              <a:rPr lang="en-IE" dirty="0" smtClean="0"/>
              <a:t>Ireland 60.4%</a:t>
            </a:r>
          </a:p>
          <a:p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544522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20-80% alcohol during pregnancy</a:t>
            </a:r>
          </a:p>
          <a:p>
            <a:r>
              <a:rPr lang="en-IE" dirty="0" smtClean="0"/>
              <a:t>45% binge drink</a:t>
            </a:r>
          </a:p>
          <a:p>
            <a:r>
              <a:rPr lang="en-IE" dirty="0" smtClean="0"/>
              <a:t>Smoking &gt; predictor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7134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24304" t="19295" r="24675" b="54879"/>
          <a:stretch/>
        </p:blipFill>
        <p:spPr bwMode="auto">
          <a:xfrm>
            <a:off x="3275856" y="4133964"/>
            <a:ext cx="5566226" cy="2334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EC30D-689B-4862-A17A-E2E12A1B7B80}"/>
              </a:ext>
            </a:extLst>
          </p:cNvPr>
          <p:cNvSpPr txBox="1"/>
          <p:nvPr/>
        </p:nvSpPr>
        <p:spPr>
          <a:xfrm>
            <a:off x="324328" y="4077072"/>
            <a:ext cx="302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Adherence to on alcohol, smoking and folate guidelines </a:t>
            </a:r>
          </a:p>
          <a:p>
            <a:pPr lvl="1"/>
            <a:r>
              <a:rPr lang="en-IE" dirty="0"/>
              <a:t>26% pre pregnancy</a:t>
            </a:r>
          </a:p>
          <a:p>
            <a:pPr lvl="1"/>
            <a:r>
              <a:rPr lang="en-IE" dirty="0"/>
              <a:t>39% during pregnancy</a:t>
            </a:r>
          </a:p>
          <a:p>
            <a:endParaRPr lang="en-IE" dirty="0"/>
          </a:p>
          <a:p>
            <a:r>
              <a:rPr lang="en-IE" dirty="0"/>
              <a:t>Low adherence –    </a:t>
            </a:r>
          </a:p>
          <a:p>
            <a:r>
              <a:rPr lang="en-IE" dirty="0"/>
              <a:t>Younger women</a:t>
            </a:r>
          </a:p>
          <a:p>
            <a:r>
              <a:rPr lang="en-IE" dirty="0"/>
              <a:t>Less educated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4576FC-DD87-4D43-8D0F-355111FF58DE}"/>
              </a:ext>
            </a:extLst>
          </p:cNvPr>
          <p:cNvPicPr/>
          <p:nvPr/>
        </p:nvPicPr>
        <p:blipFill rotWithShape="1">
          <a:blip r:embed="rId3"/>
          <a:srcRect l="24489" t="18108" r="25233" b="48051"/>
          <a:stretch/>
        </p:blipFill>
        <p:spPr bwMode="auto">
          <a:xfrm>
            <a:off x="395536" y="620688"/>
            <a:ext cx="5041235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788C9F-9048-450C-8F5C-8C1F084D9A71}"/>
              </a:ext>
            </a:extLst>
          </p:cNvPr>
          <p:cNvSpPr txBox="1"/>
          <p:nvPr/>
        </p:nvSpPr>
        <p:spPr>
          <a:xfrm>
            <a:off x="6102175" y="908720"/>
            <a:ext cx="3023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27% first trimester</a:t>
            </a:r>
          </a:p>
          <a:p>
            <a:r>
              <a:rPr lang="en-IE" dirty="0"/>
              <a:t>27% throughout</a:t>
            </a:r>
          </a:p>
          <a:p>
            <a:r>
              <a:rPr lang="en-IE" dirty="0"/>
              <a:t>18.5% binge</a:t>
            </a:r>
          </a:p>
          <a:p>
            <a:endParaRPr lang="en-IE" dirty="0"/>
          </a:p>
          <a:p>
            <a:r>
              <a:rPr lang="en-IE" dirty="0"/>
              <a:t>Continuous </a:t>
            </a:r>
          </a:p>
          <a:p>
            <a:r>
              <a:rPr lang="en-IE" dirty="0"/>
              <a:t>30yrs+</a:t>
            </a:r>
          </a:p>
          <a:p>
            <a:r>
              <a:rPr lang="en-IE" dirty="0"/>
              <a:t>&gt; Income &amp; education</a:t>
            </a:r>
          </a:p>
        </p:txBody>
      </p:sp>
    </p:spTree>
    <p:extLst>
      <p:ext uri="{BB962C8B-B14F-4D97-AF65-F5344CB8AC3E}">
        <p14:creationId xmlns:p14="http://schemas.microsoft.com/office/powerpoint/2010/main" val="20889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don't have the fifth pin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17575"/>
            <a:ext cx="4881979" cy="3953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8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366237"/>
            <a:ext cx="62646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/>
              <a:t>Dunney</a:t>
            </a:r>
            <a:r>
              <a:rPr lang="en-IE" i="1" dirty="0" smtClean="0"/>
              <a:t> et al 2015 </a:t>
            </a:r>
          </a:p>
          <a:p>
            <a:r>
              <a:rPr lang="en-IE" dirty="0" smtClean="0"/>
              <a:t>&gt;older, &gt; Irish, &gt; private healthcare</a:t>
            </a:r>
          </a:p>
          <a:p>
            <a:endParaRPr lang="en-IE" dirty="0" smtClean="0"/>
          </a:p>
          <a:p>
            <a:r>
              <a:rPr lang="en-IE" i="1" dirty="0" err="1" smtClean="0"/>
              <a:t>Mullalley</a:t>
            </a:r>
            <a:r>
              <a:rPr lang="en-IE" i="1" dirty="0" smtClean="0"/>
              <a:t> et al 2011</a:t>
            </a:r>
          </a:p>
          <a:p>
            <a:r>
              <a:rPr lang="en-IE" dirty="0" smtClean="0"/>
              <a:t>.2% heavy drinkers, aged &lt;25 </a:t>
            </a:r>
            <a:r>
              <a:rPr lang="en-IE" dirty="0" err="1" smtClean="0"/>
              <a:t>yrs</a:t>
            </a:r>
            <a:r>
              <a:rPr lang="en-IE" dirty="0" smtClean="0"/>
              <a:t>, pre-term births</a:t>
            </a:r>
            <a:endParaRPr lang="en-IE" dirty="0"/>
          </a:p>
          <a:p>
            <a:endParaRPr lang="en-IE" dirty="0"/>
          </a:p>
          <a:p>
            <a:r>
              <a:rPr lang="en-IE" i="1" dirty="0" smtClean="0"/>
              <a:t>McCarthy et al 2013</a:t>
            </a:r>
          </a:p>
          <a:p>
            <a:r>
              <a:rPr lang="en-IE" dirty="0" smtClean="0"/>
              <a:t>23% binge in &lt;15wks </a:t>
            </a:r>
          </a:p>
          <a:p>
            <a:endParaRPr lang="en-IE" dirty="0"/>
          </a:p>
          <a:p>
            <a:r>
              <a:rPr lang="en-IE" i="1" dirty="0" smtClean="0"/>
              <a:t>Barry et al 2007</a:t>
            </a:r>
          </a:p>
          <a:p>
            <a:r>
              <a:rPr lang="en-IE" dirty="0" smtClean="0"/>
              <a:t>60% during pregnancy, 2/3s &lt;18, steady increase over years</a:t>
            </a:r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2691657" y="692696"/>
            <a:ext cx="3695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Irish Studies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6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10472" t="25266" r="42154" b="17287"/>
          <a:stretch/>
        </p:blipFill>
        <p:spPr bwMode="auto">
          <a:xfrm>
            <a:off x="179512" y="116632"/>
            <a:ext cx="8856984" cy="6597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22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3375"/>
            <a:ext cx="83820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The Health Belief Model 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79400" y="5680075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Figure 5.1  </a:t>
            </a:r>
            <a:r>
              <a:rPr lang="en-GB">
                <a:latin typeface="Calibri" pitchFamily="34" charset="0"/>
              </a:rPr>
              <a:t>The health belief model (original, plus additions in italics)</a:t>
            </a:r>
          </a:p>
        </p:txBody>
      </p:sp>
      <p:pic>
        <p:nvPicPr>
          <p:cNvPr id="14340" name="Picture 4" descr="C05NF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" y="1571625"/>
            <a:ext cx="8183563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43851" y="6488668"/>
            <a:ext cx="488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Rosenstock</a:t>
            </a:r>
            <a:r>
              <a:rPr lang="en-US" dirty="0"/>
              <a:t>, 1966; Becker </a:t>
            </a:r>
            <a:r>
              <a:rPr lang="en-US" i="1" dirty="0"/>
              <a:t>et al</a:t>
            </a:r>
            <a:r>
              <a:rPr lang="en-US" dirty="0"/>
              <a:t>. 1970s, 1980s)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604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edu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01106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566737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9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4435" t="51720" r="31184" b="17287"/>
          <a:stretch/>
        </p:blipFill>
        <p:spPr bwMode="auto">
          <a:xfrm>
            <a:off x="683568" y="1340768"/>
            <a:ext cx="7488832" cy="4661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dirty="0"/>
              <a:t>Birth weight and mother’s education 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2939" t="49202" r="55618" b="31649"/>
          <a:stretch/>
        </p:blipFill>
        <p:spPr bwMode="auto">
          <a:xfrm>
            <a:off x="6804248" y="5589240"/>
            <a:ext cx="2232248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2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3105" t="36583" r="28564" b="28723"/>
          <a:stretch/>
        </p:blipFill>
        <p:spPr bwMode="auto">
          <a:xfrm>
            <a:off x="1025758" y="1208520"/>
            <a:ext cx="7397824" cy="4280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206" y="5213111"/>
            <a:ext cx="835292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1400" dirty="0"/>
              <a:t>a) At any stage of pregnancy b) all three trimesters c) at time of interview when baby was 9 months.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n-IE" sz="4000" dirty="0"/>
              <a:t>Smoking and pregnancy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2939" t="49202" r="55618" b="31649"/>
          <a:stretch/>
        </p:blipFill>
        <p:spPr bwMode="auto">
          <a:xfrm>
            <a:off x="6911752" y="5705872"/>
            <a:ext cx="2232248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58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938" t="21916" r="29382" b="46277"/>
          <a:stretch/>
        </p:blipFill>
        <p:spPr bwMode="auto">
          <a:xfrm>
            <a:off x="1115616" y="1556792"/>
            <a:ext cx="6526155" cy="3784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n-IE" sz="4000" dirty="0"/>
              <a:t>Alcohol and pregnancy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608" y="5321563"/>
            <a:ext cx="740817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1400" dirty="0"/>
              <a:t>a) At any stage of pregnancy b) all three trimesters c) at time of interview when baby was 9 months.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2939" t="49202" r="55618" b="31649"/>
          <a:stretch/>
        </p:blipFill>
        <p:spPr bwMode="auto">
          <a:xfrm>
            <a:off x="7020272" y="5764899"/>
            <a:ext cx="2123728" cy="1052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16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3104" t="42549" r="30685" b="23936"/>
          <a:stretch/>
        </p:blipFill>
        <p:spPr bwMode="auto">
          <a:xfrm>
            <a:off x="683568" y="1844824"/>
            <a:ext cx="7560840" cy="4192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4000" dirty="0"/>
              <a:t>Ever breastfed by mother’s education and nationality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2939" t="49202" r="55618" b="31649"/>
          <a:stretch/>
        </p:blipFill>
        <p:spPr bwMode="auto">
          <a:xfrm>
            <a:off x="6911752" y="5705872"/>
            <a:ext cx="2232248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21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oci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0005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m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611560" y="692696"/>
            <a:ext cx="3131840" cy="2587961"/>
          </a:xfrm>
          <a:prstGeom prst="wedgeRectCallout">
            <a:avLst>
              <a:gd name="adj1" fmla="val -43773"/>
              <a:gd name="adj2" fmla="val 88158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i="1" dirty="0" smtClean="0"/>
              <a:t>“Around here 20 units a week would be considered a kind of daily consumption… it makes it hard to convince them that their levels are abnormal, when they see all around them people behaving in the same fashion”</a:t>
            </a:r>
          </a:p>
          <a:p>
            <a:pPr algn="ctr"/>
            <a:r>
              <a:rPr lang="en-IE" sz="1400" dirty="0" smtClean="0"/>
              <a:t>Male GP for 29 years </a:t>
            </a:r>
            <a:endParaRPr lang="en-IE" sz="1400" dirty="0"/>
          </a:p>
        </p:txBody>
      </p:sp>
      <p:sp>
        <p:nvSpPr>
          <p:cNvPr id="3" name="Rectangular Callout 2"/>
          <p:cNvSpPr/>
          <p:nvPr/>
        </p:nvSpPr>
        <p:spPr>
          <a:xfrm>
            <a:off x="4499992" y="2924944"/>
            <a:ext cx="3131840" cy="2587961"/>
          </a:xfrm>
          <a:prstGeom prst="wedgeRectCallout">
            <a:avLst>
              <a:gd name="adj1" fmla="val 49379"/>
              <a:gd name="adj2" fmla="val 66286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i="1" dirty="0" smtClean="0"/>
              <a:t>“Alcohol </a:t>
            </a:r>
            <a:r>
              <a:rPr lang="en-GB" i="1" dirty="0"/>
              <a:t>is a very deceptive drug and also because misinformation has being going around about alcohol since the beginning of time… particularly in the Irish culture…  It is the culture of drinking” </a:t>
            </a:r>
            <a:endParaRPr lang="en-GB" i="1" dirty="0" smtClean="0"/>
          </a:p>
          <a:p>
            <a:pPr algn="ctr"/>
            <a:r>
              <a:rPr lang="en-GB" sz="1400" i="1" dirty="0" smtClean="0"/>
              <a:t>(</a:t>
            </a:r>
            <a:r>
              <a:rPr lang="en-GB" sz="1400" i="1" dirty="0"/>
              <a:t>Male patient aged 54) </a:t>
            </a:r>
            <a:endParaRPr lang="en-IE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4139952" y="476672"/>
            <a:ext cx="45965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Social Acceptance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58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4295" t="44681" r="42653" b="41490"/>
          <a:stretch/>
        </p:blipFill>
        <p:spPr bwMode="auto">
          <a:xfrm>
            <a:off x="5364088" y="994115"/>
            <a:ext cx="2961680" cy="1039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5625" t="15425" r="60438" b="79522"/>
          <a:stretch/>
        </p:blipFill>
        <p:spPr bwMode="auto">
          <a:xfrm>
            <a:off x="5692800" y="506523"/>
            <a:ext cx="2304256" cy="432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13297" t="42819" r="56948" b="50532"/>
          <a:stretch/>
        </p:blipFill>
        <p:spPr bwMode="auto">
          <a:xfrm>
            <a:off x="4860032" y="3075478"/>
            <a:ext cx="3226094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/>
          <a:srcRect l="14462" t="20479" r="51961" b="71010"/>
          <a:stretch/>
        </p:blipFill>
        <p:spPr bwMode="auto">
          <a:xfrm>
            <a:off x="5148064" y="2649488"/>
            <a:ext cx="2088232" cy="448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/>
          <a:srcRect l="14463" t="43617" r="53789" b="50266"/>
          <a:stretch/>
        </p:blipFill>
        <p:spPr bwMode="auto">
          <a:xfrm>
            <a:off x="611560" y="914830"/>
            <a:ext cx="3816424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16456" t="53458" r="78059" b="37499"/>
          <a:stretch/>
        </p:blipFill>
        <p:spPr bwMode="auto">
          <a:xfrm>
            <a:off x="5148064" y="485444"/>
            <a:ext cx="475921" cy="474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/>
          <a:srcRect l="15625" t="15425" r="60438" b="79522"/>
          <a:stretch/>
        </p:blipFill>
        <p:spPr bwMode="auto">
          <a:xfrm>
            <a:off x="611560" y="482782"/>
            <a:ext cx="2304256" cy="432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6"/>
          <a:srcRect l="16456" t="53458" r="78059" b="37499"/>
          <a:stretch/>
        </p:blipFill>
        <p:spPr bwMode="auto">
          <a:xfrm>
            <a:off x="2915816" y="464366"/>
            <a:ext cx="475921" cy="474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7"/>
          <a:srcRect l="14961" t="35106" r="39328" b="50798"/>
          <a:stretch/>
        </p:blipFill>
        <p:spPr bwMode="auto">
          <a:xfrm>
            <a:off x="335338" y="5373216"/>
            <a:ext cx="3156542" cy="1008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/>
          <a:srcRect l="14961" t="18085" r="64594" b="73936"/>
          <a:stretch/>
        </p:blipFill>
        <p:spPr bwMode="auto">
          <a:xfrm>
            <a:off x="335338" y="4943450"/>
            <a:ext cx="1717540" cy="429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8"/>
          <a:srcRect l="14295" t="54521" r="47972" b="40293"/>
          <a:stretch/>
        </p:blipFill>
        <p:spPr bwMode="auto">
          <a:xfrm>
            <a:off x="226550" y="2873896"/>
            <a:ext cx="4057418" cy="987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14462" t="20479" r="51961" b="71010"/>
          <a:stretch/>
        </p:blipFill>
        <p:spPr bwMode="auto">
          <a:xfrm>
            <a:off x="226549" y="2396208"/>
            <a:ext cx="2401235" cy="477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9"/>
          <a:srcRect l="14627" t="62412" r="75012" b="34338"/>
          <a:stretch/>
        </p:blipFill>
        <p:spPr bwMode="auto">
          <a:xfrm>
            <a:off x="226752" y="3861047"/>
            <a:ext cx="2059476" cy="547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10"/>
          <a:srcRect l="14629" t="55319" r="39826" b="28458"/>
          <a:stretch/>
        </p:blipFill>
        <p:spPr bwMode="auto">
          <a:xfrm>
            <a:off x="4283968" y="5051128"/>
            <a:ext cx="4536504" cy="1652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3"/>
          <a:srcRect l="15625" t="15425" r="60438" b="79522"/>
          <a:stretch/>
        </p:blipFill>
        <p:spPr bwMode="auto">
          <a:xfrm>
            <a:off x="4283968" y="4625457"/>
            <a:ext cx="2304256" cy="432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6"/>
          <a:srcRect l="16456" t="53458" r="78059" b="37499"/>
          <a:stretch/>
        </p:blipFill>
        <p:spPr bwMode="auto">
          <a:xfrm>
            <a:off x="6588224" y="4625457"/>
            <a:ext cx="475921" cy="474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18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11216" y="3119129"/>
            <a:ext cx="1996887" cy="14041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 dirty="0" smtClean="0"/>
              <a:t>Substance misuse</a:t>
            </a:r>
            <a:endParaRPr lang="en-IE" sz="2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997253" y="5373216"/>
            <a:ext cx="1872208" cy="79208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Family problems</a:t>
            </a:r>
            <a:endParaRPr lang="en-IE" dirty="0"/>
          </a:p>
        </p:txBody>
      </p:sp>
      <p:sp>
        <p:nvSpPr>
          <p:cNvPr id="6" name="Rounded Rectangle 5"/>
          <p:cNvSpPr/>
          <p:nvPr/>
        </p:nvSpPr>
        <p:spPr>
          <a:xfrm>
            <a:off x="919334" y="4275045"/>
            <a:ext cx="1872208" cy="64807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Domestic violence</a:t>
            </a:r>
            <a:endParaRPr lang="en-IE" dirty="0"/>
          </a:p>
        </p:txBody>
      </p:sp>
      <p:sp>
        <p:nvSpPr>
          <p:cNvPr id="7" name="Rounded Rectangle 6"/>
          <p:cNvSpPr/>
          <p:nvPr/>
        </p:nvSpPr>
        <p:spPr>
          <a:xfrm>
            <a:off x="919334" y="3227141"/>
            <a:ext cx="1872208" cy="64807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Physical / sexual abuse </a:t>
            </a:r>
            <a:endParaRPr lang="en-IE" dirty="0"/>
          </a:p>
        </p:txBody>
      </p:sp>
      <p:sp>
        <p:nvSpPr>
          <p:cNvPr id="8" name="Rounded Rectangle 7"/>
          <p:cNvSpPr/>
          <p:nvPr/>
        </p:nvSpPr>
        <p:spPr>
          <a:xfrm>
            <a:off x="6231497" y="2047595"/>
            <a:ext cx="1872208" cy="648072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Homelessness </a:t>
            </a:r>
            <a:endParaRPr lang="en-IE" dirty="0"/>
          </a:p>
        </p:txBody>
      </p:sp>
      <p:sp>
        <p:nvSpPr>
          <p:cNvPr id="9" name="Rounded Rectangle 8"/>
          <p:cNvSpPr/>
          <p:nvPr/>
        </p:nvSpPr>
        <p:spPr>
          <a:xfrm>
            <a:off x="6252390" y="4077072"/>
            <a:ext cx="1872208" cy="64807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Stigma</a:t>
            </a:r>
            <a:endParaRPr lang="en-IE" dirty="0"/>
          </a:p>
        </p:txBody>
      </p:sp>
      <p:sp>
        <p:nvSpPr>
          <p:cNvPr id="10" name="Rounded Rectangle 9"/>
          <p:cNvSpPr/>
          <p:nvPr/>
        </p:nvSpPr>
        <p:spPr>
          <a:xfrm>
            <a:off x="6252390" y="3162148"/>
            <a:ext cx="1872208" cy="648072"/>
          </a:xfrm>
          <a:prstGeom prst="round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Low quality of life</a:t>
            </a:r>
            <a:endParaRPr lang="en-IE" dirty="0"/>
          </a:p>
        </p:txBody>
      </p:sp>
      <p:sp>
        <p:nvSpPr>
          <p:cNvPr id="11" name="Rounded Rectangle 10"/>
          <p:cNvSpPr/>
          <p:nvPr/>
        </p:nvSpPr>
        <p:spPr>
          <a:xfrm>
            <a:off x="3528796" y="1912775"/>
            <a:ext cx="1872208" cy="648072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Unmet need</a:t>
            </a:r>
            <a:endParaRPr lang="en-IE" dirty="0"/>
          </a:p>
        </p:txBody>
      </p:sp>
      <p:sp>
        <p:nvSpPr>
          <p:cNvPr id="12" name="Rounded Rectangle 11"/>
          <p:cNvSpPr/>
          <p:nvPr/>
        </p:nvSpPr>
        <p:spPr>
          <a:xfrm>
            <a:off x="827584" y="2060848"/>
            <a:ext cx="1872208" cy="73255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"/>
              </a:rPr>
              <a:t>↑ </a:t>
            </a:r>
            <a:r>
              <a:rPr lang="en-IE" dirty="0" smtClean="0"/>
              <a:t>morbidity / mortality </a:t>
            </a:r>
            <a:endParaRPr lang="en-IE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634997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/>
              <a:t>Field 2013, De </a:t>
            </a:r>
            <a:r>
              <a:rPr lang="en-IE" sz="1600" i="1" dirty="0" err="1" smtClean="0"/>
              <a:t>Maeyer</a:t>
            </a:r>
            <a:r>
              <a:rPr lang="en-IE" sz="1600" i="1" dirty="0" smtClean="0"/>
              <a:t> 2010, Neale 2002.</a:t>
            </a:r>
            <a:endParaRPr lang="en-IE" sz="1600" i="1" dirty="0"/>
          </a:p>
        </p:txBody>
      </p:sp>
      <p:sp>
        <p:nvSpPr>
          <p:cNvPr id="13" name="Rounded Rectangle 12"/>
          <p:cNvSpPr/>
          <p:nvPr/>
        </p:nvSpPr>
        <p:spPr>
          <a:xfrm>
            <a:off x="2411760" y="5373216"/>
            <a:ext cx="1962674" cy="86447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Fear of child protection issues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1789593" y="476672"/>
            <a:ext cx="5169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Complex Patients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4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Children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E" dirty="0" smtClean="0"/>
          </a:p>
          <a:p>
            <a:endParaRPr lang="en-IE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95536" y="548680"/>
            <a:ext cx="5832648" cy="2592288"/>
          </a:xfrm>
          <a:prstGeom prst="wedgeRoundRectCallou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i="1" dirty="0"/>
              <a:t>“It’s very hard to walk away from your children. I know you’re doing it for them, going into detox, but it’s very, very hard… It would kill me to walk away from my children… I know you’re going in to get better for them and they’d have a better life when you get out, and I know maybe it would be the best for them, but I don’t think I’d have the heart to walk away. It would kill me...” </a:t>
            </a:r>
          </a:p>
          <a:p>
            <a:pPr algn="ctr"/>
            <a:r>
              <a:rPr lang="en-GB" i="1" dirty="0"/>
              <a:t>(female patient aged 35)</a:t>
            </a:r>
            <a:endParaRPr lang="en-IE" i="1" dirty="0"/>
          </a:p>
          <a:p>
            <a:pPr algn="ctr"/>
            <a:endParaRPr lang="en-IE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475656" y="3789040"/>
            <a:ext cx="5832648" cy="2592288"/>
          </a:xfrm>
          <a:prstGeom prst="wedgeRoundRectCallout">
            <a:avLst>
              <a:gd name="adj1" fmla="val 65392"/>
              <a:gd name="adj2" fmla="val -48781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</a:rPr>
              <a:t>“… if somebody asked me about drugs I would be more ‘Oh my God they might take the kids off me.’ I have been more worried about that in the </a:t>
            </a:r>
            <a:r>
              <a:rPr lang="en-GB" i="1" dirty="0" smtClean="0">
                <a:solidFill>
                  <a:schemeClr val="tx1"/>
                </a:solidFill>
              </a:rPr>
              <a:t>past… back </a:t>
            </a:r>
            <a:r>
              <a:rPr lang="en-GB" i="1" dirty="0">
                <a:solidFill>
                  <a:schemeClr val="tx1"/>
                </a:solidFill>
              </a:rPr>
              <a:t>then when life would have been hectic or erratic… </a:t>
            </a:r>
            <a:r>
              <a:rPr lang="en-GB" i="1" dirty="0" smtClean="0">
                <a:solidFill>
                  <a:schemeClr val="tx1"/>
                </a:solidFill>
              </a:rPr>
              <a:t>you </a:t>
            </a:r>
            <a:r>
              <a:rPr lang="en-GB" i="1" dirty="0">
                <a:solidFill>
                  <a:schemeClr val="tx1"/>
                </a:solidFill>
              </a:rPr>
              <a:t>are obviously worried that someone would think that you weren’t able to cope with your kids” 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(Female patient aged 45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336" y="60212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 smtClean="0"/>
              <a:t>Field 2013</a:t>
            </a:r>
            <a:endParaRPr lang="en-IE" b="1" i="1" dirty="0"/>
          </a:p>
        </p:txBody>
      </p:sp>
      <p:sp>
        <p:nvSpPr>
          <p:cNvPr id="7" name="Rectangle 6"/>
          <p:cNvSpPr/>
          <p:nvPr/>
        </p:nvSpPr>
        <p:spPr>
          <a:xfrm>
            <a:off x="6084168" y="764704"/>
            <a:ext cx="32500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/>
                <a:solidFill>
                  <a:srgbClr val="00B050"/>
                </a:solidFill>
                <a:effectLst/>
              </a:rPr>
              <a:t>Child</a:t>
            </a:r>
          </a:p>
          <a:p>
            <a:pPr algn="ctr"/>
            <a:r>
              <a:rPr lang="en-US" sz="4800" b="1" dirty="0" smtClean="0">
                <a:ln/>
                <a:solidFill>
                  <a:srgbClr val="00B050"/>
                </a:solidFill>
              </a:rPr>
              <a:t>Protection</a:t>
            </a:r>
            <a:endParaRPr lang="en-US" sz="48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15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1578826"/>
            <a:ext cx="2088232" cy="129614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675214" y="1830328"/>
            <a:ext cx="136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latin typeface="Calibri"/>
                <a:cs typeface="Calibri"/>
              </a:rPr>
              <a:t>The internet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72471" y="1597754"/>
            <a:ext cx="2088232" cy="12961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6065777" y="20149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libri"/>
                <a:cs typeface="Calibri"/>
              </a:rPr>
              <a:t>Grandparents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23528" y="3701406"/>
            <a:ext cx="2088232" cy="1296144"/>
          </a:xfrm>
          <a:prstGeom prst="roundRect">
            <a:avLst/>
          </a:prstGeom>
          <a:solidFill>
            <a:srgbClr val="FED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8" name="TextBox 17"/>
          <p:cNvSpPr txBox="1"/>
          <p:nvPr/>
        </p:nvSpPr>
        <p:spPr>
          <a:xfrm>
            <a:off x="337592" y="396182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latin typeface="Calibri"/>
                <a:cs typeface="Calibri"/>
              </a:rPr>
              <a:t>Health professionals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987824" y="1597754"/>
            <a:ext cx="2088232" cy="1296144"/>
          </a:xfrm>
          <a:prstGeom prst="roundRect">
            <a:avLst/>
          </a:prstGeom>
          <a:solidFill>
            <a:srgbClr val="10A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3406721" y="1830327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latin typeface="Calibri"/>
                <a:cs typeface="Calibri"/>
              </a:rPr>
              <a:t>Baby books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4046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latin typeface="+mj-lt"/>
              </a:rPr>
              <a:t>Emerging Influences on </a:t>
            </a:r>
            <a:r>
              <a:rPr lang="en-IE" sz="3600" b="1" dirty="0" smtClean="0">
                <a:latin typeface="+mj-lt"/>
              </a:rPr>
              <a:t>Weaning Practices</a:t>
            </a:r>
            <a:endParaRPr lang="en-IE" sz="3600" b="1" dirty="0">
              <a:latin typeface="+mj-lt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2987824" y="3573016"/>
            <a:ext cx="4968552" cy="1152128"/>
          </a:xfrm>
          <a:prstGeom prst="wedgeRectCallout">
            <a:avLst>
              <a:gd name="adj1" fmla="val -53478"/>
              <a:gd name="adj2" fmla="val 91790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cs typeface="Calibri"/>
              </a:rPr>
              <a:t>“You take the advice but you’re not actually going to 100%  listen to them because…they have to give you that advice but you…</a:t>
            </a:r>
            <a:r>
              <a:rPr lang="en-IE" b="1" u="sng" dirty="0">
                <a:solidFill>
                  <a:schemeClr val="tx1"/>
                </a:solidFill>
                <a:cs typeface="Calibri"/>
              </a:rPr>
              <a:t>you know better</a:t>
            </a:r>
            <a:r>
              <a:rPr lang="en-IE" u="sng" dirty="0">
                <a:solidFill>
                  <a:schemeClr val="tx1"/>
                </a:solidFill>
                <a:cs typeface="Calibri"/>
              </a:rPr>
              <a:t>.</a:t>
            </a:r>
            <a:r>
              <a:rPr lang="en-IE" dirty="0">
                <a:solidFill>
                  <a:schemeClr val="tx1"/>
                </a:solidFill>
                <a:cs typeface="Calibri"/>
              </a:rPr>
              <a:t>” </a:t>
            </a:r>
          </a:p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6309320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i="1" dirty="0" smtClean="0"/>
              <a:t>Tully et al 2017</a:t>
            </a:r>
            <a:endParaRPr lang="en-IE" sz="1600" b="1" i="1" dirty="0"/>
          </a:p>
        </p:txBody>
      </p:sp>
      <p:sp>
        <p:nvSpPr>
          <p:cNvPr id="21" name="Rectangular Callout 20"/>
          <p:cNvSpPr/>
          <p:nvPr/>
        </p:nvSpPr>
        <p:spPr>
          <a:xfrm>
            <a:off x="855234" y="5796607"/>
            <a:ext cx="3824778" cy="851267"/>
          </a:xfrm>
          <a:prstGeom prst="wedgeRectCallout">
            <a:avLst>
              <a:gd name="adj1" fmla="val -42188"/>
              <a:gd name="adj2" fmla="val -113043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dirty="0">
                <a:solidFill>
                  <a:schemeClr val="tx1"/>
                </a:solidFill>
                <a:cs typeface="Calibri"/>
              </a:rPr>
              <a:t>“</a:t>
            </a:r>
            <a:r>
              <a:rPr lang="en-IE" b="1" u="sng" dirty="0">
                <a:solidFill>
                  <a:schemeClr val="tx1"/>
                </a:solidFill>
                <a:cs typeface="Calibri"/>
              </a:rPr>
              <a:t>I felt that I was talked….</a:t>
            </a:r>
            <a:r>
              <a:rPr lang="en-IE" b="1" i="1" u="sng" dirty="0">
                <a:solidFill>
                  <a:schemeClr val="tx1"/>
                </a:solidFill>
                <a:cs typeface="Calibri"/>
              </a:rPr>
              <a:t>at, i</a:t>
            </a:r>
            <a:r>
              <a:rPr lang="en-IE" b="1" u="sng" dirty="0">
                <a:solidFill>
                  <a:schemeClr val="tx1"/>
                </a:solidFill>
                <a:cs typeface="Calibri"/>
              </a:rPr>
              <a:t>nstead of talked to</a:t>
            </a:r>
            <a:r>
              <a:rPr lang="en-IE" b="1" i="1" u="sng" dirty="0">
                <a:solidFill>
                  <a:schemeClr val="tx1"/>
                </a:solidFill>
                <a:cs typeface="Calibri"/>
              </a:rPr>
              <a:t>, </a:t>
            </a:r>
            <a:r>
              <a:rPr lang="en-IE" dirty="0">
                <a:solidFill>
                  <a:schemeClr val="tx1"/>
                </a:solidFill>
                <a:cs typeface="Calibri"/>
              </a:rPr>
              <a:t>if that makes sense?”</a:t>
            </a:r>
          </a:p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85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068" y="2967335"/>
            <a:ext cx="6277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Where are we now??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8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smoking pregnancy, 50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604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1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4299"/>
            <a:ext cx="8229600" cy="1143000"/>
          </a:xfrm>
        </p:spPr>
        <p:txBody>
          <a:bodyPr>
            <a:normAutofit/>
          </a:bodyPr>
          <a:lstStyle/>
          <a:p>
            <a:r>
              <a:rPr lang="en-IE" sz="4000" dirty="0" smtClean="0"/>
              <a:t>The Tobacco Journey</a:t>
            </a:r>
            <a:endParaRPr lang="en-IE" dirty="0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4488" t="37234" r="37002" b="23404"/>
          <a:stretch/>
        </p:blipFill>
        <p:spPr bwMode="auto">
          <a:xfrm>
            <a:off x="277585" y="1652030"/>
            <a:ext cx="4824536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49247" t="31172" r="24548" b="38689"/>
          <a:stretch/>
        </p:blipFill>
        <p:spPr bwMode="auto">
          <a:xfrm>
            <a:off x="4427984" y="4149080"/>
            <a:ext cx="4104456" cy="2522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184482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British Doctors Survey</a:t>
            </a:r>
          </a:p>
          <a:p>
            <a:r>
              <a:rPr lang="en-IE" i="1" dirty="0" smtClean="0"/>
              <a:t>Doll </a:t>
            </a:r>
            <a:r>
              <a:rPr lang="en-IE" i="1" dirty="0"/>
              <a:t>&amp; Hill 1964 </a:t>
            </a: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39561" t="56362" r="27693" b="23936"/>
          <a:stretch/>
        </p:blipFill>
        <p:spPr bwMode="auto">
          <a:xfrm>
            <a:off x="1763688" y="5724871"/>
            <a:ext cx="2520280" cy="743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33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lonfolic ac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32595" r="7831" b="29464"/>
          <a:stretch/>
        </p:blipFill>
        <p:spPr bwMode="auto">
          <a:xfrm>
            <a:off x="3923928" y="764704"/>
            <a:ext cx="4788903" cy="22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chrane 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880320" cy="337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pregnant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9" y="4365104"/>
            <a:ext cx="2377689" cy="23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3544" y="3890665"/>
            <a:ext cx="371794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Questions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??</a:t>
            </a:r>
          </a:p>
          <a:p>
            <a:pPr algn="ctr"/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162"/>
            <a:ext cx="8229600" cy="418058"/>
          </a:xfrm>
        </p:spPr>
        <p:txBody>
          <a:bodyPr>
            <a:normAutofit/>
          </a:bodyPr>
          <a:lstStyle/>
          <a:p>
            <a:r>
              <a:rPr lang="en-IE" sz="18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92688"/>
          </a:xfrm>
        </p:spPr>
        <p:txBody>
          <a:bodyPr>
            <a:normAutofit lnSpcReduction="10000"/>
          </a:bodyPr>
          <a:lstStyle/>
          <a:p>
            <a:r>
              <a:rPr lang="en-IE" sz="1100" dirty="0"/>
              <a:t>Barry S, Kearney A, </a:t>
            </a:r>
            <a:r>
              <a:rPr lang="en-IE" sz="1100" dirty="0" err="1"/>
              <a:t>Lawlor</a:t>
            </a:r>
            <a:r>
              <a:rPr lang="en-IE" sz="1100" dirty="0"/>
              <a:t> E, et al. (2007) </a:t>
            </a:r>
            <a:r>
              <a:rPr lang="en-IE" sz="1100" dirty="0" smtClean="0"/>
              <a:t>The Coombe </a:t>
            </a:r>
            <a:r>
              <a:rPr lang="en-IE" sz="1100" dirty="0"/>
              <a:t>Women’s Hospital study of alcohol</a:t>
            </a:r>
            <a:r>
              <a:rPr lang="en-IE" sz="1100" dirty="0" smtClean="0"/>
              <a:t>, smoking </a:t>
            </a:r>
            <a:r>
              <a:rPr lang="en-IE" sz="1100" dirty="0"/>
              <a:t>and illicit drug use, 1988-2005. </a:t>
            </a:r>
            <a:r>
              <a:rPr lang="en-IE" sz="1100" dirty="0" smtClean="0"/>
              <a:t>Dublin: Coombe </a:t>
            </a:r>
            <a:r>
              <a:rPr lang="en-IE" sz="1100" dirty="0"/>
              <a:t>Women’s Hospital</a:t>
            </a:r>
            <a:r>
              <a:rPr lang="en-GB" sz="1100" dirty="0" err="1" smtClean="0"/>
              <a:t>Davoren</a:t>
            </a:r>
            <a:r>
              <a:rPr lang="en-GB" sz="1100" dirty="0"/>
              <a:t>, Martin P., Frances </a:t>
            </a:r>
            <a:r>
              <a:rPr lang="en-GB" sz="1100" dirty="0" err="1"/>
              <a:t>Shiely</a:t>
            </a:r>
            <a:r>
              <a:rPr lang="en-GB" sz="1100" dirty="0"/>
              <a:t>, Michael Byrne, and Ivan J. Perry. "Hazardous alcohol consumption among university students in Ireland: a cross-sectional study." BMJ Open 5, no. 1 (2015): e006045 </a:t>
            </a:r>
          </a:p>
          <a:p>
            <a:r>
              <a:rPr lang="en-US" sz="1100" dirty="0"/>
              <a:t>De </a:t>
            </a:r>
            <a:r>
              <a:rPr lang="en-US" sz="1100" dirty="0" err="1"/>
              <a:t>Maeyer</a:t>
            </a:r>
            <a:r>
              <a:rPr lang="en-US" sz="1100" dirty="0"/>
              <a:t>, J., W. </a:t>
            </a:r>
            <a:r>
              <a:rPr lang="en-US" sz="1100" dirty="0" err="1"/>
              <a:t>Vanderplasschen</a:t>
            </a:r>
            <a:r>
              <a:rPr lang="en-US" sz="1100" dirty="0"/>
              <a:t>, and E. </a:t>
            </a:r>
            <a:r>
              <a:rPr lang="en-US" sz="1100" dirty="0" err="1"/>
              <a:t>Broekaert</a:t>
            </a:r>
            <a:r>
              <a:rPr lang="en-US" sz="1100" dirty="0"/>
              <a:t>, </a:t>
            </a:r>
            <a:r>
              <a:rPr lang="en-US" sz="1100" i="1" dirty="0"/>
              <a:t>Quality of life among opiate-</a:t>
            </a:r>
            <a:r>
              <a:rPr lang="en-US" sz="1100" i="1" dirty="0" err="1"/>
              <a:t>dependen</a:t>
            </a:r>
            <a:r>
              <a:rPr lang="en-US" sz="1100" i="1" dirty="0"/>
              <a:t> individuals: A review of the literature.</a:t>
            </a:r>
            <a:r>
              <a:rPr lang="en-US" sz="1100" dirty="0"/>
              <a:t> International journal of drug policy, 2010. </a:t>
            </a:r>
            <a:r>
              <a:rPr lang="en-US" sz="1100" b="1" dirty="0"/>
              <a:t>21</a:t>
            </a:r>
            <a:r>
              <a:rPr lang="en-US" sz="1100" dirty="0"/>
              <a:t>(5): p. 364-380.</a:t>
            </a:r>
            <a:endParaRPr lang="en-IE" sz="1100" dirty="0"/>
          </a:p>
          <a:p>
            <a:r>
              <a:rPr lang="en-IE" sz="1100" dirty="0" smtClean="0"/>
              <a:t>Department </a:t>
            </a:r>
            <a:r>
              <a:rPr lang="en-IE" sz="1100" dirty="0"/>
              <a:t>of Health (2010) Growing Up in Ireland: National Longitudinal Study of Children. Key findings: infant cohort (at 9 months). Pregnancy and birth. Dublin: Department of Health</a:t>
            </a:r>
            <a:r>
              <a:rPr lang="en-IE" sz="1100" dirty="0" smtClean="0"/>
              <a:t>.</a:t>
            </a:r>
          </a:p>
          <a:p>
            <a:r>
              <a:rPr lang="en-IE" sz="1100" dirty="0" err="1"/>
              <a:t>Dunney</a:t>
            </a:r>
            <a:r>
              <a:rPr lang="en-IE" sz="1100" dirty="0"/>
              <a:t> C, Muldoon K and Murphy DJ, (2015) Alcohol consumption in pregnancy and its implications for breastfeeding. </a:t>
            </a:r>
            <a:r>
              <a:rPr lang="en-IE" sz="1100" i="1" dirty="0"/>
              <a:t>British Journal of Midwifery</a:t>
            </a:r>
            <a:r>
              <a:rPr lang="en-IE" sz="1100" dirty="0"/>
              <a:t>, 23(2): p.126-134.</a:t>
            </a:r>
          </a:p>
          <a:p>
            <a:r>
              <a:rPr lang="en-IE" sz="1100" dirty="0" smtClean="0"/>
              <a:t>Heath </a:t>
            </a:r>
            <a:r>
              <a:rPr lang="en-IE" sz="1100" dirty="0"/>
              <a:t>D.B. (1984) Cross-cultural studies of alcohol use. In: </a:t>
            </a:r>
            <a:r>
              <a:rPr lang="en-IE" sz="1100" dirty="0" err="1"/>
              <a:t>Galanter</a:t>
            </a:r>
            <a:r>
              <a:rPr lang="en-IE" sz="1100" dirty="0"/>
              <a:t> M. Recent Developments in </a:t>
            </a:r>
            <a:r>
              <a:rPr lang="en-IE" sz="1100" dirty="0" err="1"/>
              <a:t>Alcoholhism</a:t>
            </a:r>
            <a:r>
              <a:rPr lang="en-IE" sz="1100" dirty="0"/>
              <a:t>, Vol2, PP405-15. New York: Plenum</a:t>
            </a:r>
          </a:p>
          <a:p>
            <a:r>
              <a:rPr lang="en-GB" sz="1100" dirty="0"/>
              <a:t>Hope A, </a:t>
            </a:r>
            <a:r>
              <a:rPr lang="en-GB" sz="1100" dirty="0" err="1"/>
              <a:t>Dring</a:t>
            </a:r>
            <a:r>
              <a:rPr lang="en-GB" sz="1100" dirty="0"/>
              <a:t> C, </a:t>
            </a:r>
            <a:r>
              <a:rPr lang="en-GB" sz="1100" dirty="0" err="1"/>
              <a:t>Dring</a:t>
            </a:r>
            <a:r>
              <a:rPr lang="en-GB" sz="1100" dirty="0"/>
              <a:t> J. College lifestyle and attitudinal national (CLAN) survey. The health of Irish students. Dublin: Health Service Executive, 2005</a:t>
            </a:r>
          </a:p>
          <a:p>
            <a:r>
              <a:rPr lang="en-IE" sz="1100" dirty="0"/>
              <a:t>Hope, A. (2007). </a:t>
            </a:r>
            <a:r>
              <a:rPr lang="en-IE" sz="1100" i="1" dirty="0"/>
              <a:t>Alcohol consumption in Ireland 1986-2006</a:t>
            </a:r>
            <a:r>
              <a:rPr lang="en-IE" sz="1100" dirty="0"/>
              <a:t>. Health Service Executive – Alcohol Implementation Group.</a:t>
            </a:r>
            <a:endParaRPr lang="en-GB" sz="1100" dirty="0"/>
          </a:p>
          <a:p>
            <a:r>
              <a:rPr lang="en-IE" sz="1100" dirty="0"/>
              <a:t>Long J and </a:t>
            </a:r>
            <a:r>
              <a:rPr lang="en-IE" sz="1100" dirty="0" err="1"/>
              <a:t>Mongan</a:t>
            </a:r>
            <a:r>
              <a:rPr lang="en-IE" sz="1100" dirty="0"/>
              <a:t> D (2014) Alcohol consumption in Ireland 2013: analysis of a national alcohol diary survey. Dublin: Health Research Board</a:t>
            </a:r>
            <a:r>
              <a:rPr lang="en-IE" sz="1100" dirty="0" smtClean="0"/>
              <a:t>.</a:t>
            </a:r>
          </a:p>
          <a:p>
            <a:r>
              <a:rPr lang="en-IE" sz="1100" dirty="0"/>
              <a:t>McCarthy FP, O’Keeffe LM, </a:t>
            </a:r>
            <a:r>
              <a:rPr lang="en-IE" sz="1100" dirty="0" err="1"/>
              <a:t>Khashan</a:t>
            </a:r>
            <a:r>
              <a:rPr lang="en-IE" sz="1100" dirty="0"/>
              <a:t> AS, et al., (2013) Association between maternal alcohol consumption in early pregnancy and pregnancy </a:t>
            </a:r>
            <a:r>
              <a:rPr lang="pt-BR" sz="1100" dirty="0"/>
              <a:t>outcomes. </a:t>
            </a:r>
            <a:r>
              <a:rPr lang="pt-BR" sz="1100" i="1" dirty="0"/>
              <a:t>Obstet Gynecol</a:t>
            </a:r>
            <a:r>
              <a:rPr lang="pt-BR" sz="1100" dirty="0"/>
              <a:t>, 122(4): p.830-7.</a:t>
            </a:r>
          </a:p>
          <a:p>
            <a:r>
              <a:rPr lang="en-IE" sz="1100" dirty="0" err="1" smtClean="0"/>
              <a:t>Mongan</a:t>
            </a:r>
            <a:r>
              <a:rPr lang="en-IE" sz="1100" dirty="0" smtClean="0"/>
              <a:t> </a:t>
            </a:r>
            <a:r>
              <a:rPr lang="en-IE" sz="1100" dirty="0"/>
              <a:t>D, Reynolds S, </a:t>
            </a:r>
            <a:r>
              <a:rPr lang="en-IE" sz="1100" dirty="0" err="1"/>
              <a:t>Fanagan</a:t>
            </a:r>
            <a:r>
              <a:rPr lang="en-IE" sz="1100" dirty="0"/>
              <a:t> S and Long J (2007) Health-related consequences of problem alcohol use. HRB Overview Series 6. Dublin: Health Research Board.</a:t>
            </a:r>
            <a:endParaRPr lang="en-GB" sz="1100" dirty="0"/>
          </a:p>
          <a:p>
            <a:r>
              <a:rPr lang="en-IE" sz="1100" dirty="0" err="1"/>
              <a:t>Mongan</a:t>
            </a:r>
            <a:r>
              <a:rPr lang="en-IE" sz="1100" dirty="0"/>
              <a:t> D and Long J (2016) Overview of alcohol consumption, alcohol-related harm and alcohol policy in Ireland. HRB Overview Series 10. Dublin: Health Research Board.</a:t>
            </a:r>
            <a:endParaRPr lang="en-GB" sz="1100" dirty="0"/>
          </a:p>
          <a:p>
            <a:r>
              <a:rPr lang="en-IE" sz="1100" dirty="0" err="1"/>
              <a:t>Muggli</a:t>
            </a:r>
            <a:r>
              <a:rPr lang="en-IE" sz="1100" dirty="0"/>
              <a:t>, </a:t>
            </a:r>
            <a:r>
              <a:rPr lang="en-IE" sz="1100" dirty="0" err="1"/>
              <a:t>Evi</a:t>
            </a:r>
            <a:r>
              <a:rPr lang="en-IE" sz="1100" dirty="0"/>
              <a:t> &amp; O’Leary, Colleen &amp; </a:t>
            </a:r>
            <a:r>
              <a:rPr lang="en-IE" sz="1100" dirty="0" err="1"/>
              <a:t>Donath</a:t>
            </a:r>
            <a:r>
              <a:rPr lang="en-IE" sz="1100" dirty="0"/>
              <a:t>, Susan &amp; </a:t>
            </a:r>
            <a:r>
              <a:rPr lang="en-IE" sz="1100" dirty="0" err="1"/>
              <a:t>Orsini</a:t>
            </a:r>
            <a:r>
              <a:rPr lang="en-IE" sz="1100" dirty="0"/>
              <a:t>, Francesca &amp; Forster, Della &amp; J. Anderson, Peter &amp; Lewis, Sharon &amp; Nagle, Catherine &amp; Craig, Jeffrey &amp; Elliott, Elizabeth &amp; </a:t>
            </a:r>
            <a:r>
              <a:rPr lang="en-IE" sz="1100" dirty="0" err="1"/>
              <a:t>Halliday</a:t>
            </a:r>
            <a:r>
              <a:rPr lang="en-IE" sz="1100" dirty="0"/>
              <a:t>, Jane. (2016). “Did you ever drink more?” A detailed description of pregnant women’s drinking patterns. BMC Public Health. 16. . 10.1186/s12889-016-3354-9</a:t>
            </a:r>
            <a:r>
              <a:rPr lang="en-IE" sz="1100" dirty="0" smtClean="0"/>
              <a:t>.</a:t>
            </a:r>
          </a:p>
          <a:p>
            <a:r>
              <a:rPr lang="en-IE" sz="1100" dirty="0" err="1"/>
              <a:t>Mullally</a:t>
            </a:r>
            <a:r>
              <a:rPr lang="en-IE" sz="1100" dirty="0"/>
              <a:t> A, Cleary BJ, Barry J, et al., (2011) Prevalence, predictors and perinatal outcomes of </a:t>
            </a:r>
            <a:r>
              <a:rPr lang="en-IE" sz="1100" dirty="0" err="1"/>
              <a:t>peri-conceptional</a:t>
            </a:r>
            <a:r>
              <a:rPr lang="en-IE" sz="1100" dirty="0"/>
              <a:t> alcohol exposure--retrospective cohort study in an urban obstetric population in Ireland. </a:t>
            </a:r>
            <a:r>
              <a:rPr lang="en-IE" sz="1100" i="1" dirty="0"/>
              <a:t>BMC Pregnancy Childbirth</a:t>
            </a:r>
            <a:r>
              <a:rPr lang="en-IE" sz="1100" dirty="0"/>
              <a:t>, 11: p.27.</a:t>
            </a:r>
          </a:p>
          <a:p>
            <a:r>
              <a:rPr lang="en-US" sz="1100" dirty="0" smtClean="0"/>
              <a:t>Neale</a:t>
            </a:r>
            <a:r>
              <a:rPr lang="en-US" sz="1100" dirty="0"/>
              <a:t>, J., </a:t>
            </a:r>
            <a:r>
              <a:rPr lang="en-US" sz="1100" i="1" dirty="0"/>
              <a:t>Drug users in society.</a:t>
            </a:r>
            <a:r>
              <a:rPr lang="en-US" sz="1100" dirty="0"/>
              <a:t> Drug and Alcohol Review, 2002. </a:t>
            </a:r>
            <a:r>
              <a:rPr lang="en-US" sz="1100" b="1" dirty="0"/>
              <a:t>21</a:t>
            </a:r>
            <a:r>
              <a:rPr lang="en-US" sz="1100" dirty="0"/>
              <a:t>: p. 407-409.</a:t>
            </a:r>
            <a:endParaRPr lang="en-IE" sz="1100" dirty="0"/>
          </a:p>
          <a:p>
            <a:r>
              <a:rPr lang="en-IE" sz="1100" dirty="0" smtClean="0"/>
              <a:t>O'Keeffe</a:t>
            </a:r>
            <a:r>
              <a:rPr lang="en-IE" sz="1100" dirty="0"/>
              <a:t> LM, Kearney PM, McCarthy FP</a:t>
            </a:r>
            <a:r>
              <a:rPr lang="en-IE" sz="1100" i="1" dirty="0"/>
              <a:t>, et al </a:t>
            </a:r>
            <a:r>
              <a:rPr lang="en-IE" sz="1100" dirty="0"/>
              <a:t>Prevalence and predictors of alcohol use during pregnancy: findings from international multicentre cohort studies </a:t>
            </a:r>
            <a:r>
              <a:rPr lang="en-IE" sz="1100" i="1" dirty="0"/>
              <a:t>BMJ Open </a:t>
            </a:r>
            <a:r>
              <a:rPr lang="en-IE" sz="1100" dirty="0"/>
              <a:t>2015;</a:t>
            </a:r>
            <a:r>
              <a:rPr lang="en-IE" sz="1100" b="1" dirty="0"/>
              <a:t>5:</a:t>
            </a:r>
            <a:r>
              <a:rPr lang="en-IE" sz="1100" dirty="0"/>
              <a:t>e006323. </a:t>
            </a:r>
            <a:r>
              <a:rPr lang="en-IE" sz="1100" dirty="0" err="1"/>
              <a:t>doi</a:t>
            </a:r>
            <a:r>
              <a:rPr lang="en-IE" sz="1100" dirty="0"/>
              <a:t>: 10.1136/bmjopen-2014-006323</a:t>
            </a:r>
          </a:p>
          <a:p>
            <a:r>
              <a:rPr lang="en-IE" sz="1100" dirty="0"/>
              <a:t>O'Keeffe LM, </a:t>
            </a:r>
            <a:r>
              <a:rPr lang="en-IE" sz="1100" dirty="0" err="1"/>
              <a:t>Dahly</a:t>
            </a:r>
            <a:r>
              <a:rPr lang="en-IE" sz="1100" dirty="0"/>
              <a:t> DL, Murphy M</a:t>
            </a:r>
            <a:r>
              <a:rPr lang="en-IE" sz="1100" i="1" dirty="0"/>
              <a:t>, et al </a:t>
            </a:r>
            <a:r>
              <a:rPr lang="en-IE" sz="1100" dirty="0"/>
              <a:t>Positive lifestyle changes around the time of pregnancy: a cross-sectional study </a:t>
            </a:r>
            <a:r>
              <a:rPr lang="en-IE" sz="1100" i="1" dirty="0"/>
              <a:t>BMJ Open </a:t>
            </a:r>
            <a:r>
              <a:rPr lang="en-IE" sz="1100" dirty="0"/>
              <a:t>2016;</a:t>
            </a:r>
            <a:r>
              <a:rPr lang="en-IE" sz="1100" b="1" dirty="0"/>
              <a:t>6:</a:t>
            </a:r>
            <a:r>
              <a:rPr lang="en-IE" sz="1100" dirty="0"/>
              <a:t>e010233. </a:t>
            </a:r>
            <a:r>
              <a:rPr lang="en-IE" sz="1100" dirty="0" err="1"/>
              <a:t>doi</a:t>
            </a:r>
            <a:r>
              <a:rPr lang="en-IE" sz="1100" dirty="0"/>
              <a:t>: 10.1136/bmjopen-2015-010233</a:t>
            </a:r>
          </a:p>
          <a:p>
            <a:r>
              <a:rPr lang="en-GB" sz="1100" dirty="0"/>
              <a:t>Tully, L., Kearney, PM., Woodside, JV., McKinley, MC., Dean, M., </a:t>
            </a:r>
            <a:r>
              <a:rPr lang="en-GB" sz="1100" dirty="0" err="1"/>
              <a:t>Spyreli</a:t>
            </a:r>
            <a:r>
              <a:rPr lang="en-GB" sz="1100" dirty="0"/>
              <a:t>, E., Allen-Walker, V. &amp; Kelly, C. (2017). </a:t>
            </a:r>
            <a:r>
              <a:rPr lang="en-GB" sz="1100" i="1" dirty="0"/>
              <a:t>Complementary feeding among parents from disadvantaged backgrounds: design and recruitment. </a:t>
            </a:r>
            <a:r>
              <a:rPr lang="en-GB" sz="1100" dirty="0"/>
              <a:t>Oral presentation at the</a:t>
            </a:r>
            <a:r>
              <a:rPr lang="en-GB" sz="1100" i="1" dirty="0"/>
              <a:t> </a:t>
            </a:r>
            <a:r>
              <a:rPr lang="en-GB" sz="1100" dirty="0"/>
              <a:t>Maternal and Infant Nutrition and Nurture Conference 2017: </a:t>
            </a:r>
            <a:r>
              <a:rPr lang="en-IE" sz="1100" dirty="0"/>
              <a:t>Nutrition and Nurture in Infancy and Childhood: Bio-Cultural Perspectives. Cumbria, 6</a:t>
            </a:r>
            <a:r>
              <a:rPr lang="en-IE" sz="1100" baseline="30000" dirty="0"/>
              <a:t>th</a:t>
            </a:r>
            <a:r>
              <a:rPr lang="en-IE" sz="1100" dirty="0"/>
              <a:t>-8</a:t>
            </a:r>
            <a:r>
              <a:rPr lang="en-IE" sz="1100" baseline="30000" dirty="0"/>
              <a:t>th</a:t>
            </a:r>
            <a:r>
              <a:rPr lang="en-IE" sz="1100" dirty="0"/>
              <a:t> June 2017</a:t>
            </a:r>
          </a:p>
        </p:txBody>
      </p:sp>
    </p:spTree>
    <p:extLst>
      <p:ext uri="{BB962C8B-B14F-4D97-AF65-F5344CB8AC3E}">
        <p14:creationId xmlns:p14="http://schemas.microsoft.com/office/powerpoint/2010/main" val="13367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Alcohol Action Ireland </a:t>
            </a:r>
            <a:r>
              <a:rPr lang="en-IE" dirty="0">
                <a:hlinkClick r:id="rId2"/>
              </a:rPr>
              <a:t>www.alcoholireland.ie</a:t>
            </a:r>
            <a:r>
              <a:rPr lang="en-IE" dirty="0"/>
              <a:t> </a:t>
            </a:r>
          </a:p>
          <a:p>
            <a:r>
              <a:rPr lang="en-IE" dirty="0"/>
              <a:t>Health Research Board </a:t>
            </a:r>
            <a:r>
              <a:rPr lang="en-IE" dirty="0">
                <a:hlinkClick r:id="rId3"/>
              </a:rPr>
              <a:t>www.hrb.ie</a:t>
            </a:r>
            <a:endParaRPr lang="en-IE" dirty="0"/>
          </a:p>
          <a:p>
            <a:r>
              <a:rPr lang="en-IE" dirty="0"/>
              <a:t>National Documentation Centre on Drug Use </a:t>
            </a:r>
            <a:r>
              <a:rPr lang="en-IE" dirty="0">
                <a:hlinkClick r:id="rId4"/>
              </a:rPr>
              <a:t>www.drugsandalcohol.ie</a:t>
            </a:r>
            <a:r>
              <a:rPr lang="en-IE" dirty="0"/>
              <a:t> </a:t>
            </a:r>
            <a:endParaRPr lang="en-IE" dirty="0" smtClean="0"/>
          </a:p>
          <a:p>
            <a:endParaRPr lang="en-IE" dirty="0"/>
          </a:p>
          <a:p>
            <a:r>
              <a:rPr lang="en-IE" dirty="0" smtClean="0"/>
              <a:t>55</a:t>
            </a:r>
            <a:r>
              <a:rPr lang="en-IE" dirty="0"/>
              <a:t>. </a:t>
            </a:r>
            <a:r>
              <a:rPr lang="en-IE" dirty="0" smtClean="0"/>
              <a:t>56</a:t>
            </a:r>
            <a:r>
              <a:rPr lang="en-IE" dirty="0"/>
              <a:t>. </a:t>
            </a:r>
            <a:r>
              <a:rPr lang="en-IE" dirty="0" err="1"/>
              <a:t>Mullally</a:t>
            </a:r>
            <a:r>
              <a:rPr lang="en-IE" dirty="0"/>
              <a:t> A, Cleary BJ, Barry J, et al., (2011</a:t>
            </a:r>
            <a:r>
              <a:rPr lang="en-IE" dirty="0" smtClean="0"/>
              <a:t>) Prevalence</a:t>
            </a:r>
            <a:r>
              <a:rPr lang="en-IE" dirty="0"/>
              <a:t>, predictors and perinatal </a:t>
            </a:r>
            <a:r>
              <a:rPr lang="en-IE" dirty="0" smtClean="0"/>
              <a:t>outcomes of </a:t>
            </a:r>
            <a:r>
              <a:rPr lang="en-IE" dirty="0" err="1"/>
              <a:t>peri-conceptional</a:t>
            </a:r>
            <a:r>
              <a:rPr lang="en-IE" dirty="0"/>
              <a:t> alcohol </a:t>
            </a:r>
            <a:r>
              <a:rPr lang="en-IE" dirty="0" smtClean="0"/>
              <a:t>exposure--</a:t>
            </a:r>
            <a:r>
              <a:rPr lang="en-IE" dirty="0"/>
              <a:t>retrospective cohort study in an </a:t>
            </a:r>
            <a:r>
              <a:rPr lang="en-IE" dirty="0" smtClean="0"/>
              <a:t>urban obstetric </a:t>
            </a:r>
            <a:r>
              <a:rPr lang="en-IE" dirty="0"/>
              <a:t>population in Ireland. </a:t>
            </a:r>
            <a:r>
              <a:rPr lang="en-IE" i="1" dirty="0"/>
              <a:t>BMC </a:t>
            </a:r>
            <a:r>
              <a:rPr lang="en-IE" i="1" dirty="0" smtClean="0"/>
              <a:t>Pregnancy Childbirth</a:t>
            </a:r>
            <a:r>
              <a:rPr lang="en-IE" dirty="0"/>
              <a:t>, 11: p.27.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69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79712" y="2132856"/>
            <a:ext cx="4824536" cy="2592288"/>
          </a:xfrm>
          <a:prstGeom prst="round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000" b="1" dirty="0"/>
              <a:t>How much are we drinking??</a:t>
            </a:r>
          </a:p>
        </p:txBody>
      </p:sp>
    </p:spTree>
    <p:extLst>
      <p:ext uri="{BB962C8B-B14F-4D97-AF65-F5344CB8AC3E}">
        <p14:creationId xmlns:p14="http://schemas.microsoft.com/office/powerpoint/2010/main" val="37106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D802C0-8240-448C-99C5-2C6AAF9AE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00050" lvl="1" indent="0">
              <a:buNone/>
            </a:pPr>
            <a:endParaRPr lang="en-IE" dirty="0"/>
          </a:p>
          <a:p>
            <a:pPr marL="400050" lvl="1" indent="0">
              <a:buNone/>
            </a:pPr>
            <a:r>
              <a:rPr lang="en-IE" dirty="0"/>
              <a:t>Measure by per capita spend?</a:t>
            </a:r>
          </a:p>
          <a:p>
            <a:pPr marL="857250" lvl="2" indent="0">
              <a:buNone/>
            </a:pPr>
            <a:r>
              <a:rPr lang="en-IE" dirty="0"/>
              <a:t>reliability</a:t>
            </a:r>
          </a:p>
          <a:p>
            <a:pPr marL="857250" lvl="2" indent="0">
              <a:buNone/>
            </a:pPr>
            <a:r>
              <a:rPr lang="en-IE" dirty="0"/>
              <a:t>Non-drinkers</a:t>
            </a:r>
          </a:p>
          <a:p>
            <a:pPr marL="857250" lvl="2" indent="0">
              <a:buNone/>
            </a:pPr>
            <a:r>
              <a:rPr lang="en-IE" dirty="0"/>
              <a:t>no individual data</a:t>
            </a:r>
          </a:p>
          <a:p>
            <a:pPr lvl="1"/>
            <a:endParaRPr lang="en-IE" dirty="0"/>
          </a:p>
          <a:p>
            <a:pPr marL="457200" lvl="1" indent="0">
              <a:buNone/>
            </a:pPr>
            <a:r>
              <a:rPr lang="en-IE" sz="3200" dirty="0"/>
              <a:t>Measure individual data?</a:t>
            </a:r>
          </a:p>
          <a:p>
            <a:pPr marL="914400" lvl="2" indent="0">
              <a:buNone/>
            </a:pPr>
            <a:r>
              <a:rPr lang="en-IE" dirty="0"/>
              <a:t>Individual may not remember / deny / underestimate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F49E832B-9EE4-4986-BE6F-076CCD4BD6AD}"/>
              </a:ext>
            </a:extLst>
          </p:cNvPr>
          <p:cNvSpPr txBox="1">
            <a:spLocks noChangeArrowheads="1"/>
          </p:cNvSpPr>
          <p:nvPr/>
        </p:nvSpPr>
        <p:spPr>
          <a:xfrm>
            <a:off x="4260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IE" sz="4000" b="1" dirty="0">
                <a:solidFill>
                  <a:schemeClr val="accent1"/>
                </a:solidFill>
              </a:rPr>
              <a:t>Measurement challenges:</a:t>
            </a:r>
            <a:br>
              <a:rPr lang="en-IE" sz="4000" b="1" dirty="0">
                <a:solidFill>
                  <a:schemeClr val="accent1"/>
                </a:solidFill>
              </a:rPr>
            </a:br>
            <a:r>
              <a:rPr lang="en-IE" sz="4000" b="1" dirty="0">
                <a:solidFill>
                  <a:schemeClr val="accent1"/>
                </a:solidFill>
              </a:rPr>
              <a:t> alcohol consumption </a:t>
            </a:r>
            <a:endParaRPr lang="en-GB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edia.economist.com/sites/default/files/imagecache/original-size/20110219_WOM58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-9345613"/>
            <a:ext cx="56673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media.economist.com/sites/default/files/imagecache/original-size/20110219_WOM58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-9345613"/>
            <a:ext cx="56673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4000" dirty="0"/>
              <a:t>Alcohol Consumption by Country (2010)</a:t>
            </a:r>
            <a:endParaRPr lang="en-US" sz="4000" dirty="0"/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26345" t="36361" r="25047" b="20149"/>
          <a:stretch/>
        </p:blipFill>
        <p:spPr bwMode="auto">
          <a:xfrm>
            <a:off x="467544" y="1399431"/>
            <a:ext cx="8280919" cy="4622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WHO | World Health Organiz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6000750"/>
            <a:ext cx="2381250" cy="857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2983" y="4923532"/>
            <a:ext cx="2003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Globally </a:t>
            </a:r>
          </a:p>
          <a:p>
            <a:r>
              <a:rPr lang="en-IE" sz="3200" b="1" dirty="0">
                <a:solidFill>
                  <a:srgbClr val="FF0000"/>
                </a:solidFill>
              </a:rPr>
              <a:t>6.2 litres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9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Heavy Episodic Drinking (2010)</a:t>
            </a:r>
            <a:endParaRPr lang="en-IE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5046" t="29352" r="20780" b="21336"/>
          <a:stretch/>
        </p:blipFill>
        <p:spPr bwMode="auto">
          <a:xfrm>
            <a:off x="677869" y="1700808"/>
            <a:ext cx="7704856" cy="4426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WHO | World Health Organ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22" y="6093296"/>
            <a:ext cx="2124178" cy="7647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495051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FF0000"/>
                </a:solidFill>
              </a:rPr>
              <a:t>Europe 22.9%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4923" y="5477743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FF0000"/>
                </a:solidFill>
              </a:rPr>
              <a:t>European Women 12.6%</a:t>
            </a:r>
          </a:p>
          <a:p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3275856" y="5954960"/>
            <a:ext cx="38675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rgbClr val="FF0000"/>
                </a:solidFill>
              </a:rPr>
              <a:t>Irish Women 25.5%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939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Alcohol Attributable Deaths 2012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9314" t="33451" r="26461" b="35880"/>
          <a:stretch/>
        </p:blipFill>
        <p:spPr bwMode="auto">
          <a:xfrm>
            <a:off x="827584" y="1628800"/>
            <a:ext cx="7254327" cy="4248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WHO | World Health Organ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22" y="6093296"/>
            <a:ext cx="2124178" cy="7647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73325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3.3 million deaths</a:t>
            </a:r>
          </a:p>
          <a:p>
            <a:r>
              <a:rPr lang="en-IE" sz="2400" b="1" dirty="0">
                <a:solidFill>
                  <a:srgbClr val="FF0000"/>
                </a:solidFill>
              </a:rPr>
              <a:t>5.9% global deaths </a:t>
            </a:r>
          </a:p>
          <a:p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5893241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FF0000"/>
                </a:solidFill>
              </a:rPr>
              <a:t>139 million DALYS</a:t>
            </a:r>
          </a:p>
          <a:p>
            <a:pPr algn="ctr"/>
            <a:r>
              <a:rPr lang="en-IE" sz="2000" b="1" dirty="0">
                <a:solidFill>
                  <a:srgbClr val="FF0000"/>
                </a:solidFill>
              </a:rPr>
              <a:t>5% Global burden of disease</a:t>
            </a:r>
          </a:p>
        </p:txBody>
      </p:sp>
    </p:spTree>
    <p:extLst>
      <p:ext uri="{BB962C8B-B14F-4D97-AF65-F5344CB8AC3E}">
        <p14:creationId xmlns:p14="http://schemas.microsoft.com/office/powerpoint/2010/main" val="33797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1839</Words>
  <Application>Microsoft Office PowerPoint</Application>
  <PresentationFormat>On-screen Show (4:3)</PresentationFormat>
  <Paragraphs>246</Paragraphs>
  <Slides>48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Alcohol Consumption by Country (2010)</vt:lpstr>
      <vt:lpstr>Heavy Episodic Drinking (2010)</vt:lpstr>
      <vt:lpstr>Alcohol Attributable Deaths 2012</vt:lpstr>
      <vt:lpstr>PowerPoint Presentation</vt:lpstr>
      <vt:lpstr>PowerPoint Presentation</vt:lpstr>
      <vt:lpstr>Adult per capita consumption 1984-2014</vt:lpstr>
      <vt:lpstr>Hope 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Health Belief Model </vt:lpstr>
      <vt:lpstr>PowerPoint Presentation</vt:lpstr>
      <vt:lpstr>Birth weight and mother’s education </vt:lpstr>
      <vt:lpstr>Smoking and pregnancy</vt:lpstr>
      <vt:lpstr>Alcohol and pregnancy </vt:lpstr>
      <vt:lpstr>Ever breastfed by mother’s education and nationality</vt:lpstr>
      <vt:lpstr>PowerPoint Presentation</vt:lpstr>
      <vt:lpstr>PowerPoint Presentation</vt:lpstr>
      <vt:lpstr>PowerPoint Presentation</vt:lpstr>
      <vt:lpstr>Children </vt:lpstr>
      <vt:lpstr>PowerPoint Presentation</vt:lpstr>
      <vt:lpstr>PowerPoint Presentation</vt:lpstr>
      <vt:lpstr>PowerPoint Presentation</vt:lpstr>
      <vt:lpstr>The Tobacco Journey</vt:lpstr>
      <vt:lpstr>PowerPoint Presentation</vt:lpstr>
      <vt:lpstr>References</vt:lpstr>
      <vt:lpstr>PowerPoint Presentation</vt:lpstr>
    </vt:vector>
  </TitlesOfParts>
  <Company>NUI Galway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id3</dc:creator>
  <cp:lastModifiedBy>Mairea Nelson</cp:lastModifiedBy>
  <cp:revision>59</cp:revision>
  <dcterms:created xsi:type="dcterms:W3CDTF">2017-09-20T16:17:36Z</dcterms:created>
  <dcterms:modified xsi:type="dcterms:W3CDTF">2017-09-29T09:25:26Z</dcterms:modified>
</cp:coreProperties>
</file>