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87" r:id="rId3"/>
    <p:sldId id="281" r:id="rId4"/>
    <p:sldId id="282" r:id="rId5"/>
    <p:sldId id="288" r:id="rId6"/>
    <p:sldId id="261" r:id="rId7"/>
    <p:sldId id="286" r:id="rId8"/>
    <p:sldId id="283" r:id="rId9"/>
    <p:sldId id="284" r:id="rId10"/>
    <p:sldId id="264" r:id="rId11"/>
    <p:sldId id="269" r:id="rId12"/>
    <p:sldId id="289" r:id="rId13"/>
    <p:sldId id="258" r:id="rId14"/>
    <p:sldId id="259" r:id="rId15"/>
    <p:sldId id="262" r:id="rId16"/>
    <p:sldId id="278" r:id="rId17"/>
    <p:sldId id="266" r:id="rId18"/>
    <p:sldId id="275" r:id="rId19"/>
    <p:sldId id="270" r:id="rId20"/>
    <p:sldId id="271" r:id="rId21"/>
    <p:sldId id="272" r:id="rId22"/>
    <p:sldId id="274" r:id="rId23"/>
    <p:sldId id="273" r:id="rId24"/>
    <p:sldId id="279" r:id="rId25"/>
    <p:sldId id="285" r:id="rId26"/>
    <p:sldId id="292" r:id="rId27"/>
    <p:sldId id="290" r:id="rId28"/>
    <p:sldId id="293" r:id="rId29"/>
    <p:sldId id="294" r:id="rId30"/>
    <p:sldId id="291" r:id="rId31"/>
    <p:sldId id="280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00"/>
    <a:srgbClr val="990000"/>
    <a:srgbClr val="339966"/>
    <a:srgbClr val="008000"/>
    <a:srgbClr val="FFFF00"/>
    <a:srgbClr val="FF3300"/>
    <a:srgbClr val="CCD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70CBE-DDD8-3A49-BFC0-189AB9A788FF}" type="doc">
      <dgm:prSet loTypeId="urn:microsoft.com/office/officeart/2005/8/layout/hProcess7#1" loCatId="process" qsTypeId="urn:microsoft.com/office/officeart/2005/8/quickstyle/simple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8C754FD9-9E07-2C41-A481-BDE5C2D518DD}">
      <dgm:prSet phldrT="[Text]"/>
      <dgm:spPr/>
      <dgm:t>
        <a:bodyPr/>
        <a:lstStyle/>
        <a:p>
          <a:r>
            <a:rPr lang="en-US" dirty="0" smtClean="0"/>
            <a:t>one</a:t>
          </a:r>
          <a:endParaRPr lang="en-US" dirty="0"/>
        </a:p>
      </dgm:t>
    </dgm:pt>
    <dgm:pt modelId="{17293AE7-0547-FC4A-BB57-8EB113D89090}" type="parTrans" cxnId="{8D902AD0-9DDA-D642-A95E-313754853B0D}">
      <dgm:prSet/>
      <dgm:spPr/>
      <dgm:t>
        <a:bodyPr/>
        <a:lstStyle/>
        <a:p>
          <a:endParaRPr lang="en-US"/>
        </a:p>
      </dgm:t>
    </dgm:pt>
    <dgm:pt modelId="{DE947CA4-00B1-5B46-885C-E3319D9380B0}" type="sibTrans" cxnId="{8D902AD0-9DDA-D642-A95E-313754853B0D}">
      <dgm:prSet/>
      <dgm:spPr/>
      <dgm:t>
        <a:bodyPr/>
        <a:lstStyle/>
        <a:p>
          <a:endParaRPr lang="en-US"/>
        </a:p>
      </dgm:t>
    </dgm:pt>
    <dgm:pt modelId="{03455F96-39B5-C446-AE98-59E6EBA5C12A}">
      <dgm:prSet phldrT="[Text]"/>
      <dgm:spPr/>
      <dgm:t>
        <a:bodyPr/>
        <a:lstStyle/>
        <a:p>
          <a:r>
            <a:rPr lang="en-US" dirty="0" smtClean="0"/>
            <a:t>Listen, reassure and explore concerns</a:t>
          </a:r>
          <a:endParaRPr lang="en-US" dirty="0"/>
        </a:p>
      </dgm:t>
    </dgm:pt>
    <dgm:pt modelId="{2DE1E453-9BB1-C742-9946-7E00C7C2A6F9}" type="parTrans" cxnId="{F9A7BC84-EBB5-0147-ABC6-C5573207FF4F}">
      <dgm:prSet/>
      <dgm:spPr/>
      <dgm:t>
        <a:bodyPr/>
        <a:lstStyle/>
        <a:p>
          <a:endParaRPr lang="en-US"/>
        </a:p>
      </dgm:t>
    </dgm:pt>
    <dgm:pt modelId="{FCB778C0-40C0-8D45-8CD4-BF789ADCDAAB}" type="sibTrans" cxnId="{F9A7BC84-EBB5-0147-ABC6-C5573207FF4F}">
      <dgm:prSet/>
      <dgm:spPr/>
      <dgm:t>
        <a:bodyPr/>
        <a:lstStyle/>
        <a:p>
          <a:endParaRPr lang="en-US"/>
        </a:p>
      </dgm:t>
    </dgm:pt>
    <dgm:pt modelId="{D9C96A67-652C-6C4B-80B1-244EC34D0793}">
      <dgm:prSet phldrT="[Text]"/>
      <dgm:spPr/>
      <dgm:t>
        <a:bodyPr/>
        <a:lstStyle/>
        <a:p>
          <a:r>
            <a:rPr lang="en-US" dirty="0" smtClean="0"/>
            <a:t>two</a:t>
          </a:r>
          <a:endParaRPr lang="en-US" dirty="0"/>
        </a:p>
      </dgm:t>
    </dgm:pt>
    <dgm:pt modelId="{1D4EBED5-4AA3-9E4A-99C9-553CF1872C6C}" type="parTrans" cxnId="{2DAEED60-0348-734B-AA14-C9266B31ACB5}">
      <dgm:prSet/>
      <dgm:spPr/>
      <dgm:t>
        <a:bodyPr/>
        <a:lstStyle/>
        <a:p>
          <a:endParaRPr lang="en-US"/>
        </a:p>
      </dgm:t>
    </dgm:pt>
    <dgm:pt modelId="{AD118E2D-E9E8-5E45-9CF9-4E1AFF25EB34}" type="sibTrans" cxnId="{2DAEED60-0348-734B-AA14-C9266B31ACB5}">
      <dgm:prSet/>
      <dgm:spPr/>
      <dgm:t>
        <a:bodyPr/>
        <a:lstStyle/>
        <a:p>
          <a:endParaRPr lang="en-US"/>
        </a:p>
      </dgm:t>
    </dgm:pt>
    <dgm:pt modelId="{35D77D94-56F6-F74B-A37F-3E6C392370E2}">
      <dgm:prSet phldrT="[Text]"/>
      <dgm:spPr/>
      <dgm:t>
        <a:bodyPr/>
        <a:lstStyle/>
        <a:p>
          <a:r>
            <a:rPr lang="en-US" dirty="0" smtClean="0"/>
            <a:t>Provide relevant, specific and targeted information</a:t>
          </a:r>
          <a:endParaRPr lang="en-US" dirty="0"/>
        </a:p>
      </dgm:t>
    </dgm:pt>
    <dgm:pt modelId="{0EA98A3F-86AD-A549-9CED-06B95EAC7A35}" type="parTrans" cxnId="{DDA9E259-02B7-5C45-A523-237E7DBEB1F2}">
      <dgm:prSet/>
      <dgm:spPr/>
      <dgm:t>
        <a:bodyPr/>
        <a:lstStyle/>
        <a:p>
          <a:endParaRPr lang="en-US"/>
        </a:p>
      </dgm:t>
    </dgm:pt>
    <dgm:pt modelId="{0424A052-7FAE-D74C-9471-A5945B3EE407}" type="sibTrans" cxnId="{DDA9E259-02B7-5C45-A523-237E7DBEB1F2}">
      <dgm:prSet/>
      <dgm:spPr/>
      <dgm:t>
        <a:bodyPr/>
        <a:lstStyle/>
        <a:p>
          <a:endParaRPr lang="en-US"/>
        </a:p>
      </dgm:t>
    </dgm:pt>
    <dgm:pt modelId="{97944245-BFC1-1340-97E6-AE0C380D1011}">
      <dgm:prSet phldrT="[Text]"/>
      <dgm:spPr/>
      <dgm:t>
        <a:bodyPr/>
        <a:lstStyle/>
        <a:p>
          <a:r>
            <a:rPr lang="en-US" dirty="0" smtClean="0"/>
            <a:t>three</a:t>
          </a:r>
          <a:endParaRPr lang="en-US" dirty="0"/>
        </a:p>
      </dgm:t>
    </dgm:pt>
    <dgm:pt modelId="{4C27A829-3EF6-2444-9127-F2604919E3AB}" type="parTrans" cxnId="{E941FF86-A4B5-3741-8328-932832B37486}">
      <dgm:prSet/>
      <dgm:spPr/>
      <dgm:t>
        <a:bodyPr/>
        <a:lstStyle/>
        <a:p>
          <a:endParaRPr lang="en-US"/>
        </a:p>
      </dgm:t>
    </dgm:pt>
    <dgm:pt modelId="{20A3BB6A-52DC-2E44-A729-ADA1656D565A}" type="sibTrans" cxnId="{E941FF86-A4B5-3741-8328-932832B37486}">
      <dgm:prSet/>
      <dgm:spPr/>
      <dgm:t>
        <a:bodyPr/>
        <a:lstStyle/>
        <a:p>
          <a:endParaRPr lang="en-US"/>
        </a:p>
      </dgm:t>
    </dgm:pt>
    <dgm:pt modelId="{25CEF28F-4767-0949-AF12-BD31804621E9}">
      <dgm:prSet phldrT="[Text]"/>
      <dgm:spPr/>
      <dgm:t>
        <a:bodyPr/>
        <a:lstStyle/>
        <a:p>
          <a:r>
            <a:rPr lang="en-US" dirty="0" smtClean="0"/>
            <a:t>Explore coping responses</a:t>
          </a:r>
          <a:endParaRPr lang="en-US" dirty="0"/>
        </a:p>
      </dgm:t>
    </dgm:pt>
    <dgm:pt modelId="{8B3B0C1F-6A65-9148-A6E4-D7429A06A68A}" type="parTrans" cxnId="{80B70DA6-E4EB-4547-B08D-05AF53D10805}">
      <dgm:prSet/>
      <dgm:spPr/>
      <dgm:t>
        <a:bodyPr/>
        <a:lstStyle/>
        <a:p>
          <a:endParaRPr lang="en-US"/>
        </a:p>
      </dgm:t>
    </dgm:pt>
    <dgm:pt modelId="{16987FD5-89FB-2A4A-8662-C22C96A0F002}" type="sibTrans" cxnId="{80B70DA6-E4EB-4547-B08D-05AF53D10805}">
      <dgm:prSet/>
      <dgm:spPr/>
      <dgm:t>
        <a:bodyPr/>
        <a:lstStyle/>
        <a:p>
          <a:endParaRPr lang="en-US"/>
        </a:p>
      </dgm:t>
    </dgm:pt>
    <dgm:pt modelId="{0E70B438-7553-CE46-A4BD-43288468E8BE}">
      <dgm:prSet phldrT="[Text]"/>
      <dgm:spPr/>
      <dgm:t>
        <a:bodyPr/>
        <a:lstStyle/>
        <a:p>
          <a:r>
            <a:rPr lang="en-US" dirty="0" smtClean="0"/>
            <a:t>four</a:t>
          </a:r>
          <a:endParaRPr lang="en-US" dirty="0"/>
        </a:p>
      </dgm:t>
    </dgm:pt>
    <dgm:pt modelId="{54468ACC-44D4-6644-B4E1-4A2DCEE9B08E}" type="parTrans" cxnId="{1635011D-290D-6F4B-AC88-788999DC83F1}">
      <dgm:prSet/>
      <dgm:spPr/>
      <dgm:t>
        <a:bodyPr/>
        <a:lstStyle/>
        <a:p>
          <a:endParaRPr lang="en-US"/>
        </a:p>
      </dgm:t>
    </dgm:pt>
    <dgm:pt modelId="{8C7593FF-113B-7B4B-8E10-B164D4E11FD4}" type="sibTrans" cxnId="{1635011D-290D-6F4B-AC88-788999DC83F1}">
      <dgm:prSet/>
      <dgm:spPr/>
      <dgm:t>
        <a:bodyPr/>
        <a:lstStyle/>
        <a:p>
          <a:endParaRPr lang="en-US"/>
        </a:p>
      </dgm:t>
    </dgm:pt>
    <dgm:pt modelId="{2443D50D-580B-E440-AEC6-B434B6336912}">
      <dgm:prSet phldrT="[Text]"/>
      <dgm:spPr/>
      <dgm:t>
        <a:bodyPr/>
        <a:lstStyle/>
        <a:p>
          <a:r>
            <a:rPr lang="en-US" dirty="0" smtClean="0"/>
            <a:t>Explore and enhance social support</a:t>
          </a:r>
          <a:endParaRPr lang="en-US" dirty="0"/>
        </a:p>
      </dgm:t>
    </dgm:pt>
    <dgm:pt modelId="{DFE52D95-5060-7349-940D-95BA534456CC}" type="parTrans" cxnId="{76A254C1-CB6C-F040-94BB-8F8D92E55771}">
      <dgm:prSet/>
      <dgm:spPr/>
      <dgm:t>
        <a:bodyPr/>
        <a:lstStyle/>
        <a:p>
          <a:endParaRPr lang="en-US"/>
        </a:p>
      </dgm:t>
    </dgm:pt>
    <dgm:pt modelId="{2F6864C0-4E03-7040-85E7-CF03A90642F9}" type="sibTrans" cxnId="{76A254C1-CB6C-F040-94BB-8F8D92E55771}">
      <dgm:prSet/>
      <dgm:spPr/>
      <dgm:t>
        <a:bodyPr/>
        <a:lstStyle/>
        <a:p>
          <a:endParaRPr lang="en-US"/>
        </a:p>
      </dgm:t>
    </dgm:pt>
    <dgm:pt modelId="{7E6ACC0F-E4A7-2842-B3C2-895F1BCB4E24}">
      <dgm:prSet phldrT="[Text]"/>
      <dgm:spPr/>
      <dgm:t>
        <a:bodyPr/>
        <a:lstStyle/>
        <a:p>
          <a:r>
            <a:rPr lang="en-US" dirty="0" smtClean="0"/>
            <a:t>five</a:t>
          </a:r>
          <a:endParaRPr lang="en-US" dirty="0"/>
        </a:p>
      </dgm:t>
    </dgm:pt>
    <dgm:pt modelId="{B40FDDEE-6068-6244-BD08-B1C7C0167A16}" type="parTrans" cxnId="{321D6BB1-3257-AA4B-AB18-3FEB5E23CA3C}">
      <dgm:prSet/>
      <dgm:spPr/>
      <dgm:t>
        <a:bodyPr/>
        <a:lstStyle/>
        <a:p>
          <a:endParaRPr lang="en-US"/>
        </a:p>
      </dgm:t>
    </dgm:pt>
    <dgm:pt modelId="{535CCF08-680B-6048-AE65-47857405F7BB}" type="sibTrans" cxnId="{321D6BB1-3257-AA4B-AB18-3FEB5E23CA3C}">
      <dgm:prSet/>
      <dgm:spPr/>
      <dgm:t>
        <a:bodyPr/>
        <a:lstStyle/>
        <a:p>
          <a:endParaRPr lang="en-US"/>
        </a:p>
      </dgm:t>
    </dgm:pt>
    <dgm:pt modelId="{30B0473F-288A-0641-9AC5-635A525A50EB}">
      <dgm:prSet phldrT="[Text]"/>
      <dgm:spPr/>
      <dgm:t>
        <a:bodyPr/>
        <a:lstStyle/>
        <a:p>
          <a:r>
            <a:rPr lang="en-US" dirty="0" smtClean="0"/>
            <a:t>Discuss and explore further needs</a:t>
          </a:r>
        </a:p>
        <a:p>
          <a:endParaRPr lang="en-US" dirty="0" smtClean="0"/>
        </a:p>
        <a:p>
          <a:endParaRPr lang="en-US" dirty="0"/>
        </a:p>
      </dgm:t>
    </dgm:pt>
    <dgm:pt modelId="{4308FC20-883E-E44D-A853-43C945A4F1EB}" type="parTrans" cxnId="{F7D83000-E0C6-E34E-849F-F2CA0712684B}">
      <dgm:prSet/>
      <dgm:spPr/>
      <dgm:t>
        <a:bodyPr/>
        <a:lstStyle/>
        <a:p>
          <a:endParaRPr lang="en-US"/>
        </a:p>
      </dgm:t>
    </dgm:pt>
    <dgm:pt modelId="{A378B666-FA68-AF49-9832-67598D30D28A}" type="sibTrans" cxnId="{F7D83000-E0C6-E34E-849F-F2CA0712684B}">
      <dgm:prSet/>
      <dgm:spPr/>
      <dgm:t>
        <a:bodyPr/>
        <a:lstStyle/>
        <a:p>
          <a:endParaRPr lang="en-US"/>
        </a:p>
      </dgm:t>
    </dgm:pt>
    <dgm:pt modelId="{4E5B28A7-5F15-484A-9238-70F5CBD9267D}" type="pres">
      <dgm:prSet presAssocID="{78070CBE-DDD8-3A49-BFC0-189AB9A788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F9E9A3-0185-514A-94D4-252876231538}" type="pres">
      <dgm:prSet presAssocID="{8C754FD9-9E07-2C41-A481-BDE5C2D518DD}" presName="compositeNode" presStyleCnt="0">
        <dgm:presLayoutVars>
          <dgm:bulletEnabled val="1"/>
        </dgm:presLayoutVars>
      </dgm:prSet>
      <dgm:spPr/>
    </dgm:pt>
    <dgm:pt modelId="{AD503BBF-E90C-C449-8ED1-66EE26080048}" type="pres">
      <dgm:prSet presAssocID="{8C754FD9-9E07-2C41-A481-BDE5C2D518DD}" presName="bgRect" presStyleLbl="node1" presStyleIdx="0" presStyleCnt="5"/>
      <dgm:spPr/>
      <dgm:t>
        <a:bodyPr/>
        <a:lstStyle/>
        <a:p>
          <a:endParaRPr lang="en-US"/>
        </a:p>
      </dgm:t>
    </dgm:pt>
    <dgm:pt modelId="{329590D3-2BFC-3D4A-AFBD-E6F0B4353FAF}" type="pres">
      <dgm:prSet presAssocID="{8C754FD9-9E07-2C41-A481-BDE5C2D518DD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4AD30-964C-E44A-ABE4-6D856F77E2F8}" type="pres">
      <dgm:prSet presAssocID="{8C754FD9-9E07-2C41-A481-BDE5C2D518DD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BB474-DD6A-DC47-A114-B5C3E8C7C426}" type="pres">
      <dgm:prSet presAssocID="{DE947CA4-00B1-5B46-885C-E3319D9380B0}" presName="hSp" presStyleCnt="0"/>
      <dgm:spPr/>
    </dgm:pt>
    <dgm:pt modelId="{E34EF53A-ADCD-B448-964C-6349DCF146CF}" type="pres">
      <dgm:prSet presAssocID="{DE947CA4-00B1-5B46-885C-E3319D9380B0}" presName="vProcSp" presStyleCnt="0"/>
      <dgm:spPr/>
    </dgm:pt>
    <dgm:pt modelId="{598C8637-76EF-CC46-9354-D1424BA053C7}" type="pres">
      <dgm:prSet presAssocID="{DE947CA4-00B1-5B46-885C-E3319D9380B0}" presName="vSp1" presStyleCnt="0"/>
      <dgm:spPr/>
    </dgm:pt>
    <dgm:pt modelId="{9E4AC08E-B906-8E4F-88F9-2E72B37C7679}" type="pres">
      <dgm:prSet presAssocID="{DE947CA4-00B1-5B46-885C-E3319D9380B0}" presName="simulatedConn" presStyleLbl="solidFgAcc1" presStyleIdx="0" presStyleCnt="4"/>
      <dgm:spPr>
        <a:solidFill>
          <a:srgbClr val="FF6600"/>
        </a:solidFill>
        <a:ln>
          <a:noFill/>
        </a:ln>
      </dgm:spPr>
      <dgm:t>
        <a:bodyPr/>
        <a:lstStyle/>
        <a:p>
          <a:endParaRPr lang="en-GB"/>
        </a:p>
      </dgm:t>
    </dgm:pt>
    <dgm:pt modelId="{36ECCC48-B439-5945-820E-008F8246B188}" type="pres">
      <dgm:prSet presAssocID="{DE947CA4-00B1-5B46-885C-E3319D9380B0}" presName="vSp2" presStyleCnt="0"/>
      <dgm:spPr/>
    </dgm:pt>
    <dgm:pt modelId="{1E8A01EA-0181-6B45-80A6-2E20648C04BD}" type="pres">
      <dgm:prSet presAssocID="{DE947CA4-00B1-5B46-885C-E3319D9380B0}" presName="sibTrans" presStyleCnt="0"/>
      <dgm:spPr/>
    </dgm:pt>
    <dgm:pt modelId="{9231526A-E610-CE42-B160-63056BA1052E}" type="pres">
      <dgm:prSet presAssocID="{D9C96A67-652C-6C4B-80B1-244EC34D0793}" presName="compositeNode" presStyleCnt="0">
        <dgm:presLayoutVars>
          <dgm:bulletEnabled val="1"/>
        </dgm:presLayoutVars>
      </dgm:prSet>
      <dgm:spPr/>
    </dgm:pt>
    <dgm:pt modelId="{E7B1D393-9E63-DA49-A55F-0A8EFC4C4540}" type="pres">
      <dgm:prSet presAssocID="{D9C96A67-652C-6C4B-80B1-244EC34D0793}" presName="bgRect" presStyleLbl="node1" presStyleIdx="1" presStyleCnt="5"/>
      <dgm:spPr/>
      <dgm:t>
        <a:bodyPr/>
        <a:lstStyle/>
        <a:p>
          <a:endParaRPr lang="en-US"/>
        </a:p>
      </dgm:t>
    </dgm:pt>
    <dgm:pt modelId="{DD3CA32E-7F9D-7A41-A010-568BBFAD43B3}" type="pres">
      <dgm:prSet presAssocID="{D9C96A67-652C-6C4B-80B1-244EC34D0793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99948-E151-CF4A-8ACA-C6882D707251}" type="pres">
      <dgm:prSet presAssocID="{D9C96A67-652C-6C4B-80B1-244EC34D0793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BE02D-2CBE-354B-9C4B-C07DB5551BAA}" type="pres">
      <dgm:prSet presAssocID="{AD118E2D-E9E8-5E45-9CF9-4E1AFF25EB34}" presName="hSp" presStyleCnt="0"/>
      <dgm:spPr/>
    </dgm:pt>
    <dgm:pt modelId="{B59D78C9-5ABE-BE47-ACEA-4A80EBA3F95D}" type="pres">
      <dgm:prSet presAssocID="{AD118E2D-E9E8-5E45-9CF9-4E1AFF25EB34}" presName="vProcSp" presStyleCnt="0"/>
      <dgm:spPr/>
    </dgm:pt>
    <dgm:pt modelId="{9ECB880E-9FA4-A348-8FD5-9F1570D4A940}" type="pres">
      <dgm:prSet presAssocID="{AD118E2D-E9E8-5E45-9CF9-4E1AFF25EB34}" presName="vSp1" presStyleCnt="0"/>
      <dgm:spPr/>
    </dgm:pt>
    <dgm:pt modelId="{1C52044F-1459-C944-891E-57FC78336C09}" type="pres">
      <dgm:prSet presAssocID="{AD118E2D-E9E8-5E45-9CF9-4E1AFF25EB34}" presName="simulatedConn" presStyleLbl="solidFgAcc1" presStyleIdx="1" presStyleCnt="4"/>
      <dgm:spPr>
        <a:solidFill>
          <a:srgbClr val="FF6600"/>
        </a:solidFill>
        <a:ln>
          <a:noFill/>
        </a:ln>
      </dgm:spPr>
      <dgm:t>
        <a:bodyPr/>
        <a:lstStyle/>
        <a:p>
          <a:endParaRPr lang="en-GB"/>
        </a:p>
      </dgm:t>
    </dgm:pt>
    <dgm:pt modelId="{74E35BB1-05A7-5D41-9BC3-94E5106ADE06}" type="pres">
      <dgm:prSet presAssocID="{AD118E2D-E9E8-5E45-9CF9-4E1AFF25EB34}" presName="vSp2" presStyleCnt="0"/>
      <dgm:spPr/>
    </dgm:pt>
    <dgm:pt modelId="{8AB196F5-E701-F444-B252-607E7EF0229B}" type="pres">
      <dgm:prSet presAssocID="{AD118E2D-E9E8-5E45-9CF9-4E1AFF25EB34}" presName="sibTrans" presStyleCnt="0"/>
      <dgm:spPr/>
    </dgm:pt>
    <dgm:pt modelId="{FB00D18E-67C7-6746-A613-C835F41836AA}" type="pres">
      <dgm:prSet presAssocID="{97944245-BFC1-1340-97E6-AE0C380D1011}" presName="compositeNode" presStyleCnt="0">
        <dgm:presLayoutVars>
          <dgm:bulletEnabled val="1"/>
        </dgm:presLayoutVars>
      </dgm:prSet>
      <dgm:spPr/>
    </dgm:pt>
    <dgm:pt modelId="{92AF48B1-97BA-384E-A702-61718184D89F}" type="pres">
      <dgm:prSet presAssocID="{97944245-BFC1-1340-97E6-AE0C380D1011}" presName="bgRect" presStyleLbl="node1" presStyleIdx="2" presStyleCnt="5"/>
      <dgm:spPr/>
      <dgm:t>
        <a:bodyPr/>
        <a:lstStyle/>
        <a:p>
          <a:endParaRPr lang="en-US"/>
        </a:p>
      </dgm:t>
    </dgm:pt>
    <dgm:pt modelId="{E5D5A874-0626-1D45-B4A3-ADE23FDA6B8F}" type="pres">
      <dgm:prSet presAssocID="{97944245-BFC1-1340-97E6-AE0C380D1011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BD99A-CB84-E74C-891E-128B812FBDB8}" type="pres">
      <dgm:prSet presAssocID="{97944245-BFC1-1340-97E6-AE0C380D1011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55569-F8A2-D046-87C0-73D790BAFBBE}" type="pres">
      <dgm:prSet presAssocID="{20A3BB6A-52DC-2E44-A729-ADA1656D565A}" presName="hSp" presStyleCnt="0"/>
      <dgm:spPr/>
    </dgm:pt>
    <dgm:pt modelId="{9AAF313B-071A-5240-B8DB-DFD55770A2B1}" type="pres">
      <dgm:prSet presAssocID="{20A3BB6A-52DC-2E44-A729-ADA1656D565A}" presName="vProcSp" presStyleCnt="0"/>
      <dgm:spPr/>
    </dgm:pt>
    <dgm:pt modelId="{AD88F663-246C-3D4B-BE2B-E82B48A7BF43}" type="pres">
      <dgm:prSet presAssocID="{20A3BB6A-52DC-2E44-A729-ADA1656D565A}" presName="vSp1" presStyleCnt="0"/>
      <dgm:spPr/>
    </dgm:pt>
    <dgm:pt modelId="{B8D24320-2F6A-934F-9F1E-8368A89EA0FA}" type="pres">
      <dgm:prSet presAssocID="{20A3BB6A-52DC-2E44-A729-ADA1656D565A}" presName="simulatedConn" presStyleLbl="solidFgAcc1" presStyleIdx="2" presStyleCnt="4"/>
      <dgm:spPr>
        <a:solidFill>
          <a:srgbClr val="FF6600"/>
        </a:solidFill>
        <a:ln>
          <a:noFill/>
        </a:ln>
      </dgm:spPr>
      <dgm:t>
        <a:bodyPr/>
        <a:lstStyle/>
        <a:p>
          <a:endParaRPr lang="en-GB"/>
        </a:p>
      </dgm:t>
    </dgm:pt>
    <dgm:pt modelId="{567AD422-28A0-7C4B-A9D8-32F20FFB0D3B}" type="pres">
      <dgm:prSet presAssocID="{20A3BB6A-52DC-2E44-A729-ADA1656D565A}" presName="vSp2" presStyleCnt="0"/>
      <dgm:spPr/>
    </dgm:pt>
    <dgm:pt modelId="{8E66DDB0-569E-634D-936C-12A74168F3EC}" type="pres">
      <dgm:prSet presAssocID="{20A3BB6A-52DC-2E44-A729-ADA1656D565A}" presName="sibTrans" presStyleCnt="0"/>
      <dgm:spPr/>
    </dgm:pt>
    <dgm:pt modelId="{BA48637E-7850-9E42-8A25-582BB862BF71}" type="pres">
      <dgm:prSet presAssocID="{0E70B438-7553-CE46-A4BD-43288468E8BE}" presName="compositeNode" presStyleCnt="0">
        <dgm:presLayoutVars>
          <dgm:bulletEnabled val="1"/>
        </dgm:presLayoutVars>
      </dgm:prSet>
      <dgm:spPr/>
    </dgm:pt>
    <dgm:pt modelId="{12925F84-670D-2F45-80D1-B7175653B756}" type="pres">
      <dgm:prSet presAssocID="{0E70B438-7553-CE46-A4BD-43288468E8BE}" presName="bgRect" presStyleLbl="node1" presStyleIdx="3" presStyleCnt="5"/>
      <dgm:spPr/>
      <dgm:t>
        <a:bodyPr/>
        <a:lstStyle/>
        <a:p>
          <a:endParaRPr lang="en-US"/>
        </a:p>
      </dgm:t>
    </dgm:pt>
    <dgm:pt modelId="{199E2EC8-0993-F643-A52B-16B3F685158F}" type="pres">
      <dgm:prSet presAssocID="{0E70B438-7553-CE46-A4BD-43288468E8BE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93634-442B-FD45-93CF-BDBA6A79AB9C}" type="pres">
      <dgm:prSet presAssocID="{0E70B438-7553-CE46-A4BD-43288468E8BE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6241B-C8A8-DF46-9A9E-42534A1F1DA8}" type="pres">
      <dgm:prSet presAssocID="{8C7593FF-113B-7B4B-8E10-B164D4E11FD4}" presName="hSp" presStyleCnt="0"/>
      <dgm:spPr/>
    </dgm:pt>
    <dgm:pt modelId="{9EEB7252-7A43-FF46-817E-C58DE04B075A}" type="pres">
      <dgm:prSet presAssocID="{8C7593FF-113B-7B4B-8E10-B164D4E11FD4}" presName="vProcSp" presStyleCnt="0"/>
      <dgm:spPr/>
    </dgm:pt>
    <dgm:pt modelId="{B4020B66-47A7-CD42-AC5E-D5E992CDF54E}" type="pres">
      <dgm:prSet presAssocID="{8C7593FF-113B-7B4B-8E10-B164D4E11FD4}" presName="vSp1" presStyleCnt="0"/>
      <dgm:spPr/>
    </dgm:pt>
    <dgm:pt modelId="{B38CF856-34F3-1844-A076-A55E064510DC}" type="pres">
      <dgm:prSet presAssocID="{8C7593FF-113B-7B4B-8E10-B164D4E11FD4}" presName="simulatedConn" presStyleLbl="solidFgAcc1" presStyleIdx="3" presStyleCnt="4"/>
      <dgm:spPr>
        <a:solidFill>
          <a:srgbClr val="FF6600"/>
        </a:solidFill>
        <a:ln>
          <a:noFill/>
        </a:ln>
      </dgm:spPr>
      <dgm:t>
        <a:bodyPr/>
        <a:lstStyle/>
        <a:p>
          <a:endParaRPr lang="en-GB"/>
        </a:p>
      </dgm:t>
    </dgm:pt>
    <dgm:pt modelId="{52AB0251-3027-3942-9612-CAC9E07167F7}" type="pres">
      <dgm:prSet presAssocID="{8C7593FF-113B-7B4B-8E10-B164D4E11FD4}" presName="vSp2" presStyleCnt="0"/>
      <dgm:spPr/>
    </dgm:pt>
    <dgm:pt modelId="{28872EF5-425D-CE4D-BCB4-84784169180F}" type="pres">
      <dgm:prSet presAssocID="{8C7593FF-113B-7B4B-8E10-B164D4E11FD4}" presName="sibTrans" presStyleCnt="0"/>
      <dgm:spPr/>
    </dgm:pt>
    <dgm:pt modelId="{1389F040-D1EA-054D-85D3-6C841CE768C2}" type="pres">
      <dgm:prSet presAssocID="{7E6ACC0F-E4A7-2842-B3C2-895F1BCB4E24}" presName="compositeNode" presStyleCnt="0">
        <dgm:presLayoutVars>
          <dgm:bulletEnabled val="1"/>
        </dgm:presLayoutVars>
      </dgm:prSet>
      <dgm:spPr/>
    </dgm:pt>
    <dgm:pt modelId="{86B7978C-7633-C045-B4EB-A4D151CD8EC6}" type="pres">
      <dgm:prSet presAssocID="{7E6ACC0F-E4A7-2842-B3C2-895F1BCB4E24}" presName="bgRect" presStyleLbl="node1" presStyleIdx="4" presStyleCnt="5"/>
      <dgm:spPr/>
      <dgm:t>
        <a:bodyPr/>
        <a:lstStyle/>
        <a:p>
          <a:endParaRPr lang="en-US"/>
        </a:p>
      </dgm:t>
    </dgm:pt>
    <dgm:pt modelId="{382D1856-0A5D-E345-BB3D-F89B1F021D23}" type="pres">
      <dgm:prSet presAssocID="{7E6ACC0F-E4A7-2842-B3C2-895F1BCB4E24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87A15-C2C1-614F-B30D-8E88A10597DF}" type="pres">
      <dgm:prSet presAssocID="{7E6ACC0F-E4A7-2842-B3C2-895F1BCB4E24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F13540-1345-42B0-BE07-0CB80C309D76}" type="presOf" srcId="{D9C96A67-652C-6C4B-80B1-244EC34D0793}" destId="{E7B1D393-9E63-DA49-A55F-0A8EFC4C4540}" srcOrd="0" destOrd="0" presId="urn:microsoft.com/office/officeart/2005/8/layout/hProcess7#1"/>
    <dgm:cxn modelId="{ECD715EF-71C9-4ED1-8BC0-0D8C875233E2}" type="presOf" srcId="{35D77D94-56F6-F74B-A37F-3E6C392370E2}" destId="{EEE99948-E151-CF4A-8ACA-C6882D707251}" srcOrd="0" destOrd="0" presId="urn:microsoft.com/office/officeart/2005/8/layout/hProcess7#1"/>
    <dgm:cxn modelId="{76A254C1-CB6C-F040-94BB-8F8D92E55771}" srcId="{0E70B438-7553-CE46-A4BD-43288468E8BE}" destId="{2443D50D-580B-E440-AEC6-B434B6336912}" srcOrd="0" destOrd="0" parTransId="{DFE52D95-5060-7349-940D-95BA534456CC}" sibTransId="{2F6864C0-4E03-7040-85E7-CF03A90642F9}"/>
    <dgm:cxn modelId="{A11C4FF0-03A9-49E1-A4A3-7B4E716B0128}" type="presOf" srcId="{7E6ACC0F-E4A7-2842-B3C2-895F1BCB4E24}" destId="{382D1856-0A5D-E345-BB3D-F89B1F021D23}" srcOrd="1" destOrd="0" presId="urn:microsoft.com/office/officeart/2005/8/layout/hProcess7#1"/>
    <dgm:cxn modelId="{81D46F36-6CB3-4AE3-89EF-FBE15923CE4D}" type="presOf" srcId="{30B0473F-288A-0641-9AC5-635A525A50EB}" destId="{B4C87A15-C2C1-614F-B30D-8E88A10597DF}" srcOrd="0" destOrd="0" presId="urn:microsoft.com/office/officeart/2005/8/layout/hProcess7#1"/>
    <dgm:cxn modelId="{04DF387D-8AC6-4D4A-9C67-1F3F29EDA7B6}" type="presOf" srcId="{8C754FD9-9E07-2C41-A481-BDE5C2D518DD}" destId="{AD503BBF-E90C-C449-8ED1-66EE26080048}" srcOrd="0" destOrd="0" presId="urn:microsoft.com/office/officeart/2005/8/layout/hProcess7#1"/>
    <dgm:cxn modelId="{80B70DA6-E4EB-4547-B08D-05AF53D10805}" srcId="{97944245-BFC1-1340-97E6-AE0C380D1011}" destId="{25CEF28F-4767-0949-AF12-BD31804621E9}" srcOrd="0" destOrd="0" parTransId="{8B3B0C1F-6A65-9148-A6E4-D7429A06A68A}" sibTransId="{16987FD5-89FB-2A4A-8662-C22C96A0F002}"/>
    <dgm:cxn modelId="{321D6BB1-3257-AA4B-AB18-3FEB5E23CA3C}" srcId="{78070CBE-DDD8-3A49-BFC0-189AB9A788FF}" destId="{7E6ACC0F-E4A7-2842-B3C2-895F1BCB4E24}" srcOrd="4" destOrd="0" parTransId="{B40FDDEE-6068-6244-BD08-B1C7C0167A16}" sibTransId="{535CCF08-680B-6048-AE65-47857405F7BB}"/>
    <dgm:cxn modelId="{5C6B557F-6380-4684-9C50-B42E44DA9C6E}" type="presOf" srcId="{97944245-BFC1-1340-97E6-AE0C380D1011}" destId="{92AF48B1-97BA-384E-A702-61718184D89F}" srcOrd="0" destOrd="0" presId="urn:microsoft.com/office/officeart/2005/8/layout/hProcess7#1"/>
    <dgm:cxn modelId="{F7D83000-E0C6-E34E-849F-F2CA0712684B}" srcId="{7E6ACC0F-E4A7-2842-B3C2-895F1BCB4E24}" destId="{30B0473F-288A-0641-9AC5-635A525A50EB}" srcOrd="0" destOrd="0" parTransId="{4308FC20-883E-E44D-A853-43C945A4F1EB}" sibTransId="{A378B666-FA68-AF49-9832-67598D30D28A}"/>
    <dgm:cxn modelId="{8D902AD0-9DDA-D642-A95E-313754853B0D}" srcId="{78070CBE-DDD8-3A49-BFC0-189AB9A788FF}" destId="{8C754FD9-9E07-2C41-A481-BDE5C2D518DD}" srcOrd="0" destOrd="0" parTransId="{17293AE7-0547-FC4A-BB57-8EB113D89090}" sibTransId="{DE947CA4-00B1-5B46-885C-E3319D9380B0}"/>
    <dgm:cxn modelId="{1635011D-290D-6F4B-AC88-788999DC83F1}" srcId="{78070CBE-DDD8-3A49-BFC0-189AB9A788FF}" destId="{0E70B438-7553-CE46-A4BD-43288468E8BE}" srcOrd="3" destOrd="0" parTransId="{54468ACC-44D4-6644-B4E1-4A2DCEE9B08E}" sibTransId="{8C7593FF-113B-7B4B-8E10-B164D4E11FD4}"/>
    <dgm:cxn modelId="{98B972FB-687F-41AA-8B72-7582A83F475D}" type="presOf" srcId="{0E70B438-7553-CE46-A4BD-43288468E8BE}" destId="{12925F84-670D-2F45-80D1-B7175653B756}" srcOrd="0" destOrd="0" presId="urn:microsoft.com/office/officeart/2005/8/layout/hProcess7#1"/>
    <dgm:cxn modelId="{D306672F-C7BE-43AB-A545-9301732C6B2C}" type="presOf" srcId="{78070CBE-DDD8-3A49-BFC0-189AB9A788FF}" destId="{4E5B28A7-5F15-484A-9238-70F5CBD9267D}" srcOrd="0" destOrd="0" presId="urn:microsoft.com/office/officeart/2005/8/layout/hProcess7#1"/>
    <dgm:cxn modelId="{DDA9E259-02B7-5C45-A523-237E7DBEB1F2}" srcId="{D9C96A67-652C-6C4B-80B1-244EC34D0793}" destId="{35D77D94-56F6-F74B-A37F-3E6C392370E2}" srcOrd="0" destOrd="0" parTransId="{0EA98A3F-86AD-A549-9CED-06B95EAC7A35}" sibTransId="{0424A052-7FAE-D74C-9471-A5945B3EE407}"/>
    <dgm:cxn modelId="{82D3A556-1062-44BB-8AF8-667515DB321F}" type="presOf" srcId="{03455F96-39B5-C446-AE98-59E6EBA5C12A}" destId="{8FA4AD30-964C-E44A-ABE4-6D856F77E2F8}" srcOrd="0" destOrd="0" presId="urn:microsoft.com/office/officeart/2005/8/layout/hProcess7#1"/>
    <dgm:cxn modelId="{F9A7BC84-EBB5-0147-ABC6-C5573207FF4F}" srcId="{8C754FD9-9E07-2C41-A481-BDE5C2D518DD}" destId="{03455F96-39B5-C446-AE98-59E6EBA5C12A}" srcOrd="0" destOrd="0" parTransId="{2DE1E453-9BB1-C742-9946-7E00C7C2A6F9}" sibTransId="{FCB778C0-40C0-8D45-8CD4-BF789ADCDAAB}"/>
    <dgm:cxn modelId="{D71A1BD4-9154-4985-8332-C0272C615D2D}" type="presOf" srcId="{D9C96A67-652C-6C4B-80B1-244EC34D0793}" destId="{DD3CA32E-7F9D-7A41-A010-568BBFAD43B3}" srcOrd="1" destOrd="0" presId="urn:microsoft.com/office/officeart/2005/8/layout/hProcess7#1"/>
    <dgm:cxn modelId="{58A2DF7E-9BC1-4D6E-B18B-045EF660DA54}" type="presOf" srcId="{2443D50D-580B-E440-AEC6-B434B6336912}" destId="{11993634-442B-FD45-93CF-BDBA6A79AB9C}" srcOrd="0" destOrd="0" presId="urn:microsoft.com/office/officeart/2005/8/layout/hProcess7#1"/>
    <dgm:cxn modelId="{ABD3D292-BE57-4ED9-9CB5-2717F483F6EE}" type="presOf" srcId="{25CEF28F-4767-0949-AF12-BD31804621E9}" destId="{463BD99A-CB84-E74C-891E-128B812FBDB8}" srcOrd="0" destOrd="0" presId="urn:microsoft.com/office/officeart/2005/8/layout/hProcess7#1"/>
    <dgm:cxn modelId="{6EC9B761-A4BC-466A-A40B-A7485B3D4BAA}" type="presOf" srcId="{8C754FD9-9E07-2C41-A481-BDE5C2D518DD}" destId="{329590D3-2BFC-3D4A-AFBD-E6F0B4353FAF}" srcOrd="1" destOrd="0" presId="urn:microsoft.com/office/officeart/2005/8/layout/hProcess7#1"/>
    <dgm:cxn modelId="{E941FF86-A4B5-3741-8328-932832B37486}" srcId="{78070CBE-DDD8-3A49-BFC0-189AB9A788FF}" destId="{97944245-BFC1-1340-97E6-AE0C380D1011}" srcOrd="2" destOrd="0" parTransId="{4C27A829-3EF6-2444-9127-F2604919E3AB}" sibTransId="{20A3BB6A-52DC-2E44-A729-ADA1656D565A}"/>
    <dgm:cxn modelId="{F2FE45C1-E751-4C3A-9F83-7184D5411573}" type="presOf" srcId="{97944245-BFC1-1340-97E6-AE0C380D1011}" destId="{E5D5A874-0626-1D45-B4A3-ADE23FDA6B8F}" srcOrd="1" destOrd="0" presId="urn:microsoft.com/office/officeart/2005/8/layout/hProcess7#1"/>
    <dgm:cxn modelId="{67CC5721-D237-434E-97A7-433DB6AE0C77}" type="presOf" srcId="{0E70B438-7553-CE46-A4BD-43288468E8BE}" destId="{199E2EC8-0993-F643-A52B-16B3F685158F}" srcOrd="1" destOrd="0" presId="urn:microsoft.com/office/officeart/2005/8/layout/hProcess7#1"/>
    <dgm:cxn modelId="{2DAEED60-0348-734B-AA14-C9266B31ACB5}" srcId="{78070CBE-DDD8-3A49-BFC0-189AB9A788FF}" destId="{D9C96A67-652C-6C4B-80B1-244EC34D0793}" srcOrd="1" destOrd="0" parTransId="{1D4EBED5-4AA3-9E4A-99C9-553CF1872C6C}" sibTransId="{AD118E2D-E9E8-5E45-9CF9-4E1AFF25EB34}"/>
    <dgm:cxn modelId="{41FC9088-C24B-444F-B6B6-074EA3BAE02F}" type="presOf" srcId="{7E6ACC0F-E4A7-2842-B3C2-895F1BCB4E24}" destId="{86B7978C-7633-C045-B4EB-A4D151CD8EC6}" srcOrd="0" destOrd="0" presId="urn:microsoft.com/office/officeart/2005/8/layout/hProcess7#1"/>
    <dgm:cxn modelId="{7B53F7C2-59E6-427D-82C2-CBA7DB28C842}" type="presParOf" srcId="{4E5B28A7-5F15-484A-9238-70F5CBD9267D}" destId="{30F9E9A3-0185-514A-94D4-252876231538}" srcOrd="0" destOrd="0" presId="urn:microsoft.com/office/officeart/2005/8/layout/hProcess7#1"/>
    <dgm:cxn modelId="{7EEF6458-F380-48E2-8D98-C5FF0A639F1E}" type="presParOf" srcId="{30F9E9A3-0185-514A-94D4-252876231538}" destId="{AD503BBF-E90C-C449-8ED1-66EE26080048}" srcOrd="0" destOrd="0" presId="urn:microsoft.com/office/officeart/2005/8/layout/hProcess7#1"/>
    <dgm:cxn modelId="{6763F21B-7B10-4917-A5BA-348C69FB41EB}" type="presParOf" srcId="{30F9E9A3-0185-514A-94D4-252876231538}" destId="{329590D3-2BFC-3D4A-AFBD-E6F0B4353FAF}" srcOrd="1" destOrd="0" presId="urn:microsoft.com/office/officeart/2005/8/layout/hProcess7#1"/>
    <dgm:cxn modelId="{16F787E9-179D-454B-9802-5B09A788BCC1}" type="presParOf" srcId="{30F9E9A3-0185-514A-94D4-252876231538}" destId="{8FA4AD30-964C-E44A-ABE4-6D856F77E2F8}" srcOrd="2" destOrd="0" presId="urn:microsoft.com/office/officeart/2005/8/layout/hProcess7#1"/>
    <dgm:cxn modelId="{7CFDB9B6-9085-4BF8-AF71-3CEDF724F2F6}" type="presParOf" srcId="{4E5B28A7-5F15-484A-9238-70F5CBD9267D}" destId="{E3EBB474-DD6A-DC47-A114-B5C3E8C7C426}" srcOrd="1" destOrd="0" presId="urn:microsoft.com/office/officeart/2005/8/layout/hProcess7#1"/>
    <dgm:cxn modelId="{9FE28CFB-ED2E-4A6D-9DE7-53B4BFE7D00D}" type="presParOf" srcId="{4E5B28A7-5F15-484A-9238-70F5CBD9267D}" destId="{E34EF53A-ADCD-B448-964C-6349DCF146CF}" srcOrd="2" destOrd="0" presId="urn:microsoft.com/office/officeart/2005/8/layout/hProcess7#1"/>
    <dgm:cxn modelId="{C63C2A99-BFD9-4168-A68D-4490CD6F3952}" type="presParOf" srcId="{E34EF53A-ADCD-B448-964C-6349DCF146CF}" destId="{598C8637-76EF-CC46-9354-D1424BA053C7}" srcOrd="0" destOrd="0" presId="urn:microsoft.com/office/officeart/2005/8/layout/hProcess7#1"/>
    <dgm:cxn modelId="{828496A1-827C-4818-BD52-A2DB6D6C9EF7}" type="presParOf" srcId="{E34EF53A-ADCD-B448-964C-6349DCF146CF}" destId="{9E4AC08E-B906-8E4F-88F9-2E72B37C7679}" srcOrd="1" destOrd="0" presId="urn:microsoft.com/office/officeart/2005/8/layout/hProcess7#1"/>
    <dgm:cxn modelId="{52D281CB-3B40-4406-BA32-336000761B65}" type="presParOf" srcId="{E34EF53A-ADCD-B448-964C-6349DCF146CF}" destId="{36ECCC48-B439-5945-820E-008F8246B188}" srcOrd="2" destOrd="0" presId="urn:microsoft.com/office/officeart/2005/8/layout/hProcess7#1"/>
    <dgm:cxn modelId="{D7F31DD4-319B-4EB0-9D34-2B857E03248B}" type="presParOf" srcId="{4E5B28A7-5F15-484A-9238-70F5CBD9267D}" destId="{1E8A01EA-0181-6B45-80A6-2E20648C04BD}" srcOrd="3" destOrd="0" presId="urn:microsoft.com/office/officeart/2005/8/layout/hProcess7#1"/>
    <dgm:cxn modelId="{04FBABDF-FECE-4871-B5AE-AA1ED2E40192}" type="presParOf" srcId="{4E5B28A7-5F15-484A-9238-70F5CBD9267D}" destId="{9231526A-E610-CE42-B160-63056BA1052E}" srcOrd="4" destOrd="0" presId="urn:microsoft.com/office/officeart/2005/8/layout/hProcess7#1"/>
    <dgm:cxn modelId="{C4A5009F-B7C5-4951-8FE5-0C7C36A2A21F}" type="presParOf" srcId="{9231526A-E610-CE42-B160-63056BA1052E}" destId="{E7B1D393-9E63-DA49-A55F-0A8EFC4C4540}" srcOrd="0" destOrd="0" presId="urn:microsoft.com/office/officeart/2005/8/layout/hProcess7#1"/>
    <dgm:cxn modelId="{6449CC2C-11A1-4F4D-B010-B0DDA1DDA057}" type="presParOf" srcId="{9231526A-E610-CE42-B160-63056BA1052E}" destId="{DD3CA32E-7F9D-7A41-A010-568BBFAD43B3}" srcOrd="1" destOrd="0" presId="urn:microsoft.com/office/officeart/2005/8/layout/hProcess7#1"/>
    <dgm:cxn modelId="{3DE5D4EC-7F8F-45D0-B016-7401BDDB00EE}" type="presParOf" srcId="{9231526A-E610-CE42-B160-63056BA1052E}" destId="{EEE99948-E151-CF4A-8ACA-C6882D707251}" srcOrd="2" destOrd="0" presId="urn:microsoft.com/office/officeart/2005/8/layout/hProcess7#1"/>
    <dgm:cxn modelId="{D1A0C233-B9C8-4BC1-9A4B-8ED323C8F9DD}" type="presParOf" srcId="{4E5B28A7-5F15-484A-9238-70F5CBD9267D}" destId="{E4BBE02D-2CBE-354B-9C4B-C07DB5551BAA}" srcOrd="5" destOrd="0" presId="urn:microsoft.com/office/officeart/2005/8/layout/hProcess7#1"/>
    <dgm:cxn modelId="{00EBFC0B-1FF5-4721-A1A8-90601FF32BB6}" type="presParOf" srcId="{4E5B28A7-5F15-484A-9238-70F5CBD9267D}" destId="{B59D78C9-5ABE-BE47-ACEA-4A80EBA3F95D}" srcOrd="6" destOrd="0" presId="urn:microsoft.com/office/officeart/2005/8/layout/hProcess7#1"/>
    <dgm:cxn modelId="{EF6AECE2-E18F-4D2C-8CE4-3B71B506A52F}" type="presParOf" srcId="{B59D78C9-5ABE-BE47-ACEA-4A80EBA3F95D}" destId="{9ECB880E-9FA4-A348-8FD5-9F1570D4A940}" srcOrd="0" destOrd="0" presId="urn:microsoft.com/office/officeart/2005/8/layout/hProcess7#1"/>
    <dgm:cxn modelId="{050E8B77-EBBD-4E5D-8972-5C34A5DF796C}" type="presParOf" srcId="{B59D78C9-5ABE-BE47-ACEA-4A80EBA3F95D}" destId="{1C52044F-1459-C944-891E-57FC78336C09}" srcOrd="1" destOrd="0" presId="urn:microsoft.com/office/officeart/2005/8/layout/hProcess7#1"/>
    <dgm:cxn modelId="{08DA5F0D-8FEA-4B0B-A1C7-64331B97DE33}" type="presParOf" srcId="{B59D78C9-5ABE-BE47-ACEA-4A80EBA3F95D}" destId="{74E35BB1-05A7-5D41-9BC3-94E5106ADE06}" srcOrd="2" destOrd="0" presId="urn:microsoft.com/office/officeart/2005/8/layout/hProcess7#1"/>
    <dgm:cxn modelId="{73D0BE89-475E-41B7-A25F-582CBF9AED22}" type="presParOf" srcId="{4E5B28A7-5F15-484A-9238-70F5CBD9267D}" destId="{8AB196F5-E701-F444-B252-607E7EF0229B}" srcOrd="7" destOrd="0" presId="urn:microsoft.com/office/officeart/2005/8/layout/hProcess7#1"/>
    <dgm:cxn modelId="{2ABD8C1D-1B25-41C4-8342-D34FC2057B95}" type="presParOf" srcId="{4E5B28A7-5F15-484A-9238-70F5CBD9267D}" destId="{FB00D18E-67C7-6746-A613-C835F41836AA}" srcOrd="8" destOrd="0" presId="urn:microsoft.com/office/officeart/2005/8/layout/hProcess7#1"/>
    <dgm:cxn modelId="{D9BC19BC-984A-4C52-9040-FF5180FAD76F}" type="presParOf" srcId="{FB00D18E-67C7-6746-A613-C835F41836AA}" destId="{92AF48B1-97BA-384E-A702-61718184D89F}" srcOrd="0" destOrd="0" presId="urn:microsoft.com/office/officeart/2005/8/layout/hProcess7#1"/>
    <dgm:cxn modelId="{8E280575-03B5-4B48-895D-F87757ACE56D}" type="presParOf" srcId="{FB00D18E-67C7-6746-A613-C835F41836AA}" destId="{E5D5A874-0626-1D45-B4A3-ADE23FDA6B8F}" srcOrd="1" destOrd="0" presId="urn:microsoft.com/office/officeart/2005/8/layout/hProcess7#1"/>
    <dgm:cxn modelId="{2C62A780-D02D-493C-940C-D32265DCAC4F}" type="presParOf" srcId="{FB00D18E-67C7-6746-A613-C835F41836AA}" destId="{463BD99A-CB84-E74C-891E-128B812FBDB8}" srcOrd="2" destOrd="0" presId="urn:microsoft.com/office/officeart/2005/8/layout/hProcess7#1"/>
    <dgm:cxn modelId="{2EE35C20-12BC-4164-A067-0DD602091AEE}" type="presParOf" srcId="{4E5B28A7-5F15-484A-9238-70F5CBD9267D}" destId="{E1655569-F8A2-D046-87C0-73D790BAFBBE}" srcOrd="9" destOrd="0" presId="urn:microsoft.com/office/officeart/2005/8/layout/hProcess7#1"/>
    <dgm:cxn modelId="{53EEE9EE-5627-4070-94D6-8CA3D00B88F9}" type="presParOf" srcId="{4E5B28A7-5F15-484A-9238-70F5CBD9267D}" destId="{9AAF313B-071A-5240-B8DB-DFD55770A2B1}" srcOrd="10" destOrd="0" presId="urn:microsoft.com/office/officeart/2005/8/layout/hProcess7#1"/>
    <dgm:cxn modelId="{BD1FEDFE-38F7-41E0-B19D-2E69DEE671EA}" type="presParOf" srcId="{9AAF313B-071A-5240-B8DB-DFD55770A2B1}" destId="{AD88F663-246C-3D4B-BE2B-E82B48A7BF43}" srcOrd="0" destOrd="0" presId="urn:microsoft.com/office/officeart/2005/8/layout/hProcess7#1"/>
    <dgm:cxn modelId="{086471D9-4A26-4EDF-B64F-3D7B637083D0}" type="presParOf" srcId="{9AAF313B-071A-5240-B8DB-DFD55770A2B1}" destId="{B8D24320-2F6A-934F-9F1E-8368A89EA0FA}" srcOrd="1" destOrd="0" presId="urn:microsoft.com/office/officeart/2005/8/layout/hProcess7#1"/>
    <dgm:cxn modelId="{468EAAF3-0092-4188-8F91-08E5789CC6B0}" type="presParOf" srcId="{9AAF313B-071A-5240-B8DB-DFD55770A2B1}" destId="{567AD422-28A0-7C4B-A9D8-32F20FFB0D3B}" srcOrd="2" destOrd="0" presId="urn:microsoft.com/office/officeart/2005/8/layout/hProcess7#1"/>
    <dgm:cxn modelId="{D3795DA8-9632-45DE-B183-51B18A8A06F7}" type="presParOf" srcId="{4E5B28A7-5F15-484A-9238-70F5CBD9267D}" destId="{8E66DDB0-569E-634D-936C-12A74168F3EC}" srcOrd="11" destOrd="0" presId="urn:microsoft.com/office/officeart/2005/8/layout/hProcess7#1"/>
    <dgm:cxn modelId="{8E3CF1A1-0B59-45A7-9876-D41A5EBB92A6}" type="presParOf" srcId="{4E5B28A7-5F15-484A-9238-70F5CBD9267D}" destId="{BA48637E-7850-9E42-8A25-582BB862BF71}" srcOrd="12" destOrd="0" presId="urn:microsoft.com/office/officeart/2005/8/layout/hProcess7#1"/>
    <dgm:cxn modelId="{09E0C855-D6EB-4670-9E50-6695691B0E01}" type="presParOf" srcId="{BA48637E-7850-9E42-8A25-582BB862BF71}" destId="{12925F84-670D-2F45-80D1-B7175653B756}" srcOrd="0" destOrd="0" presId="urn:microsoft.com/office/officeart/2005/8/layout/hProcess7#1"/>
    <dgm:cxn modelId="{1B50EA6E-3378-43F2-9867-2B85AAA30836}" type="presParOf" srcId="{BA48637E-7850-9E42-8A25-582BB862BF71}" destId="{199E2EC8-0993-F643-A52B-16B3F685158F}" srcOrd="1" destOrd="0" presId="urn:microsoft.com/office/officeart/2005/8/layout/hProcess7#1"/>
    <dgm:cxn modelId="{134A001C-8C9C-4B29-B365-9F083F7C2D8F}" type="presParOf" srcId="{BA48637E-7850-9E42-8A25-582BB862BF71}" destId="{11993634-442B-FD45-93CF-BDBA6A79AB9C}" srcOrd="2" destOrd="0" presId="urn:microsoft.com/office/officeart/2005/8/layout/hProcess7#1"/>
    <dgm:cxn modelId="{E13C960A-CD4C-4BE9-BD93-26D953D9432B}" type="presParOf" srcId="{4E5B28A7-5F15-484A-9238-70F5CBD9267D}" destId="{8B06241B-C8A8-DF46-9A9E-42534A1F1DA8}" srcOrd="13" destOrd="0" presId="urn:microsoft.com/office/officeart/2005/8/layout/hProcess7#1"/>
    <dgm:cxn modelId="{EFABA2B0-DCBE-4141-8A16-98BC243A4440}" type="presParOf" srcId="{4E5B28A7-5F15-484A-9238-70F5CBD9267D}" destId="{9EEB7252-7A43-FF46-817E-C58DE04B075A}" srcOrd="14" destOrd="0" presId="urn:microsoft.com/office/officeart/2005/8/layout/hProcess7#1"/>
    <dgm:cxn modelId="{8561A132-1BEC-46CD-8EE2-FD8B9A717CC3}" type="presParOf" srcId="{9EEB7252-7A43-FF46-817E-C58DE04B075A}" destId="{B4020B66-47A7-CD42-AC5E-D5E992CDF54E}" srcOrd="0" destOrd="0" presId="urn:microsoft.com/office/officeart/2005/8/layout/hProcess7#1"/>
    <dgm:cxn modelId="{7961BD6F-7989-488A-9893-24848CBD7F9B}" type="presParOf" srcId="{9EEB7252-7A43-FF46-817E-C58DE04B075A}" destId="{B38CF856-34F3-1844-A076-A55E064510DC}" srcOrd="1" destOrd="0" presId="urn:microsoft.com/office/officeart/2005/8/layout/hProcess7#1"/>
    <dgm:cxn modelId="{627C7B62-A427-4A31-B7CC-B3CDBB45F25F}" type="presParOf" srcId="{9EEB7252-7A43-FF46-817E-C58DE04B075A}" destId="{52AB0251-3027-3942-9612-CAC9E07167F7}" srcOrd="2" destOrd="0" presId="urn:microsoft.com/office/officeart/2005/8/layout/hProcess7#1"/>
    <dgm:cxn modelId="{AED00E86-1911-4AED-82B3-299F2FCE50AB}" type="presParOf" srcId="{4E5B28A7-5F15-484A-9238-70F5CBD9267D}" destId="{28872EF5-425D-CE4D-BCB4-84784169180F}" srcOrd="15" destOrd="0" presId="urn:microsoft.com/office/officeart/2005/8/layout/hProcess7#1"/>
    <dgm:cxn modelId="{B33544E5-45E3-400C-9F5D-E21646CD5BA4}" type="presParOf" srcId="{4E5B28A7-5F15-484A-9238-70F5CBD9267D}" destId="{1389F040-D1EA-054D-85D3-6C841CE768C2}" srcOrd="16" destOrd="0" presId="urn:microsoft.com/office/officeart/2005/8/layout/hProcess7#1"/>
    <dgm:cxn modelId="{7CF6337A-CC8C-4D0D-BD81-B6EF4B8348B1}" type="presParOf" srcId="{1389F040-D1EA-054D-85D3-6C841CE768C2}" destId="{86B7978C-7633-C045-B4EB-A4D151CD8EC6}" srcOrd="0" destOrd="0" presId="urn:microsoft.com/office/officeart/2005/8/layout/hProcess7#1"/>
    <dgm:cxn modelId="{63A75714-EBAE-46CD-B512-BA8C9516FFD8}" type="presParOf" srcId="{1389F040-D1EA-054D-85D3-6C841CE768C2}" destId="{382D1856-0A5D-E345-BB3D-F89B1F021D23}" srcOrd="1" destOrd="0" presId="urn:microsoft.com/office/officeart/2005/8/layout/hProcess7#1"/>
    <dgm:cxn modelId="{A7068F44-AAC6-4BC2-971B-1180B79383EA}" type="presParOf" srcId="{1389F040-D1EA-054D-85D3-6C841CE768C2}" destId="{B4C87A15-C2C1-614F-B30D-8E88A10597DF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757DCE-57CE-40C0-B1BA-4EE839B22717}" type="doc">
      <dgm:prSet loTypeId="urn:microsoft.com/office/officeart/2005/8/layout/hProcess4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962CAB3E-F119-41DA-98E5-8F453AA0BC05}">
      <dgm:prSet phldrT="[Text]"/>
      <dgm:spPr/>
      <dgm:t>
        <a:bodyPr/>
        <a:lstStyle/>
        <a:p>
          <a:r>
            <a:rPr lang="en-GB" dirty="0" smtClean="0"/>
            <a:t>Train Trainers</a:t>
          </a:r>
          <a:endParaRPr lang="en-GB" dirty="0"/>
        </a:p>
      </dgm:t>
    </dgm:pt>
    <dgm:pt modelId="{16A49448-E6DD-475A-8DC9-68F90D0C39EF}" type="parTrans" cxnId="{0AB93204-F3B9-41F5-80AB-596172483869}">
      <dgm:prSet/>
      <dgm:spPr/>
      <dgm:t>
        <a:bodyPr/>
        <a:lstStyle/>
        <a:p>
          <a:endParaRPr lang="en-GB"/>
        </a:p>
      </dgm:t>
    </dgm:pt>
    <dgm:pt modelId="{C5985A70-1AEA-4EDF-BCE8-318BEBC4FD74}" type="sibTrans" cxnId="{0AB93204-F3B9-41F5-80AB-596172483869}">
      <dgm:prSet/>
      <dgm:spPr/>
      <dgm:t>
        <a:bodyPr/>
        <a:lstStyle/>
        <a:p>
          <a:endParaRPr lang="en-GB"/>
        </a:p>
      </dgm:t>
    </dgm:pt>
    <dgm:pt modelId="{68923E1A-DE02-4E20-B69A-B303106C3A8A}">
      <dgm:prSet phldrT="[Text]"/>
      <dgm:spPr/>
      <dgm:t>
        <a:bodyPr anchor="ctr"/>
        <a:lstStyle/>
        <a:p>
          <a:r>
            <a:rPr lang="en-GB" dirty="0" smtClean="0"/>
            <a:t>30 trainers</a:t>
          </a:r>
          <a:endParaRPr lang="en-GB" dirty="0"/>
        </a:p>
      </dgm:t>
    </dgm:pt>
    <dgm:pt modelId="{3EB18BE7-0B85-40C4-9103-B0E1F3837736}" type="parTrans" cxnId="{B0401AD5-A3C9-4F6D-A254-88A6B6DD1958}">
      <dgm:prSet/>
      <dgm:spPr/>
      <dgm:t>
        <a:bodyPr/>
        <a:lstStyle/>
        <a:p>
          <a:endParaRPr lang="en-GB"/>
        </a:p>
      </dgm:t>
    </dgm:pt>
    <dgm:pt modelId="{6AFDF819-F79F-4927-B380-7E5FE701DCFA}" type="sibTrans" cxnId="{B0401AD5-A3C9-4F6D-A254-88A6B6DD1958}">
      <dgm:prSet/>
      <dgm:spPr/>
      <dgm:t>
        <a:bodyPr/>
        <a:lstStyle/>
        <a:p>
          <a:endParaRPr lang="en-GB"/>
        </a:p>
      </dgm:t>
    </dgm:pt>
    <dgm:pt modelId="{E6FB922F-3F8E-49D3-9662-A0738FB1BD79}">
      <dgm:prSet phldrT="[Text]"/>
      <dgm:spPr/>
      <dgm:t>
        <a:bodyPr/>
        <a:lstStyle/>
        <a:p>
          <a:r>
            <a:rPr lang="en-GB" dirty="0" smtClean="0"/>
            <a:t>Train Practitioners</a:t>
          </a:r>
          <a:endParaRPr lang="en-GB" dirty="0"/>
        </a:p>
      </dgm:t>
    </dgm:pt>
    <dgm:pt modelId="{410DB767-4D87-4D70-81AB-87315F2BD876}" type="parTrans" cxnId="{7EB4E049-B78F-45A8-B8C2-58CFC10AB262}">
      <dgm:prSet/>
      <dgm:spPr/>
      <dgm:t>
        <a:bodyPr/>
        <a:lstStyle/>
        <a:p>
          <a:endParaRPr lang="en-GB"/>
        </a:p>
      </dgm:t>
    </dgm:pt>
    <dgm:pt modelId="{291E3E6A-2679-498B-B182-7276FE6671C2}" type="sibTrans" cxnId="{7EB4E049-B78F-45A8-B8C2-58CFC10AB262}">
      <dgm:prSet/>
      <dgm:spPr/>
      <dgm:t>
        <a:bodyPr/>
        <a:lstStyle/>
        <a:p>
          <a:endParaRPr lang="en-GB"/>
        </a:p>
      </dgm:t>
    </dgm:pt>
    <dgm:pt modelId="{0BF3038F-8CFB-48E4-AB53-F4F9C2C5EFA9}">
      <dgm:prSet phldrT="[Text]"/>
      <dgm:spPr/>
      <dgm:t>
        <a:bodyPr anchor="ctr"/>
        <a:lstStyle/>
        <a:p>
          <a:r>
            <a:rPr lang="en-GB" dirty="0" smtClean="0"/>
            <a:t>519 practitioners</a:t>
          </a:r>
          <a:endParaRPr lang="en-GB" dirty="0"/>
        </a:p>
      </dgm:t>
    </dgm:pt>
    <dgm:pt modelId="{E601BBD4-C64C-49C5-B29C-A6851D23DDDA}" type="parTrans" cxnId="{8A5DFF29-F12A-497A-806E-F45C23472EF1}">
      <dgm:prSet/>
      <dgm:spPr/>
      <dgm:t>
        <a:bodyPr/>
        <a:lstStyle/>
        <a:p>
          <a:endParaRPr lang="en-GB"/>
        </a:p>
      </dgm:t>
    </dgm:pt>
    <dgm:pt modelId="{B0D58278-37A3-4EFC-8656-BE7AB2E5433F}" type="sibTrans" cxnId="{8A5DFF29-F12A-497A-806E-F45C23472EF1}">
      <dgm:prSet/>
      <dgm:spPr/>
      <dgm:t>
        <a:bodyPr/>
        <a:lstStyle/>
        <a:p>
          <a:endParaRPr lang="en-GB"/>
        </a:p>
      </dgm:t>
    </dgm:pt>
    <dgm:pt modelId="{8496C3D3-8EA3-48EE-9153-D566197E3667}">
      <dgm:prSet phldrT="[Text]"/>
      <dgm:spPr/>
      <dgm:t>
        <a:bodyPr/>
        <a:lstStyle/>
        <a:p>
          <a:r>
            <a:rPr lang="en-GB" dirty="0" smtClean="0"/>
            <a:t>Develop Champions</a:t>
          </a:r>
          <a:endParaRPr lang="en-GB" dirty="0"/>
        </a:p>
      </dgm:t>
    </dgm:pt>
    <dgm:pt modelId="{674CA185-4EE6-4D97-902A-3625F57F15E5}" type="parTrans" cxnId="{C5E7B36A-E994-48EF-96AD-288736105A76}">
      <dgm:prSet/>
      <dgm:spPr/>
      <dgm:t>
        <a:bodyPr/>
        <a:lstStyle/>
        <a:p>
          <a:endParaRPr lang="en-GB"/>
        </a:p>
      </dgm:t>
    </dgm:pt>
    <dgm:pt modelId="{E4E1901E-40F3-474E-AD9C-38659D2CC377}" type="sibTrans" cxnId="{C5E7B36A-E994-48EF-96AD-288736105A76}">
      <dgm:prSet/>
      <dgm:spPr/>
      <dgm:t>
        <a:bodyPr/>
        <a:lstStyle/>
        <a:p>
          <a:endParaRPr lang="en-GB"/>
        </a:p>
      </dgm:t>
    </dgm:pt>
    <dgm:pt modelId="{F0604BF9-8799-4D5B-BC7A-194D4CCE33F6}">
      <dgm:prSet phldrT="[Text]"/>
      <dgm:spPr/>
      <dgm:t>
        <a:bodyPr anchor="ctr"/>
        <a:lstStyle/>
        <a:p>
          <a:r>
            <a:rPr lang="en-GB" dirty="0" smtClean="0"/>
            <a:t>12 + champions</a:t>
          </a:r>
          <a:endParaRPr lang="en-GB" dirty="0"/>
        </a:p>
      </dgm:t>
    </dgm:pt>
    <dgm:pt modelId="{944DBDDC-5433-4761-81C9-A29B66A92DCC}" type="parTrans" cxnId="{A5792976-961E-4C40-8C70-BB0EB1DA21BB}">
      <dgm:prSet/>
      <dgm:spPr/>
      <dgm:t>
        <a:bodyPr/>
        <a:lstStyle/>
        <a:p>
          <a:endParaRPr lang="en-GB"/>
        </a:p>
      </dgm:t>
    </dgm:pt>
    <dgm:pt modelId="{68B312F8-6DCF-4D7D-A21E-917B79CBD1C1}" type="sibTrans" cxnId="{A5792976-961E-4C40-8C70-BB0EB1DA21BB}">
      <dgm:prSet/>
      <dgm:spPr/>
      <dgm:t>
        <a:bodyPr/>
        <a:lstStyle/>
        <a:p>
          <a:endParaRPr lang="en-GB"/>
        </a:p>
      </dgm:t>
    </dgm:pt>
    <dgm:pt modelId="{045B2272-783C-4782-A5F0-E0E7B4B4D484}" type="pres">
      <dgm:prSet presAssocID="{77757DCE-57CE-40C0-B1BA-4EE839B227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2461902-E829-426E-BBA7-E73DD28AE48F}" type="pres">
      <dgm:prSet presAssocID="{77757DCE-57CE-40C0-B1BA-4EE839B22717}" presName="tSp" presStyleCnt="0"/>
      <dgm:spPr/>
    </dgm:pt>
    <dgm:pt modelId="{4C203607-257F-420A-93E9-526664440513}" type="pres">
      <dgm:prSet presAssocID="{77757DCE-57CE-40C0-B1BA-4EE839B22717}" presName="bSp" presStyleCnt="0"/>
      <dgm:spPr/>
    </dgm:pt>
    <dgm:pt modelId="{C1A7EDF9-1E5D-43CC-8BAC-D27D0FAB69E1}" type="pres">
      <dgm:prSet presAssocID="{77757DCE-57CE-40C0-B1BA-4EE839B22717}" presName="process" presStyleCnt="0"/>
      <dgm:spPr/>
    </dgm:pt>
    <dgm:pt modelId="{B8BF503A-1EA9-4422-88C1-26F6BFFED5E6}" type="pres">
      <dgm:prSet presAssocID="{962CAB3E-F119-41DA-98E5-8F453AA0BC05}" presName="composite1" presStyleCnt="0"/>
      <dgm:spPr/>
    </dgm:pt>
    <dgm:pt modelId="{768DF24C-346D-4B07-B84A-706D252E40D5}" type="pres">
      <dgm:prSet presAssocID="{962CAB3E-F119-41DA-98E5-8F453AA0BC05}" presName="dummyNode1" presStyleLbl="node1" presStyleIdx="0" presStyleCnt="3"/>
      <dgm:spPr/>
    </dgm:pt>
    <dgm:pt modelId="{AF083C43-10FE-47F7-B5E8-E1236C25B19C}" type="pres">
      <dgm:prSet presAssocID="{962CAB3E-F119-41DA-98E5-8F453AA0BC05}" presName="childNode1" presStyleLbl="bgAcc1" presStyleIdx="0" presStyleCnt="3" custScaleX="1146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4D4E38-4870-441D-9467-AF68161D509C}" type="pres">
      <dgm:prSet presAssocID="{962CAB3E-F119-41DA-98E5-8F453AA0BC0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086666-6218-4A3F-8D75-D05BEE052AF7}" type="pres">
      <dgm:prSet presAssocID="{962CAB3E-F119-41DA-98E5-8F453AA0BC0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1B7F66-28FC-4293-B37C-4B3D41F78289}" type="pres">
      <dgm:prSet presAssocID="{962CAB3E-F119-41DA-98E5-8F453AA0BC05}" presName="connSite1" presStyleCnt="0"/>
      <dgm:spPr/>
    </dgm:pt>
    <dgm:pt modelId="{C0D70FF5-51F0-438C-942F-953760BED0B0}" type="pres">
      <dgm:prSet presAssocID="{C5985A70-1AEA-4EDF-BCE8-318BEBC4FD74}" presName="Name9" presStyleLbl="sibTrans2D1" presStyleIdx="0" presStyleCnt="2"/>
      <dgm:spPr/>
      <dgm:t>
        <a:bodyPr/>
        <a:lstStyle/>
        <a:p>
          <a:endParaRPr lang="en-GB"/>
        </a:p>
      </dgm:t>
    </dgm:pt>
    <dgm:pt modelId="{6C4E9521-8599-41B6-85D2-8884D595FA85}" type="pres">
      <dgm:prSet presAssocID="{E6FB922F-3F8E-49D3-9662-A0738FB1BD79}" presName="composite2" presStyleCnt="0"/>
      <dgm:spPr/>
    </dgm:pt>
    <dgm:pt modelId="{61170090-52F4-4082-A626-AF26ED35CAC8}" type="pres">
      <dgm:prSet presAssocID="{E6FB922F-3F8E-49D3-9662-A0738FB1BD79}" presName="dummyNode2" presStyleLbl="node1" presStyleIdx="0" presStyleCnt="3"/>
      <dgm:spPr/>
    </dgm:pt>
    <dgm:pt modelId="{4F55B9D6-18F6-43CF-B46A-AED68E45ECDD}" type="pres">
      <dgm:prSet presAssocID="{E6FB922F-3F8E-49D3-9662-A0738FB1BD79}" presName="childNode2" presStyleLbl="bgAcc1" presStyleIdx="1" presStyleCnt="3" custScaleX="1126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5A144D-85A1-402B-92D4-44C05C836F14}" type="pres">
      <dgm:prSet presAssocID="{E6FB922F-3F8E-49D3-9662-A0738FB1BD7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E0B110-C15B-46E6-A2A7-673124969BAA}" type="pres">
      <dgm:prSet presAssocID="{E6FB922F-3F8E-49D3-9662-A0738FB1BD79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79B332-3F4B-4B49-AA4D-C19938A8FC06}" type="pres">
      <dgm:prSet presAssocID="{E6FB922F-3F8E-49D3-9662-A0738FB1BD79}" presName="connSite2" presStyleCnt="0"/>
      <dgm:spPr/>
    </dgm:pt>
    <dgm:pt modelId="{9461CEB7-2C52-4149-BCA8-39BA18F7816D}" type="pres">
      <dgm:prSet presAssocID="{291E3E6A-2679-498B-B182-7276FE6671C2}" presName="Name18" presStyleLbl="sibTrans2D1" presStyleIdx="1" presStyleCnt="2"/>
      <dgm:spPr/>
      <dgm:t>
        <a:bodyPr/>
        <a:lstStyle/>
        <a:p>
          <a:endParaRPr lang="en-GB"/>
        </a:p>
      </dgm:t>
    </dgm:pt>
    <dgm:pt modelId="{9868D118-6D07-496E-9CB0-DA609A86EF25}" type="pres">
      <dgm:prSet presAssocID="{8496C3D3-8EA3-48EE-9153-D566197E3667}" presName="composite1" presStyleCnt="0"/>
      <dgm:spPr/>
    </dgm:pt>
    <dgm:pt modelId="{8C93F484-BAEF-4E8B-939B-FB367AE22D9B}" type="pres">
      <dgm:prSet presAssocID="{8496C3D3-8EA3-48EE-9153-D566197E3667}" presName="dummyNode1" presStyleLbl="node1" presStyleIdx="1" presStyleCnt="3"/>
      <dgm:spPr/>
    </dgm:pt>
    <dgm:pt modelId="{CB147BF9-162D-48FA-AE4C-6DCED1771539}" type="pres">
      <dgm:prSet presAssocID="{8496C3D3-8EA3-48EE-9153-D566197E3667}" presName="childNode1" presStyleLbl="bgAcc1" presStyleIdx="2" presStyleCnt="3" custScaleX="1235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5C1FD3-27EA-42E2-AFEE-A4C3F6462D2F}" type="pres">
      <dgm:prSet presAssocID="{8496C3D3-8EA3-48EE-9153-D566197E366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E18D4D-242A-4319-AEDE-C88A4D231EA1}" type="pres">
      <dgm:prSet presAssocID="{8496C3D3-8EA3-48EE-9153-D566197E366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4D53D1-8105-4C8C-BAAC-8E41C5880F5B}" type="pres">
      <dgm:prSet presAssocID="{8496C3D3-8EA3-48EE-9153-D566197E3667}" presName="connSite1" presStyleCnt="0"/>
      <dgm:spPr/>
    </dgm:pt>
  </dgm:ptLst>
  <dgm:cxnLst>
    <dgm:cxn modelId="{7EB4E049-B78F-45A8-B8C2-58CFC10AB262}" srcId="{77757DCE-57CE-40C0-B1BA-4EE839B22717}" destId="{E6FB922F-3F8E-49D3-9662-A0738FB1BD79}" srcOrd="1" destOrd="0" parTransId="{410DB767-4D87-4D70-81AB-87315F2BD876}" sibTransId="{291E3E6A-2679-498B-B182-7276FE6671C2}"/>
    <dgm:cxn modelId="{A5792976-961E-4C40-8C70-BB0EB1DA21BB}" srcId="{8496C3D3-8EA3-48EE-9153-D566197E3667}" destId="{F0604BF9-8799-4D5B-BC7A-194D4CCE33F6}" srcOrd="0" destOrd="0" parTransId="{944DBDDC-5433-4761-81C9-A29B66A92DCC}" sibTransId="{68B312F8-6DCF-4D7D-A21E-917B79CBD1C1}"/>
    <dgm:cxn modelId="{CF5A41E0-8ECA-4400-9822-F96B82F70878}" type="presOf" srcId="{291E3E6A-2679-498B-B182-7276FE6671C2}" destId="{9461CEB7-2C52-4149-BCA8-39BA18F7816D}" srcOrd="0" destOrd="0" presId="urn:microsoft.com/office/officeart/2005/8/layout/hProcess4"/>
    <dgm:cxn modelId="{703170A3-7A5A-4F86-9DD5-23F0876EF17F}" type="presOf" srcId="{962CAB3E-F119-41DA-98E5-8F453AA0BC05}" destId="{E9086666-6218-4A3F-8D75-D05BEE052AF7}" srcOrd="0" destOrd="0" presId="urn:microsoft.com/office/officeart/2005/8/layout/hProcess4"/>
    <dgm:cxn modelId="{C5E7B36A-E994-48EF-96AD-288736105A76}" srcId="{77757DCE-57CE-40C0-B1BA-4EE839B22717}" destId="{8496C3D3-8EA3-48EE-9153-D566197E3667}" srcOrd="2" destOrd="0" parTransId="{674CA185-4EE6-4D97-902A-3625F57F15E5}" sibTransId="{E4E1901E-40F3-474E-AD9C-38659D2CC377}"/>
    <dgm:cxn modelId="{251A113A-97A8-40E4-8755-9B724F823C18}" type="presOf" srcId="{E6FB922F-3F8E-49D3-9662-A0738FB1BD79}" destId="{3BE0B110-C15B-46E6-A2A7-673124969BAA}" srcOrd="0" destOrd="0" presId="urn:microsoft.com/office/officeart/2005/8/layout/hProcess4"/>
    <dgm:cxn modelId="{B0401AD5-A3C9-4F6D-A254-88A6B6DD1958}" srcId="{962CAB3E-F119-41DA-98E5-8F453AA0BC05}" destId="{68923E1A-DE02-4E20-B69A-B303106C3A8A}" srcOrd="0" destOrd="0" parTransId="{3EB18BE7-0B85-40C4-9103-B0E1F3837736}" sibTransId="{6AFDF819-F79F-4927-B380-7E5FE701DCFA}"/>
    <dgm:cxn modelId="{2EDC6407-FF00-4D6B-AEA8-D48813C3A222}" type="presOf" srcId="{8496C3D3-8EA3-48EE-9153-D566197E3667}" destId="{07E18D4D-242A-4319-AEDE-C88A4D231EA1}" srcOrd="0" destOrd="0" presId="urn:microsoft.com/office/officeart/2005/8/layout/hProcess4"/>
    <dgm:cxn modelId="{8A5DFF29-F12A-497A-806E-F45C23472EF1}" srcId="{E6FB922F-3F8E-49D3-9662-A0738FB1BD79}" destId="{0BF3038F-8CFB-48E4-AB53-F4F9C2C5EFA9}" srcOrd="0" destOrd="0" parTransId="{E601BBD4-C64C-49C5-B29C-A6851D23DDDA}" sibTransId="{B0D58278-37A3-4EFC-8656-BE7AB2E5433F}"/>
    <dgm:cxn modelId="{C3A238FB-756A-4156-BFD6-C6DC72DA3EF8}" type="presOf" srcId="{77757DCE-57CE-40C0-B1BA-4EE839B22717}" destId="{045B2272-783C-4782-A5F0-E0E7B4B4D484}" srcOrd="0" destOrd="0" presId="urn:microsoft.com/office/officeart/2005/8/layout/hProcess4"/>
    <dgm:cxn modelId="{D6AC3B13-C5EA-44DA-B3C9-E0A033C74872}" type="presOf" srcId="{F0604BF9-8799-4D5B-BC7A-194D4CCE33F6}" destId="{CB147BF9-162D-48FA-AE4C-6DCED1771539}" srcOrd="0" destOrd="0" presId="urn:microsoft.com/office/officeart/2005/8/layout/hProcess4"/>
    <dgm:cxn modelId="{E5D4010A-88E7-4356-BB24-94916BD907CC}" type="presOf" srcId="{F0604BF9-8799-4D5B-BC7A-194D4CCE33F6}" destId="{045C1FD3-27EA-42E2-AFEE-A4C3F6462D2F}" srcOrd="1" destOrd="0" presId="urn:microsoft.com/office/officeart/2005/8/layout/hProcess4"/>
    <dgm:cxn modelId="{D7D16749-8772-4792-ACDA-E1C24AF288C1}" type="presOf" srcId="{0BF3038F-8CFB-48E4-AB53-F4F9C2C5EFA9}" destId="{4F55B9D6-18F6-43CF-B46A-AED68E45ECDD}" srcOrd="0" destOrd="0" presId="urn:microsoft.com/office/officeart/2005/8/layout/hProcess4"/>
    <dgm:cxn modelId="{0AB93204-F3B9-41F5-80AB-596172483869}" srcId="{77757DCE-57CE-40C0-B1BA-4EE839B22717}" destId="{962CAB3E-F119-41DA-98E5-8F453AA0BC05}" srcOrd="0" destOrd="0" parTransId="{16A49448-E6DD-475A-8DC9-68F90D0C39EF}" sibTransId="{C5985A70-1AEA-4EDF-BCE8-318BEBC4FD74}"/>
    <dgm:cxn modelId="{ACAA7B3C-5CCA-49E3-A6AF-AF971F54BFBB}" type="presOf" srcId="{C5985A70-1AEA-4EDF-BCE8-318BEBC4FD74}" destId="{C0D70FF5-51F0-438C-942F-953760BED0B0}" srcOrd="0" destOrd="0" presId="urn:microsoft.com/office/officeart/2005/8/layout/hProcess4"/>
    <dgm:cxn modelId="{F755C800-BB34-4A4A-8880-4712922F22E3}" type="presOf" srcId="{68923E1A-DE02-4E20-B69A-B303106C3A8A}" destId="{434D4E38-4870-441D-9467-AF68161D509C}" srcOrd="1" destOrd="0" presId="urn:microsoft.com/office/officeart/2005/8/layout/hProcess4"/>
    <dgm:cxn modelId="{3C607989-226F-441D-938F-BC5398B75C4B}" type="presOf" srcId="{68923E1A-DE02-4E20-B69A-B303106C3A8A}" destId="{AF083C43-10FE-47F7-B5E8-E1236C25B19C}" srcOrd="0" destOrd="0" presId="urn:microsoft.com/office/officeart/2005/8/layout/hProcess4"/>
    <dgm:cxn modelId="{128743F2-638A-460D-9CCB-D08EBC0D5388}" type="presOf" srcId="{0BF3038F-8CFB-48E4-AB53-F4F9C2C5EFA9}" destId="{1A5A144D-85A1-402B-92D4-44C05C836F14}" srcOrd="1" destOrd="0" presId="urn:microsoft.com/office/officeart/2005/8/layout/hProcess4"/>
    <dgm:cxn modelId="{0EE3E48D-4577-48AE-8B15-458883646025}" type="presParOf" srcId="{045B2272-783C-4782-A5F0-E0E7B4B4D484}" destId="{62461902-E829-426E-BBA7-E73DD28AE48F}" srcOrd="0" destOrd="0" presId="urn:microsoft.com/office/officeart/2005/8/layout/hProcess4"/>
    <dgm:cxn modelId="{4298053C-DA51-4379-BDCE-59ED395DE14C}" type="presParOf" srcId="{045B2272-783C-4782-A5F0-E0E7B4B4D484}" destId="{4C203607-257F-420A-93E9-526664440513}" srcOrd="1" destOrd="0" presId="urn:microsoft.com/office/officeart/2005/8/layout/hProcess4"/>
    <dgm:cxn modelId="{C79C3397-C1AA-44C7-8924-517350C04E7E}" type="presParOf" srcId="{045B2272-783C-4782-A5F0-E0E7B4B4D484}" destId="{C1A7EDF9-1E5D-43CC-8BAC-D27D0FAB69E1}" srcOrd="2" destOrd="0" presId="urn:microsoft.com/office/officeart/2005/8/layout/hProcess4"/>
    <dgm:cxn modelId="{2585E6A0-0323-4A3D-BBB7-055C25B787FA}" type="presParOf" srcId="{C1A7EDF9-1E5D-43CC-8BAC-D27D0FAB69E1}" destId="{B8BF503A-1EA9-4422-88C1-26F6BFFED5E6}" srcOrd="0" destOrd="0" presId="urn:microsoft.com/office/officeart/2005/8/layout/hProcess4"/>
    <dgm:cxn modelId="{A39663DD-9C13-4018-902D-BE76204853D3}" type="presParOf" srcId="{B8BF503A-1EA9-4422-88C1-26F6BFFED5E6}" destId="{768DF24C-346D-4B07-B84A-706D252E40D5}" srcOrd="0" destOrd="0" presId="urn:microsoft.com/office/officeart/2005/8/layout/hProcess4"/>
    <dgm:cxn modelId="{3EDCF2AE-4621-47D2-A331-8852B898469F}" type="presParOf" srcId="{B8BF503A-1EA9-4422-88C1-26F6BFFED5E6}" destId="{AF083C43-10FE-47F7-B5E8-E1236C25B19C}" srcOrd="1" destOrd="0" presId="urn:microsoft.com/office/officeart/2005/8/layout/hProcess4"/>
    <dgm:cxn modelId="{82D01909-5650-4E00-96D8-6CC1F904C5B3}" type="presParOf" srcId="{B8BF503A-1EA9-4422-88C1-26F6BFFED5E6}" destId="{434D4E38-4870-441D-9467-AF68161D509C}" srcOrd="2" destOrd="0" presId="urn:microsoft.com/office/officeart/2005/8/layout/hProcess4"/>
    <dgm:cxn modelId="{C6BD80D8-32DE-415C-AB59-269ABEE6C3BC}" type="presParOf" srcId="{B8BF503A-1EA9-4422-88C1-26F6BFFED5E6}" destId="{E9086666-6218-4A3F-8D75-D05BEE052AF7}" srcOrd="3" destOrd="0" presId="urn:microsoft.com/office/officeart/2005/8/layout/hProcess4"/>
    <dgm:cxn modelId="{AE4413C4-298D-4D5D-ADFD-AADEE36C4BE7}" type="presParOf" srcId="{B8BF503A-1EA9-4422-88C1-26F6BFFED5E6}" destId="{121B7F66-28FC-4293-B37C-4B3D41F78289}" srcOrd="4" destOrd="0" presId="urn:microsoft.com/office/officeart/2005/8/layout/hProcess4"/>
    <dgm:cxn modelId="{7EFFDE4B-E9B2-44C0-8E62-F518D2A711C7}" type="presParOf" srcId="{C1A7EDF9-1E5D-43CC-8BAC-D27D0FAB69E1}" destId="{C0D70FF5-51F0-438C-942F-953760BED0B0}" srcOrd="1" destOrd="0" presId="urn:microsoft.com/office/officeart/2005/8/layout/hProcess4"/>
    <dgm:cxn modelId="{6153D675-D17B-4796-9445-A375FE57FFF3}" type="presParOf" srcId="{C1A7EDF9-1E5D-43CC-8BAC-D27D0FAB69E1}" destId="{6C4E9521-8599-41B6-85D2-8884D595FA85}" srcOrd="2" destOrd="0" presId="urn:microsoft.com/office/officeart/2005/8/layout/hProcess4"/>
    <dgm:cxn modelId="{B98F9596-DA36-4FC9-B7E0-DC8D474EA2BD}" type="presParOf" srcId="{6C4E9521-8599-41B6-85D2-8884D595FA85}" destId="{61170090-52F4-4082-A626-AF26ED35CAC8}" srcOrd="0" destOrd="0" presId="urn:microsoft.com/office/officeart/2005/8/layout/hProcess4"/>
    <dgm:cxn modelId="{B8EBDBF3-22EC-4CB7-B416-414C45686849}" type="presParOf" srcId="{6C4E9521-8599-41B6-85D2-8884D595FA85}" destId="{4F55B9D6-18F6-43CF-B46A-AED68E45ECDD}" srcOrd="1" destOrd="0" presId="urn:microsoft.com/office/officeart/2005/8/layout/hProcess4"/>
    <dgm:cxn modelId="{6A93F699-B941-47AD-ABE1-1952E7949AFB}" type="presParOf" srcId="{6C4E9521-8599-41B6-85D2-8884D595FA85}" destId="{1A5A144D-85A1-402B-92D4-44C05C836F14}" srcOrd="2" destOrd="0" presId="urn:microsoft.com/office/officeart/2005/8/layout/hProcess4"/>
    <dgm:cxn modelId="{182C8F9D-E59E-488E-B852-009BD7BA5D55}" type="presParOf" srcId="{6C4E9521-8599-41B6-85D2-8884D595FA85}" destId="{3BE0B110-C15B-46E6-A2A7-673124969BAA}" srcOrd="3" destOrd="0" presId="urn:microsoft.com/office/officeart/2005/8/layout/hProcess4"/>
    <dgm:cxn modelId="{964F51AC-F10F-4FBB-B276-907404B82622}" type="presParOf" srcId="{6C4E9521-8599-41B6-85D2-8884D595FA85}" destId="{2279B332-3F4B-4B49-AA4D-C19938A8FC06}" srcOrd="4" destOrd="0" presId="urn:microsoft.com/office/officeart/2005/8/layout/hProcess4"/>
    <dgm:cxn modelId="{333152EC-C293-4216-8B8D-02783F2B3CC6}" type="presParOf" srcId="{C1A7EDF9-1E5D-43CC-8BAC-D27D0FAB69E1}" destId="{9461CEB7-2C52-4149-BCA8-39BA18F7816D}" srcOrd="3" destOrd="0" presId="urn:microsoft.com/office/officeart/2005/8/layout/hProcess4"/>
    <dgm:cxn modelId="{58F92056-E12B-4FB6-BF01-DBCEE5E6DF75}" type="presParOf" srcId="{C1A7EDF9-1E5D-43CC-8BAC-D27D0FAB69E1}" destId="{9868D118-6D07-496E-9CB0-DA609A86EF25}" srcOrd="4" destOrd="0" presId="urn:microsoft.com/office/officeart/2005/8/layout/hProcess4"/>
    <dgm:cxn modelId="{FB02C044-E7D0-49E2-BAB7-2F4CBFC20C6B}" type="presParOf" srcId="{9868D118-6D07-496E-9CB0-DA609A86EF25}" destId="{8C93F484-BAEF-4E8B-939B-FB367AE22D9B}" srcOrd="0" destOrd="0" presId="urn:microsoft.com/office/officeart/2005/8/layout/hProcess4"/>
    <dgm:cxn modelId="{B0D22F99-7C11-4BFE-9B58-66EC42E4847E}" type="presParOf" srcId="{9868D118-6D07-496E-9CB0-DA609A86EF25}" destId="{CB147BF9-162D-48FA-AE4C-6DCED1771539}" srcOrd="1" destOrd="0" presId="urn:microsoft.com/office/officeart/2005/8/layout/hProcess4"/>
    <dgm:cxn modelId="{0A6B542C-18D4-43F4-84DF-B28F61D1CB37}" type="presParOf" srcId="{9868D118-6D07-496E-9CB0-DA609A86EF25}" destId="{045C1FD3-27EA-42E2-AFEE-A4C3F6462D2F}" srcOrd="2" destOrd="0" presId="urn:microsoft.com/office/officeart/2005/8/layout/hProcess4"/>
    <dgm:cxn modelId="{9D7A2540-D8B4-407B-99C4-5427BC1EE168}" type="presParOf" srcId="{9868D118-6D07-496E-9CB0-DA609A86EF25}" destId="{07E18D4D-242A-4319-AEDE-C88A4D231EA1}" srcOrd="3" destOrd="0" presId="urn:microsoft.com/office/officeart/2005/8/layout/hProcess4"/>
    <dgm:cxn modelId="{4089B8C2-3A41-4501-AD7C-87FB4FB35E20}" type="presParOf" srcId="{9868D118-6D07-496E-9CB0-DA609A86EF25}" destId="{D74D53D1-8105-4C8C-BAAC-8E41C5880F5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880FE8-1CE3-42C5-AB95-A7F4E3048BF8}" type="doc">
      <dgm:prSet loTypeId="urn:microsoft.com/office/officeart/2005/8/layout/radial5" loCatId="relationship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B0AAFEA-A049-4368-85C3-3013F219CDC3}">
      <dgm:prSet phldrT="[Text]"/>
      <dgm:spPr/>
      <dgm:t>
        <a:bodyPr/>
        <a:lstStyle/>
        <a:p>
          <a:r>
            <a:rPr lang="en-GB" smtClean="0"/>
            <a:t>STC</a:t>
          </a:r>
          <a:endParaRPr lang="en-GB" dirty="0"/>
        </a:p>
      </dgm:t>
    </dgm:pt>
    <dgm:pt modelId="{9DEADE00-9292-4A1C-95EE-DF7FB5B20F5D}" type="parTrans" cxnId="{1732B5D2-8104-4B03-BE06-47983C2EF82F}">
      <dgm:prSet/>
      <dgm:spPr/>
      <dgm:t>
        <a:bodyPr/>
        <a:lstStyle/>
        <a:p>
          <a:endParaRPr lang="en-GB"/>
        </a:p>
      </dgm:t>
    </dgm:pt>
    <dgm:pt modelId="{A708E15B-3949-4E5B-9604-B93F6BE51157}" type="sibTrans" cxnId="{1732B5D2-8104-4B03-BE06-47983C2EF82F}">
      <dgm:prSet/>
      <dgm:spPr/>
      <dgm:t>
        <a:bodyPr/>
        <a:lstStyle/>
        <a:p>
          <a:endParaRPr lang="en-GB"/>
        </a:p>
      </dgm:t>
    </dgm:pt>
    <dgm:pt modelId="{7833D33B-CA6F-4987-9AEF-D143FB471F6B}">
      <dgm:prSet phldrT="[Text]" custT="1"/>
      <dgm:spPr/>
      <dgm:t>
        <a:bodyPr/>
        <a:lstStyle/>
        <a:p>
          <a:r>
            <a:rPr lang="en-GB" sz="1800" dirty="0" smtClean="0"/>
            <a:t>Schools</a:t>
          </a:r>
          <a:endParaRPr lang="en-GB" sz="1800" dirty="0"/>
        </a:p>
      </dgm:t>
    </dgm:pt>
    <dgm:pt modelId="{A388B700-0E0F-44AD-984E-6F6D3822215F}" type="parTrans" cxnId="{B3942CB2-0CD9-461E-AC4A-A6CD9ED6D7B3}">
      <dgm:prSet/>
      <dgm:spPr/>
      <dgm:t>
        <a:bodyPr/>
        <a:lstStyle/>
        <a:p>
          <a:endParaRPr lang="en-GB"/>
        </a:p>
      </dgm:t>
    </dgm:pt>
    <dgm:pt modelId="{7C794187-90A3-40D6-A478-E3F3EDE1F274}" type="sibTrans" cxnId="{B3942CB2-0CD9-461E-AC4A-A6CD9ED6D7B3}">
      <dgm:prSet/>
      <dgm:spPr/>
      <dgm:t>
        <a:bodyPr/>
        <a:lstStyle/>
        <a:p>
          <a:endParaRPr lang="en-GB"/>
        </a:p>
      </dgm:t>
    </dgm:pt>
    <dgm:pt modelId="{7A0E81EB-DF69-45F3-9659-24ADB737E446}">
      <dgm:prSet phldrT="[Text]" custT="1"/>
      <dgm:spPr/>
      <dgm:t>
        <a:bodyPr/>
        <a:lstStyle/>
        <a:p>
          <a:r>
            <a:rPr lang="en-GB" sz="1400" dirty="0" smtClean="0"/>
            <a:t>Youth and Family Services</a:t>
          </a:r>
          <a:endParaRPr lang="en-GB" sz="1400" dirty="0"/>
        </a:p>
      </dgm:t>
    </dgm:pt>
    <dgm:pt modelId="{C845B651-4E08-4B88-8B7C-E7886E785B8C}" type="parTrans" cxnId="{FB5EFBAB-FD07-412A-B390-94612425FBAA}">
      <dgm:prSet/>
      <dgm:spPr/>
      <dgm:t>
        <a:bodyPr/>
        <a:lstStyle/>
        <a:p>
          <a:endParaRPr lang="en-GB"/>
        </a:p>
      </dgm:t>
    </dgm:pt>
    <dgm:pt modelId="{CD85DE8A-DF7A-45CD-B5BA-07E46A734E40}" type="sibTrans" cxnId="{FB5EFBAB-FD07-412A-B390-94612425FBAA}">
      <dgm:prSet/>
      <dgm:spPr/>
      <dgm:t>
        <a:bodyPr/>
        <a:lstStyle/>
        <a:p>
          <a:endParaRPr lang="en-GB"/>
        </a:p>
      </dgm:t>
    </dgm:pt>
    <dgm:pt modelId="{1C4229B0-6DA2-4E8E-93FC-D1932D7DC256}">
      <dgm:prSet phldrT="[Text]" custT="1"/>
      <dgm:spPr/>
      <dgm:t>
        <a:bodyPr/>
        <a:lstStyle/>
        <a:p>
          <a:r>
            <a:rPr lang="en-GB" sz="1600" dirty="0" smtClean="0"/>
            <a:t>Local Impact of alcohol</a:t>
          </a:r>
          <a:endParaRPr lang="en-GB" sz="1600" dirty="0"/>
        </a:p>
      </dgm:t>
    </dgm:pt>
    <dgm:pt modelId="{F10E09AD-0134-4FA8-A865-18B6B3F8444A}" type="parTrans" cxnId="{455D96F6-9EF5-412E-B7D7-15CC1B1A1102}">
      <dgm:prSet/>
      <dgm:spPr/>
      <dgm:t>
        <a:bodyPr/>
        <a:lstStyle/>
        <a:p>
          <a:endParaRPr lang="en-GB"/>
        </a:p>
      </dgm:t>
    </dgm:pt>
    <dgm:pt modelId="{ED20B83E-36BD-4C79-8364-73EAD39F71B7}" type="sibTrans" cxnId="{455D96F6-9EF5-412E-B7D7-15CC1B1A1102}">
      <dgm:prSet/>
      <dgm:spPr/>
      <dgm:t>
        <a:bodyPr/>
        <a:lstStyle/>
        <a:p>
          <a:endParaRPr lang="en-GB"/>
        </a:p>
      </dgm:t>
    </dgm:pt>
    <dgm:pt modelId="{67EB82C8-DAF9-4A81-8512-4613A6E02EB8}">
      <dgm:prSet phldrT="[Text]" custT="1"/>
      <dgm:spPr/>
      <dgm:t>
        <a:bodyPr/>
        <a:lstStyle/>
        <a:p>
          <a:r>
            <a:rPr lang="en-GB" sz="2000" dirty="0" smtClean="0"/>
            <a:t>Young People</a:t>
          </a:r>
          <a:endParaRPr lang="en-GB" sz="2000" dirty="0"/>
        </a:p>
      </dgm:t>
    </dgm:pt>
    <dgm:pt modelId="{430C63A0-A584-49BF-ACCB-509E87F32473}" type="parTrans" cxnId="{90E2C8CC-4F57-4BD1-AD98-30A1D049D0AE}">
      <dgm:prSet/>
      <dgm:spPr/>
      <dgm:t>
        <a:bodyPr/>
        <a:lstStyle/>
        <a:p>
          <a:endParaRPr lang="en-GB"/>
        </a:p>
      </dgm:t>
    </dgm:pt>
    <dgm:pt modelId="{820D7811-AE49-439E-8E7E-5FB6DC8E3139}" type="sibTrans" cxnId="{90E2C8CC-4F57-4BD1-AD98-30A1D049D0AE}">
      <dgm:prSet/>
      <dgm:spPr/>
      <dgm:t>
        <a:bodyPr/>
        <a:lstStyle/>
        <a:p>
          <a:endParaRPr lang="en-GB"/>
        </a:p>
      </dgm:t>
    </dgm:pt>
    <dgm:pt modelId="{FBECEAF7-9D98-40C4-A476-E0107842FDE4}" type="pres">
      <dgm:prSet presAssocID="{6E880FE8-1CE3-42C5-AB95-A7F4E3048B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6CAE04A-7E59-4135-B6D0-D6D6643C6AD5}" type="pres">
      <dgm:prSet presAssocID="{AB0AAFEA-A049-4368-85C3-3013F219CDC3}" presName="centerShape" presStyleLbl="node0" presStyleIdx="0" presStyleCnt="1"/>
      <dgm:spPr/>
      <dgm:t>
        <a:bodyPr/>
        <a:lstStyle/>
        <a:p>
          <a:endParaRPr lang="en-GB"/>
        </a:p>
      </dgm:t>
    </dgm:pt>
    <dgm:pt modelId="{35AFDC8F-E278-4F78-8247-9DE8B93A3440}" type="pres">
      <dgm:prSet presAssocID="{A388B700-0E0F-44AD-984E-6F6D3822215F}" presName="parTrans" presStyleLbl="sibTrans2D1" presStyleIdx="0" presStyleCnt="4"/>
      <dgm:spPr/>
      <dgm:t>
        <a:bodyPr/>
        <a:lstStyle/>
        <a:p>
          <a:endParaRPr lang="en-GB"/>
        </a:p>
      </dgm:t>
    </dgm:pt>
    <dgm:pt modelId="{4ADDC99D-7DE6-4441-BC6A-AEDE7909C457}" type="pres">
      <dgm:prSet presAssocID="{A388B700-0E0F-44AD-984E-6F6D3822215F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11E4EB8E-5BF3-4DF4-A088-C78C63E820B6}" type="pres">
      <dgm:prSet presAssocID="{7833D33B-CA6F-4987-9AEF-D143FB471F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824A7D-0673-477F-94AE-C963E7C189CE}" type="pres">
      <dgm:prSet presAssocID="{C845B651-4E08-4B88-8B7C-E7886E785B8C}" presName="parTrans" presStyleLbl="sibTrans2D1" presStyleIdx="1" presStyleCnt="4"/>
      <dgm:spPr/>
      <dgm:t>
        <a:bodyPr/>
        <a:lstStyle/>
        <a:p>
          <a:endParaRPr lang="en-GB"/>
        </a:p>
      </dgm:t>
    </dgm:pt>
    <dgm:pt modelId="{11FAEBDF-9E98-45B4-8886-C9B50FACAF30}" type="pres">
      <dgm:prSet presAssocID="{C845B651-4E08-4B88-8B7C-E7886E785B8C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0B59E369-739F-4B6E-B889-4BF232427D89}" type="pres">
      <dgm:prSet presAssocID="{7A0E81EB-DF69-45F3-9659-24ADB737E4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DE66C1-7C9E-4943-A765-F71506633177}" type="pres">
      <dgm:prSet presAssocID="{F10E09AD-0134-4FA8-A865-18B6B3F8444A}" presName="parTrans" presStyleLbl="sibTrans2D1" presStyleIdx="2" presStyleCnt="4"/>
      <dgm:spPr/>
      <dgm:t>
        <a:bodyPr/>
        <a:lstStyle/>
        <a:p>
          <a:endParaRPr lang="en-GB"/>
        </a:p>
      </dgm:t>
    </dgm:pt>
    <dgm:pt modelId="{2C7AFF7D-6CC4-4D6B-BC1B-FC90EB5ED4CA}" type="pres">
      <dgm:prSet presAssocID="{F10E09AD-0134-4FA8-A865-18B6B3F8444A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3D1BADF9-C19B-47D3-8CE1-CD6BD3D2C940}" type="pres">
      <dgm:prSet presAssocID="{1C4229B0-6DA2-4E8E-93FC-D1932D7DC25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7B2108-1828-4A51-AA99-BAFB18614BF1}" type="pres">
      <dgm:prSet presAssocID="{430C63A0-A584-49BF-ACCB-509E87F32473}" presName="parTrans" presStyleLbl="sibTrans2D1" presStyleIdx="3" presStyleCnt="4"/>
      <dgm:spPr/>
      <dgm:t>
        <a:bodyPr/>
        <a:lstStyle/>
        <a:p>
          <a:endParaRPr lang="en-GB"/>
        </a:p>
      </dgm:t>
    </dgm:pt>
    <dgm:pt modelId="{BFB9C32F-C7B7-4A28-91ED-9D4B7BC43EB0}" type="pres">
      <dgm:prSet presAssocID="{430C63A0-A584-49BF-ACCB-509E87F32473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3C392595-CAE7-43CF-8956-F7EAA0F0655C}" type="pres">
      <dgm:prSet presAssocID="{67EB82C8-DAF9-4A81-8512-4613A6E02E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657FE6B-D9B0-4C72-BE0A-678CA970CC97}" type="presOf" srcId="{F10E09AD-0134-4FA8-A865-18B6B3F8444A}" destId="{2C7AFF7D-6CC4-4D6B-BC1B-FC90EB5ED4CA}" srcOrd="1" destOrd="0" presId="urn:microsoft.com/office/officeart/2005/8/layout/radial5"/>
    <dgm:cxn modelId="{9D618EA7-B18F-47A7-AF80-21B13CB6D1A9}" type="presOf" srcId="{C845B651-4E08-4B88-8B7C-E7886E785B8C}" destId="{83824A7D-0673-477F-94AE-C963E7C189CE}" srcOrd="0" destOrd="0" presId="urn:microsoft.com/office/officeart/2005/8/layout/radial5"/>
    <dgm:cxn modelId="{A5FE568B-92C3-47A8-B200-530B84223273}" type="presOf" srcId="{F10E09AD-0134-4FA8-A865-18B6B3F8444A}" destId="{1EDE66C1-7C9E-4943-A765-F71506633177}" srcOrd="0" destOrd="0" presId="urn:microsoft.com/office/officeart/2005/8/layout/radial5"/>
    <dgm:cxn modelId="{FB5EFBAB-FD07-412A-B390-94612425FBAA}" srcId="{AB0AAFEA-A049-4368-85C3-3013F219CDC3}" destId="{7A0E81EB-DF69-45F3-9659-24ADB737E446}" srcOrd="1" destOrd="0" parTransId="{C845B651-4E08-4B88-8B7C-E7886E785B8C}" sibTransId="{CD85DE8A-DF7A-45CD-B5BA-07E46A734E40}"/>
    <dgm:cxn modelId="{D3E9CEEF-2D9E-4DAB-B6F8-ED905298102E}" type="presOf" srcId="{1C4229B0-6DA2-4E8E-93FC-D1932D7DC256}" destId="{3D1BADF9-C19B-47D3-8CE1-CD6BD3D2C940}" srcOrd="0" destOrd="0" presId="urn:microsoft.com/office/officeart/2005/8/layout/radial5"/>
    <dgm:cxn modelId="{B9EBA03E-80C1-4D6B-A08C-3A8DC9EF68BE}" type="presOf" srcId="{430C63A0-A584-49BF-ACCB-509E87F32473}" destId="{F27B2108-1828-4A51-AA99-BAFB18614BF1}" srcOrd="0" destOrd="0" presId="urn:microsoft.com/office/officeart/2005/8/layout/radial5"/>
    <dgm:cxn modelId="{3EE66361-F881-4958-BE34-6DCA029AB3AE}" type="presOf" srcId="{C845B651-4E08-4B88-8B7C-E7886E785B8C}" destId="{11FAEBDF-9E98-45B4-8886-C9B50FACAF30}" srcOrd="1" destOrd="0" presId="urn:microsoft.com/office/officeart/2005/8/layout/radial5"/>
    <dgm:cxn modelId="{306B4E5C-774F-45D1-94BE-608F925E6FA8}" type="presOf" srcId="{A388B700-0E0F-44AD-984E-6F6D3822215F}" destId="{35AFDC8F-E278-4F78-8247-9DE8B93A3440}" srcOrd="0" destOrd="0" presId="urn:microsoft.com/office/officeart/2005/8/layout/radial5"/>
    <dgm:cxn modelId="{BA31DB21-8D3A-4525-86B0-A4251C75A0ED}" type="presOf" srcId="{A388B700-0E0F-44AD-984E-6F6D3822215F}" destId="{4ADDC99D-7DE6-4441-BC6A-AEDE7909C457}" srcOrd="1" destOrd="0" presId="urn:microsoft.com/office/officeart/2005/8/layout/radial5"/>
    <dgm:cxn modelId="{0439E9FA-26D3-48D1-83FA-EC4A5C752E26}" type="presOf" srcId="{7833D33B-CA6F-4987-9AEF-D143FB471F6B}" destId="{11E4EB8E-5BF3-4DF4-A088-C78C63E820B6}" srcOrd="0" destOrd="0" presId="urn:microsoft.com/office/officeart/2005/8/layout/radial5"/>
    <dgm:cxn modelId="{455D96F6-9EF5-412E-B7D7-15CC1B1A1102}" srcId="{AB0AAFEA-A049-4368-85C3-3013F219CDC3}" destId="{1C4229B0-6DA2-4E8E-93FC-D1932D7DC256}" srcOrd="2" destOrd="0" parTransId="{F10E09AD-0134-4FA8-A865-18B6B3F8444A}" sibTransId="{ED20B83E-36BD-4C79-8364-73EAD39F71B7}"/>
    <dgm:cxn modelId="{B3942CB2-0CD9-461E-AC4A-A6CD9ED6D7B3}" srcId="{AB0AAFEA-A049-4368-85C3-3013F219CDC3}" destId="{7833D33B-CA6F-4987-9AEF-D143FB471F6B}" srcOrd="0" destOrd="0" parTransId="{A388B700-0E0F-44AD-984E-6F6D3822215F}" sibTransId="{7C794187-90A3-40D6-A478-E3F3EDE1F274}"/>
    <dgm:cxn modelId="{CF841BB1-C7D5-4730-8B72-A7ECCF069055}" type="presOf" srcId="{67EB82C8-DAF9-4A81-8512-4613A6E02EB8}" destId="{3C392595-CAE7-43CF-8956-F7EAA0F0655C}" srcOrd="0" destOrd="0" presId="urn:microsoft.com/office/officeart/2005/8/layout/radial5"/>
    <dgm:cxn modelId="{90E2C8CC-4F57-4BD1-AD98-30A1D049D0AE}" srcId="{AB0AAFEA-A049-4368-85C3-3013F219CDC3}" destId="{67EB82C8-DAF9-4A81-8512-4613A6E02EB8}" srcOrd="3" destOrd="0" parTransId="{430C63A0-A584-49BF-ACCB-509E87F32473}" sibTransId="{820D7811-AE49-439E-8E7E-5FB6DC8E3139}"/>
    <dgm:cxn modelId="{290F3238-F93D-49B3-928C-D3CB1D9AEF05}" type="presOf" srcId="{AB0AAFEA-A049-4368-85C3-3013F219CDC3}" destId="{36CAE04A-7E59-4135-B6D0-D6D6643C6AD5}" srcOrd="0" destOrd="0" presId="urn:microsoft.com/office/officeart/2005/8/layout/radial5"/>
    <dgm:cxn modelId="{1732B5D2-8104-4B03-BE06-47983C2EF82F}" srcId="{6E880FE8-1CE3-42C5-AB95-A7F4E3048BF8}" destId="{AB0AAFEA-A049-4368-85C3-3013F219CDC3}" srcOrd="0" destOrd="0" parTransId="{9DEADE00-9292-4A1C-95EE-DF7FB5B20F5D}" sibTransId="{A708E15B-3949-4E5B-9604-B93F6BE51157}"/>
    <dgm:cxn modelId="{B1822CF6-3F40-42E8-ADB9-901A8D97C1B2}" type="presOf" srcId="{7A0E81EB-DF69-45F3-9659-24ADB737E446}" destId="{0B59E369-739F-4B6E-B889-4BF232427D89}" srcOrd="0" destOrd="0" presId="urn:microsoft.com/office/officeart/2005/8/layout/radial5"/>
    <dgm:cxn modelId="{8335AC12-B181-4FE0-B5C8-533DDE093F89}" type="presOf" srcId="{6E880FE8-1CE3-42C5-AB95-A7F4E3048BF8}" destId="{FBECEAF7-9D98-40C4-A476-E0107842FDE4}" srcOrd="0" destOrd="0" presId="urn:microsoft.com/office/officeart/2005/8/layout/radial5"/>
    <dgm:cxn modelId="{5F4BFD69-8DD5-47D2-9510-A4F2EBD46EE7}" type="presOf" srcId="{430C63A0-A584-49BF-ACCB-509E87F32473}" destId="{BFB9C32F-C7B7-4A28-91ED-9D4B7BC43EB0}" srcOrd="1" destOrd="0" presId="urn:microsoft.com/office/officeart/2005/8/layout/radial5"/>
    <dgm:cxn modelId="{FD8A7D96-B658-47FE-99FD-8C88FE34DB06}" type="presParOf" srcId="{FBECEAF7-9D98-40C4-A476-E0107842FDE4}" destId="{36CAE04A-7E59-4135-B6D0-D6D6643C6AD5}" srcOrd="0" destOrd="0" presId="urn:microsoft.com/office/officeart/2005/8/layout/radial5"/>
    <dgm:cxn modelId="{BB25C201-4D50-4244-A1A9-42AD7778B908}" type="presParOf" srcId="{FBECEAF7-9D98-40C4-A476-E0107842FDE4}" destId="{35AFDC8F-E278-4F78-8247-9DE8B93A3440}" srcOrd="1" destOrd="0" presId="urn:microsoft.com/office/officeart/2005/8/layout/radial5"/>
    <dgm:cxn modelId="{BE63E129-B160-49B0-AECD-87B556991D9D}" type="presParOf" srcId="{35AFDC8F-E278-4F78-8247-9DE8B93A3440}" destId="{4ADDC99D-7DE6-4441-BC6A-AEDE7909C457}" srcOrd="0" destOrd="0" presId="urn:microsoft.com/office/officeart/2005/8/layout/radial5"/>
    <dgm:cxn modelId="{9E740533-D270-48AB-83B2-546CFEFEE115}" type="presParOf" srcId="{FBECEAF7-9D98-40C4-A476-E0107842FDE4}" destId="{11E4EB8E-5BF3-4DF4-A088-C78C63E820B6}" srcOrd="2" destOrd="0" presId="urn:microsoft.com/office/officeart/2005/8/layout/radial5"/>
    <dgm:cxn modelId="{76504C47-3A86-46BA-8342-71A83A7C00D5}" type="presParOf" srcId="{FBECEAF7-9D98-40C4-A476-E0107842FDE4}" destId="{83824A7D-0673-477F-94AE-C963E7C189CE}" srcOrd="3" destOrd="0" presId="urn:microsoft.com/office/officeart/2005/8/layout/radial5"/>
    <dgm:cxn modelId="{E287035A-D5C0-4B2D-81A5-07215EFDEECE}" type="presParOf" srcId="{83824A7D-0673-477F-94AE-C963E7C189CE}" destId="{11FAEBDF-9E98-45B4-8886-C9B50FACAF30}" srcOrd="0" destOrd="0" presId="urn:microsoft.com/office/officeart/2005/8/layout/radial5"/>
    <dgm:cxn modelId="{90EC9C0C-1303-4922-87FC-40F627EC8E8F}" type="presParOf" srcId="{FBECEAF7-9D98-40C4-A476-E0107842FDE4}" destId="{0B59E369-739F-4B6E-B889-4BF232427D89}" srcOrd="4" destOrd="0" presId="urn:microsoft.com/office/officeart/2005/8/layout/radial5"/>
    <dgm:cxn modelId="{223FF83E-16C7-498C-AD84-AA786D5FE441}" type="presParOf" srcId="{FBECEAF7-9D98-40C4-A476-E0107842FDE4}" destId="{1EDE66C1-7C9E-4943-A765-F71506633177}" srcOrd="5" destOrd="0" presId="urn:microsoft.com/office/officeart/2005/8/layout/radial5"/>
    <dgm:cxn modelId="{9850CF14-B688-4EF7-AE68-0C0804494690}" type="presParOf" srcId="{1EDE66C1-7C9E-4943-A765-F71506633177}" destId="{2C7AFF7D-6CC4-4D6B-BC1B-FC90EB5ED4CA}" srcOrd="0" destOrd="0" presId="urn:microsoft.com/office/officeart/2005/8/layout/radial5"/>
    <dgm:cxn modelId="{1AE7BCC6-3CA5-40AD-87C9-4A1EE0697275}" type="presParOf" srcId="{FBECEAF7-9D98-40C4-A476-E0107842FDE4}" destId="{3D1BADF9-C19B-47D3-8CE1-CD6BD3D2C940}" srcOrd="6" destOrd="0" presId="urn:microsoft.com/office/officeart/2005/8/layout/radial5"/>
    <dgm:cxn modelId="{03E67DB1-4625-4BEA-A4CD-EFAE3736D19C}" type="presParOf" srcId="{FBECEAF7-9D98-40C4-A476-E0107842FDE4}" destId="{F27B2108-1828-4A51-AA99-BAFB18614BF1}" srcOrd="7" destOrd="0" presId="urn:microsoft.com/office/officeart/2005/8/layout/radial5"/>
    <dgm:cxn modelId="{F5487D8E-45D6-43BA-B9A6-D5C9B1F355B2}" type="presParOf" srcId="{F27B2108-1828-4A51-AA99-BAFB18614BF1}" destId="{BFB9C32F-C7B7-4A28-91ED-9D4B7BC43EB0}" srcOrd="0" destOrd="0" presId="urn:microsoft.com/office/officeart/2005/8/layout/radial5"/>
    <dgm:cxn modelId="{193E728F-95BF-4A08-94E8-C03EBE541F77}" type="presParOf" srcId="{FBECEAF7-9D98-40C4-A476-E0107842FDE4}" destId="{3C392595-CAE7-43CF-8956-F7EAA0F0655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03BBF-E90C-C449-8ED1-66EE26080048}">
      <dsp:nvSpPr>
        <dsp:cNvPr id="0" name=""/>
        <dsp:cNvSpPr/>
      </dsp:nvSpPr>
      <dsp:spPr>
        <a:xfrm>
          <a:off x="4649" y="826235"/>
          <a:ext cx="1623274" cy="194792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one</a:t>
          </a:r>
          <a:endParaRPr lang="en-US" sz="1800" kern="1200" dirty="0"/>
        </a:p>
      </dsp:txBody>
      <dsp:txXfrm rot="16200000">
        <a:off x="-631673" y="1462558"/>
        <a:ext cx="1597301" cy="324654"/>
      </dsp:txXfrm>
    </dsp:sp>
    <dsp:sp modelId="{8FA4AD30-964C-E44A-ABE4-6D856F77E2F8}">
      <dsp:nvSpPr>
        <dsp:cNvPr id="0" name=""/>
        <dsp:cNvSpPr/>
      </dsp:nvSpPr>
      <dsp:spPr>
        <a:xfrm>
          <a:off x="329304" y="826235"/>
          <a:ext cx="1209339" cy="194792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Listen, reassure and explore concerns</a:t>
          </a:r>
          <a:endParaRPr lang="en-US" sz="1900" kern="1200" dirty="0"/>
        </a:p>
      </dsp:txBody>
      <dsp:txXfrm>
        <a:off x="329304" y="826235"/>
        <a:ext cx="1209339" cy="1947928"/>
      </dsp:txXfrm>
    </dsp:sp>
    <dsp:sp modelId="{E7B1D393-9E63-DA49-A55F-0A8EFC4C4540}">
      <dsp:nvSpPr>
        <dsp:cNvPr id="0" name=""/>
        <dsp:cNvSpPr/>
      </dsp:nvSpPr>
      <dsp:spPr>
        <a:xfrm>
          <a:off x="1684738" y="826235"/>
          <a:ext cx="1623274" cy="194792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two</a:t>
          </a:r>
          <a:endParaRPr lang="en-US" sz="1800" kern="1200" dirty="0"/>
        </a:p>
      </dsp:txBody>
      <dsp:txXfrm rot="16200000">
        <a:off x="1048414" y="1462558"/>
        <a:ext cx="1597301" cy="324654"/>
      </dsp:txXfrm>
    </dsp:sp>
    <dsp:sp modelId="{9E4AC08E-B906-8E4F-88F9-2E72B37C7679}">
      <dsp:nvSpPr>
        <dsp:cNvPr id="0" name=""/>
        <dsp:cNvSpPr/>
      </dsp:nvSpPr>
      <dsp:spPr>
        <a:xfrm rot="5400000">
          <a:off x="1549703" y="2374591"/>
          <a:ext cx="286303" cy="243491"/>
        </a:xfrm>
        <a:prstGeom prst="flowChartExtract">
          <a:avLst/>
        </a:prstGeom>
        <a:solidFill>
          <a:srgbClr val="FF6600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99948-E151-CF4A-8ACA-C6882D707251}">
      <dsp:nvSpPr>
        <dsp:cNvPr id="0" name=""/>
        <dsp:cNvSpPr/>
      </dsp:nvSpPr>
      <dsp:spPr>
        <a:xfrm>
          <a:off x="2009393" y="826235"/>
          <a:ext cx="1209339" cy="194792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Provide relevant, specific and targeted information</a:t>
          </a:r>
          <a:endParaRPr lang="en-US" sz="1900" kern="1200" dirty="0"/>
        </a:p>
      </dsp:txBody>
      <dsp:txXfrm>
        <a:off x="2009393" y="826235"/>
        <a:ext cx="1209339" cy="1947928"/>
      </dsp:txXfrm>
    </dsp:sp>
    <dsp:sp modelId="{92AF48B1-97BA-384E-A702-61718184D89F}">
      <dsp:nvSpPr>
        <dsp:cNvPr id="0" name=""/>
        <dsp:cNvSpPr/>
      </dsp:nvSpPr>
      <dsp:spPr>
        <a:xfrm>
          <a:off x="3364826" y="826235"/>
          <a:ext cx="1623274" cy="194792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three</a:t>
          </a:r>
          <a:endParaRPr lang="en-US" sz="1800" kern="1200" dirty="0"/>
        </a:p>
      </dsp:txBody>
      <dsp:txXfrm rot="16200000">
        <a:off x="2728503" y="1462558"/>
        <a:ext cx="1597301" cy="324654"/>
      </dsp:txXfrm>
    </dsp:sp>
    <dsp:sp modelId="{1C52044F-1459-C944-891E-57FC78336C09}">
      <dsp:nvSpPr>
        <dsp:cNvPr id="0" name=""/>
        <dsp:cNvSpPr/>
      </dsp:nvSpPr>
      <dsp:spPr>
        <a:xfrm rot="5400000">
          <a:off x="3229791" y="2374591"/>
          <a:ext cx="286303" cy="243491"/>
        </a:xfrm>
        <a:prstGeom prst="flowChartExtract">
          <a:avLst/>
        </a:prstGeom>
        <a:solidFill>
          <a:srgbClr val="FF6600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BD99A-CB84-E74C-891E-128B812FBDB8}">
      <dsp:nvSpPr>
        <dsp:cNvPr id="0" name=""/>
        <dsp:cNvSpPr/>
      </dsp:nvSpPr>
      <dsp:spPr>
        <a:xfrm>
          <a:off x="3689481" y="826235"/>
          <a:ext cx="1209339" cy="194792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Explore coping responses</a:t>
          </a:r>
          <a:endParaRPr lang="en-US" sz="1900" kern="1200" dirty="0"/>
        </a:p>
      </dsp:txBody>
      <dsp:txXfrm>
        <a:off x="3689481" y="826235"/>
        <a:ext cx="1209339" cy="1947928"/>
      </dsp:txXfrm>
    </dsp:sp>
    <dsp:sp modelId="{12925F84-670D-2F45-80D1-B7175653B756}">
      <dsp:nvSpPr>
        <dsp:cNvPr id="0" name=""/>
        <dsp:cNvSpPr/>
      </dsp:nvSpPr>
      <dsp:spPr>
        <a:xfrm>
          <a:off x="5044915" y="826235"/>
          <a:ext cx="1623274" cy="194792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four</a:t>
          </a:r>
          <a:endParaRPr lang="en-US" sz="1800" kern="1200" dirty="0"/>
        </a:p>
      </dsp:txBody>
      <dsp:txXfrm rot="16200000">
        <a:off x="4408592" y="1462558"/>
        <a:ext cx="1597301" cy="324654"/>
      </dsp:txXfrm>
    </dsp:sp>
    <dsp:sp modelId="{B8D24320-2F6A-934F-9F1E-8368A89EA0FA}">
      <dsp:nvSpPr>
        <dsp:cNvPr id="0" name=""/>
        <dsp:cNvSpPr/>
      </dsp:nvSpPr>
      <dsp:spPr>
        <a:xfrm rot="5400000">
          <a:off x="4909880" y="2374591"/>
          <a:ext cx="286303" cy="243491"/>
        </a:xfrm>
        <a:prstGeom prst="flowChartExtract">
          <a:avLst/>
        </a:prstGeom>
        <a:solidFill>
          <a:srgbClr val="FF6600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93634-442B-FD45-93CF-BDBA6A79AB9C}">
      <dsp:nvSpPr>
        <dsp:cNvPr id="0" name=""/>
        <dsp:cNvSpPr/>
      </dsp:nvSpPr>
      <dsp:spPr>
        <a:xfrm>
          <a:off x="5369570" y="826235"/>
          <a:ext cx="1209339" cy="194792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Explore and enhance social support</a:t>
          </a:r>
          <a:endParaRPr lang="en-US" sz="1900" kern="1200" dirty="0"/>
        </a:p>
      </dsp:txBody>
      <dsp:txXfrm>
        <a:off x="5369570" y="826235"/>
        <a:ext cx="1209339" cy="1947928"/>
      </dsp:txXfrm>
    </dsp:sp>
    <dsp:sp modelId="{86B7978C-7633-C045-B4EB-A4D151CD8EC6}">
      <dsp:nvSpPr>
        <dsp:cNvPr id="0" name=""/>
        <dsp:cNvSpPr/>
      </dsp:nvSpPr>
      <dsp:spPr>
        <a:xfrm>
          <a:off x="6725004" y="826235"/>
          <a:ext cx="1623274" cy="194792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five</a:t>
          </a:r>
          <a:endParaRPr lang="en-US" sz="1800" kern="1200" dirty="0"/>
        </a:p>
      </dsp:txBody>
      <dsp:txXfrm rot="16200000">
        <a:off x="6088680" y="1462558"/>
        <a:ext cx="1597301" cy="324654"/>
      </dsp:txXfrm>
    </dsp:sp>
    <dsp:sp modelId="{B38CF856-34F3-1844-A076-A55E064510DC}">
      <dsp:nvSpPr>
        <dsp:cNvPr id="0" name=""/>
        <dsp:cNvSpPr/>
      </dsp:nvSpPr>
      <dsp:spPr>
        <a:xfrm rot="5400000">
          <a:off x="6589969" y="2374591"/>
          <a:ext cx="286303" cy="243491"/>
        </a:xfrm>
        <a:prstGeom prst="flowChartExtract">
          <a:avLst/>
        </a:prstGeom>
        <a:solidFill>
          <a:srgbClr val="FF6600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87A15-C2C1-614F-B30D-8E88A10597DF}">
      <dsp:nvSpPr>
        <dsp:cNvPr id="0" name=""/>
        <dsp:cNvSpPr/>
      </dsp:nvSpPr>
      <dsp:spPr>
        <a:xfrm>
          <a:off x="7049659" y="826235"/>
          <a:ext cx="1209339" cy="194792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Discuss and explore further needs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7049659" y="826235"/>
        <a:ext cx="1209339" cy="1947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83C43-10FE-47F7-B5E8-E1236C25B19C}">
      <dsp:nvSpPr>
        <dsp:cNvPr id="0" name=""/>
        <dsp:cNvSpPr/>
      </dsp:nvSpPr>
      <dsp:spPr>
        <a:xfrm>
          <a:off x="1221298" y="532499"/>
          <a:ext cx="1422693" cy="1023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30 trainers</a:t>
          </a:r>
          <a:endParaRPr lang="en-GB" sz="1700" kern="1200" dirty="0"/>
        </a:p>
      </dsp:txBody>
      <dsp:txXfrm>
        <a:off x="1244845" y="556046"/>
        <a:ext cx="1375599" cy="756875"/>
      </dsp:txXfrm>
    </dsp:sp>
    <dsp:sp modelId="{C0D70FF5-51F0-438C-942F-953760BED0B0}">
      <dsp:nvSpPr>
        <dsp:cNvPr id="0" name=""/>
        <dsp:cNvSpPr/>
      </dsp:nvSpPr>
      <dsp:spPr>
        <a:xfrm>
          <a:off x="1949829" y="515533"/>
          <a:ext cx="1743905" cy="1743905"/>
        </a:xfrm>
        <a:prstGeom prst="leftCircularArrow">
          <a:avLst>
            <a:gd name="adj1" fmla="val 4617"/>
            <a:gd name="adj2" fmla="val 588608"/>
            <a:gd name="adj3" fmla="val 2364119"/>
            <a:gd name="adj4" fmla="val 9024489"/>
            <a:gd name="adj5" fmla="val 53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86666-6218-4A3F-8D75-D05BEE052AF7}">
      <dsp:nvSpPr>
        <dsp:cNvPr id="0" name=""/>
        <dsp:cNvSpPr/>
      </dsp:nvSpPr>
      <dsp:spPr>
        <a:xfrm>
          <a:off x="1588034" y="1336469"/>
          <a:ext cx="1102754" cy="438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Train Trainers</a:t>
          </a:r>
          <a:endParaRPr lang="en-GB" sz="1300" kern="1200" dirty="0"/>
        </a:p>
      </dsp:txBody>
      <dsp:txXfrm>
        <a:off x="1600878" y="1349313"/>
        <a:ext cx="1077066" cy="412840"/>
      </dsp:txXfrm>
    </dsp:sp>
    <dsp:sp modelId="{4F55B9D6-18F6-43CF-B46A-AED68E45ECDD}">
      <dsp:nvSpPr>
        <dsp:cNvPr id="0" name=""/>
        <dsp:cNvSpPr/>
      </dsp:nvSpPr>
      <dsp:spPr>
        <a:xfrm>
          <a:off x="3074206" y="532499"/>
          <a:ext cx="1397484" cy="1023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519 practitioners</a:t>
          </a:r>
          <a:endParaRPr lang="en-GB" sz="1700" kern="1200" dirty="0"/>
        </a:p>
      </dsp:txBody>
      <dsp:txXfrm>
        <a:off x="3097753" y="775310"/>
        <a:ext cx="1350390" cy="756875"/>
      </dsp:txXfrm>
    </dsp:sp>
    <dsp:sp modelId="{9461CEB7-2C52-4149-BCA8-39BA18F7816D}">
      <dsp:nvSpPr>
        <dsp:cNvPr id="0" name=""/>
        <dsp:cNvSpPr/>
      </dsp:nvSpPr>
      <dsp:spPr>
        <a:xfrm>
          <a:off x="3774729" y="-230980"/>
          <a:ext cx="1980081" cy="1980081"/>
        </a:xfrm>
        <a:prstGeom prst="circularArrow">
          <a:avLst>
            <a:gd name="adj1" fmla="val 4066"/>
            <a:gd name="adj2" fmla="val 511465"/>
            <a:gd name="adj3" fmla="val 19313024"/>
            <a:gd name="adj4" fmla="val 12575511"/>
            <a:gd name="adj5" fmla="val 47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0B110-C15B-46E6-A2A7-673124969BAA}">
      <dsp:nvSpPr>
        <dsp:cNvPr id="0" name=""/>
        <dsp:cNvSpPr/>
      </dsp:nvSpPr>
      <dsp:spPr>
        <a:xfrm>
          <a:off x="3428337" y="313234"/>
          <a:ext cx="1102754" cy="438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Train Practitioners</a:t>
          </a:r>
          <a:endParaRPr lang="en-GB" sz="1300" kern="1200" dirty="0"/>
        </a:p>
      </dsp:txBody>
      <dsp:txXfrm>
        <a:off x="3441181" y="326078"/>
        <a:ext cx="1077066" cy="412840"/>
      </dsp:txXfrm>
    </dsp:sp>
    <dsp:sp modelId="{CB147BF9-162D-48FA-AE4C-6DCED1771539}">
      <dsp:nvSpPr>
        <dsp:cNvPr id="0" name=""/>
        <dsp:cNvSpPr/>
      </dsp:nvSpPr>
      <dsp:spPr>
        <a:xfrm>
          <a:off x="4914509" y="532499"/>
          <a:ext cx="1532535" cy="1023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12 + champions</a:t>
          </a:r>
          <a:endParaRPr lang="en-GB" sz="1700" kern="1200" dirty="0"/>
        </a:p>
      </dsp:txBody>
      <dsp:txXfrm>
        <a:off x="4938056" y="556046"/>
        <a:ext cx="1485441" cy="756875"/>
      </dsp:txXfrm>
    </dsp:sp>
    <dsp:sp modelId="{07E18D4D-242A-4319-AEDE-C88A4D231EA1}">
      <dsp:nvSpPr>
        <dsp:cNvPr id="0" name=""/>
        <dsp:cNvSpPr/>
      </dsp:nvSpPr>
      <dsp:spPr>
        <a:xfrm>
          <a:off x="5336166" y="1336469"/>
          <a:ext cx="1102754" cy="438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Develop Champions</a:t>
          </a:r>
          <a:endParaRPr lang="en-GB" sz="1300" kern="1200" dirty="0"/>
        </a:p>
      </dsp:txBody>
      <dsp:txXfrm>
        <a:off x="5349010" y="1349313"/>
        <a:ext cx="1077066" cy="412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AE04A-7E59-4135-B6D0-D6D6643C6AD5}">
      <dsp:nvSpPr>
        <dsp:cNvPr id="0" name=""/>
        <dsp:cNvSpPr/>
      </dsp:nvSpPr>
      <dsp:spPr>
        <a:xfrm>
          <a:off x="2513707" y="1497707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smtClean="0"/>
            <a:t>STC</a:t>
          </a:r>
          <a:endParaRPr lang="en-GB" sz="3600" kern="1200" dirty="0"/>
        </a:p>
      </dsp:txBody>
      <dsp:txXfrm>
        <a:off x="2670198" y="1654198"/>
        <a:ext cx="755603" cy="755603"/>
      </dsp:txXfrm>
    </dsp:sp>
    <dsp:sp modelId="{35AFDC8F-E278-4F78-8247-9DE8B93A3440}">
      <dsp:nvSpPr>
        <dsp:cNvPr id="0" name=""/>
        <dsp:cNvSpPr/>
      </dsp:nvSpPr>
      <dsp:spPr>
        <a:xfrm rot="16200000">
          <a:off x="2934877" y="1109011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2968814" y="1215612"/>
        <a:ext cx="158372" cy="217991"/>
      </dsp:txXfrm>
    </dsp:sp>
    <dsp:sp modelId="{11E4EB8E-5BF3-4DF4-A088-C78C63E820B6}">
      <dsp:nvSpPr>
        <dsp:cNvPr id="0" name=""/>
        <dsp:cNvSpPr/>
      </dsp:nvSpPr>
      <dsp:spPr>
        <a:xfrm>
          <a:off x="2513707" y="2243"/>
          <a:ext cx="1068585" cy="10685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Schools</a:t>
          </a:r>
          <a:endParaRPr lang="en-GB" sz="1800" kern="1200" dirty="0"/>
        </a:p>
      </dsp:txBody>
      <dsp:txXfrm>
        <a:off x="2670198" y="158734"/>
        <a:ext cx="755603" cy="755603"/>
      </dsp:txXfrm>
    </dsp:sp>
    <dsp:sp modelId="{83824A7D-0673-477F-94AE-C963E7C189CE}">
      <dsp:nvSpPr>
        <dsp:cNvPr id="0" name=""/>
        <dsp:cNvSpPr/>
      </dsp:nvSpPr>
      <dsp:spPr>
        <a:xfrm>
          <a:off x="3676206" y="1850340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3676206" y="1923004"/>
        <a:ext cx="158372" cy="217991"/>
      </dsp:txXfrm>
    </dsp:sp>
    <dsp:sp modelId="{0B59E369-739F-4B6E-B889-4BF232427D89}">
      <dsp:nvSpPr>
        <dsp:cNvPr id="0" name=""/>
        <dsp:cNvSpPr/>
      </dsp:nvSpPr>
      <dsp:spPr>
        <a:xfrm>
          <a:off x="4009170" y="1497707"/>
          <a:ext cx="1068585" cy="10685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Youth and Family Services</a:t>
          </a:r>
          <a:endParaRPr lang="en-GB" sz="1400" kern="1200" dirty="0"/>
        </a:p>
      </dsp:txBody>
      <dsp:txXfrm>
        <a:off x="4165661" y="1654198"/>
        <a:ext cx="755603" cy="755603"/>
      </dsp:txXfrm>
    </dsp:sp>
    <dsp:sp modelId="{1EDE66C1-7C9E-4943-A765-F71506633177}">
      <dsp:nvSpPr>
        <dsp:cNvPr id="0" name=""/>
        <dsp:cNvSpPr/>
      </dsp:nvSpPr>
      <dsp:spPr>
        <a:xfrm rot="5400000">
          <a:off x="2934877" y="2591669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2968814" y="2630397"/>
        <a:ext cx="158372" cy="217991"/>
      </dsp:txXfrm>
    </dsp:sp>
    <dsp:sp modelId="{3D1BADF9-C19B-47D3-8CE1-CD6BD3D2C940}">
      <dsp:nvSpPr>
        <dsp:cNvPr id="0" name=""/>
        <dsp:cNvSpPr/>
      </dsp:nvSpPr>
      <dsp:spPr>
        <a:xfrm>
          <a:off x="2513707" y="2993170"/>
          <a:ext cx="1068585" cy="10685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Local Impact of alcohol</a:t>
          </a:r>
          <a:endParaRPr lang="en-GB" sz="1600" kern="1200" dirty="0"/>
        </a:p>
      </dsp:txBody>
      <dsp:txXfrm>
        <a:off x="2670198" y="3149661"/>
        <a:ext cx="755603" cy="755603"/>
      </dsp:txXfrm>
    </dsp:sp>
    <dsp:sp modelId="{F27B2108-1828-4A51-AA99-BAFB18614BF1}">
      <dsp:nvSpPr>
        <dsp:cNvPr id="0" name=""/>
        <dsp:cNvSpPr/>
      </dsp:nvSpPr>
      <dsp:spPr>
        <a:xfrm rot="10800000">
          <a:off x="2193548" y="1850340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2261421" y="1923004"/>
        <a:ext cx="158372" cy="217991"/>
      </dsp:txXfrm>
    </dsp:sp>
    <dsp:sp modelId="{3C392595-CAE7-43CF-8956-F7EAA0F0655C}">
      <dsp:nvSpPr>
        <dsp:cNvPr id="0" name=""/>
        <dsp:cNvSpPr/>
      </dsp:nvSpPr>
      <dsp:spPr>
        <a:xfrm>
          <a:off x="1018243" y="1497707"/>
          <a:ext cx="1068585" cy="10685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Young People</a:t>
          </a:r>
          <a:endParaRPr lang="en-GB" sz="2000" kern="1200" dirty="0"/>
        </a:p>
      </dsp:txBody>
      <dsp:txXfrm>
        <a:off x="1174734" y="1654198"/>
        <a:ext cx="755603" cy="755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14479-BA03-410D-BA51-EBEC32A41083}" type="datetimeFigureOut">
              <a:rPr lang="en-GB"/>
              <a:pPr>
                <a:defRPr/>
              </a:pPr>
              <a:t>25/11/2014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21C2C2-3E0F-4E0B-B227-710C8C04DD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660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3CC788-9A4D-47F1-AE6C-DC2D0538085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Accord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Action for Children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Action Mental Health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/>
              <a:t>Aisling</a:t>
            </a:r>
            <a:r>
              <a:rPr lang="en-GB" dirty="0" smtClean="0"/>
              <a:t> Centre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Al-Anon Family Groups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/>
              <a:t>Ballyclare</a:t>
            </a:r>
            <a:r>
              <a:rPr lang="en-GB" dirty="0" smtClean="0"/>
              <a:t> Family Focus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Blossom Sure Start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/>
              <a:t>Bogside</a:t>
            </a:r>
            <a:r>
              <a:rPr lang="en-GB" dirty="0" smtClean="0"/>
              <a:t> &amp; </a:t>
            </a:r>
            <a:r>
              <a:rPr lang="en-GB" dirty="0" err="1" smtClean="0"/>
              <a:t>Brandwell</a:t>
            </a:r>
            <a:r>
              <a:rPr lang="en-GB" dirty="0" smtClean="0"/>
              <a:t> Health Forum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/>
              <a:t>Breakthru</a:t>
            </a:r>
            <a:r>
              <a:rPr lang="en-GB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Brook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Bryson Future Skills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Building Community Pharmacy Partnership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/>
              <a:t>Carrickfergus</a:t>
            </a:r>
            <a:r>
              <a:rPr lang="en-GB" dirty="0" smtClean="0"/>
              <a:t> Drug and Alcohol Group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Causeway Rural &amp; Urban Network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Contact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/>
              <a:t>Cookstown</a:t>
            </a:r>
            <a:r>
              <a:rPr lang="en-GB" dirty="0" smtClean="0"/>
              <a:t> and Western Shores Area Network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CRUSE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Customized Training Services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Derry Bytes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Derry City Council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Derry Healthy Cities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/>
              <a:t>Dunlewey</a:t>
            </a:r>
            <a:r>
              <a:rPr lang="en-GB" dirty="0" smtClean="0"/>
              <a:t> Substance Advice Centre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/>
              <a:t>Dunluce</a:t>
            </a:r>
            <a:r>
              <a:rPr lang="en-GB" dirty="0" smtClean="0"/>
              <a:t> Family Centre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Everton Trauma Centre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EXTERN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Falls Community Council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FASA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Foyle Child Contact Centre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/>
              <a:t>Glendurragh</a:t>
            </a:r>
            <a:r>
              <a:rPr lang="en-GB" dirty="0" smtClean="0"/>
              <a:t> Childcare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/>
              <a:t>Homestart</a:t>
            </a:r>
            <a:r>
              <a:rPr lang="en-GB" dirty="0" smtClean="0"/>
              <a:t> Newcastle </a:t>
            </a:r>
            <a:r>
              <a:rPr lang="en-GB" dirty="0" err="1" smtClean="0"/>
              <a:t>Co.Down</a:t>
            </a:r>
            <a:r>
              <a:rPr lang="en-GB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Home-Start South and East Belfast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HURT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L.C.D.I.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Learning Support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/>
              <a:t>Limavady</a:t>
            </a:r>
            <a:r>
              <a:rPr lang="en-GB" dirty="0" smtClean="0"/>
              <a:t> Borough Council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/>
              <a:t>Lisburn</a:t>
            </a:r>
            <a:r>
              <a:rPr lang="en-GB" dirty="0" smtClean="0"/>
              <a:t> Downtown Centre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Manor Street/</a:t>
            </a:r>
            <a:r>
              <a:rPr lang="en-GB" dirty="0" err="1" smtClean="0"/>
              <a:t>Cliftonville</a:t>
            </a:r>
            <a:r>
              <a:rPr lang="en-GB" dirty="0" smtClean="0"/>
              <a:t> Community Group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Meningitis Trust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/>
              <a:t>MindWise</a:t>
            </a:r>
            <a:r>
              <a:rPr lang="en-GB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Network Personnel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New Life Counselling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Nexus Institute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NHSCT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NHSCT PAL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NHSCT social services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NSPCC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Opportunity Youth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Pips Newry and </a:t>
            </a:r>
            <a:r>
              <a:rPr lang="en-GB" dirty="0" err="1" smtClean="0"/>
              <a:t>Mourne</a:t>
            </a:r>
            <a:endParaRPr lang="en-GB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PSNI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SEELB behavioural support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SELB School-aged Mothers Programme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SET Adult mental health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SET Autism Team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SET Connect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SET Residential Unit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SET Social services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SHSCT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SHSCT Social Services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/>
              <a:t>Springwell</a:t>
            </a:r>
            <a:r>
              <a:rPr lang="en-GB" dirty="0" smtClean="0"/>
              <a:t> Centre, </a:t>
            </a:r>
            <a:r>
              <a:rPr lang="en-GB" dirty="0" err="1" smtClean="0"/>
              <a:t>Lurgan</a:t>
            </a:r>
            <a:r>
              <a:rPr lang="en-GB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St Bernadette’s Primary School, Belfast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Star Neighbourhood Centre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/>
              <a:t>Surestart</a:t>
            </a:r>
            <a:r>
              <a:rPr lang="en-GB" dirty="0" smtClean="0"/>
              <a:t> </a:t>
            </a:r>
            <a:r>
              <a:rPr lang="en-GB" dirty="0" err="1" smtClean="0"/>
              <a:t>Edenballymore</a:t>
            </a:r>
            <a:r>
              <a:rPr lang="en-GB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The Cedar Foundation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The Family Centre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The Link Family and Community Centre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TIPSA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WAVE Trauma Centre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WHSCT School Nursing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Youth Action Northern Ireland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Youth Justice Agency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/>
              <a:t>Zest:Healing</a:t>
            </a:r>
            <a:r>
              <a:rPr lang="en-GB" dirty="0" smtClean="0"/>
              <a:t> the hurt ltd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B79D31-8851-4087-A6F5-D5D6A975A54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6020EC-CB82-4AA3-9A75-03B29037DBE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4DF9F-E4DF-4BCD-A314-6A449F923D8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E1FC6E-32E3-4FA1-BFA2-9D81FAEA19B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C296A-30F9-4A63-A5BA-0830CEB5DA8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ACBFF-E77F-4DEE-B407-12860DF5871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C0B91E-10FE-47D7-846C-0E078C44B16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61C3-1579-47F2-9FE4-309FFD1055D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D41C26-4A6D-47EC-AD4C-190CBA5A01B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7481" tIns="43740" rIns="87481" bIns="4374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BA6B55-35BA-4A2B-838A-BB1440347A35}" type="slidenum">
              <a:rPr lang="en-US" sz="1200">
                <a:latin typeface="Calibri" pitchFamily="34" charset="0"/>
              </a:rPr>
              <a:pPr algn="r"/>
              <a:t>29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D7ADB0-6A84-4C02-BEB2-C67E010AB4D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400052-F7EC-4717-A9A7-7C471420556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3001D-12B8-4E0F-9BE9-5E850E140F1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7AFF60-0278-410B-B2CE-F533F05242A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321E69-0969-4332-A8A3-39F4012232D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D6C498-5D4E-4508-BBC8-38588B2552E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81906-C06E-449C-BEAF-886573EBEA4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98DB5-E29D-4808-8651-E2BC3DC8EC9A}" type="datetime1">
              <a:rPr lang="en-GB"/>
              <a:pPr>
                <a:defRPr/>
              </a:pPr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36F8B-B067-45B3-9F86-F0C67E60A8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39515-A2B7-465D-9AC8-E0424051534B}" type="datetime1">
              <a:rPr lang="en-GB"/>
              <a:pPr>
                <a:defRPr/>
              </a:pPr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50E12-5FA1-4ADB-A17F-D848BF5A19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6452A-ED8E-4780-AB6B-79FF9C81BC52}" type="datetime1">
              <a:rPr lang="en-GB"/>
              <a:pPr>
                <a:defRPr/>
              </a:pPr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F13E6-6DAF-4194-81F4-37651B627D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1D6B-24EE-4B20-8515-4667981EC8EC}" type="datetime1">
              <a:rPr lang="en-GB"/>
              <a:pPr>
                <a:defRPr/>
              </a:pPr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FE78B-E6D2-4EA5-B053-966C1C38C6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5C5D5-7334-42C0-B2CE-FBF898BA51E0}" type="datetime1">
              <a:rPr lang="en-GB"/>
              <a:pPr>
                <a:defRPr/>
              </a:pPr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8CAB-6830-43EA-8D68-D798A7809C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0C93-4C34-428E-AEF8-49CC6CDA07CC}" type="datetime1">
              <a:rPr lang="en-GB"/>
              <a:pPr>
                <a:defRPr/>
              </a:pPr>
              <a:t>25/11/2014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4A5D7-AC51-4D0C-B7F1-77F7A2EF78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D33F4-C5D4-4408-AC22-6B90697DFFB6}" type="datetime1">
              <a:rPr lang="en-GB"/>
              <a:pPr>
                <a:defRPr/>
              </a:pPr>
              <a:t>25/11/2014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45126-214D-4797-8D44-0665D1DA44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39B7-6D6E-4F6A-A827-E2CE0B469376}" type="datetime1">
              <a:rPr lang="en-GB"/>
              <a:pPr>
                <a:defRPr/>
              </a:pPr>
              <a:t>25/11/2014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D0DD8-3953-4AB8-ABF1-391ABDCD98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6C0E-B180-4FAE-8F98-CF26C46CB814}" type="datetime1">
              <a:rPr lang="en-GB"/>
              <a:pPr>
                <a:defRPr/>
              </a:pPr>
              <a:t>25/11/2014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670FF-C50A-4D41-9A44-AC9D5E946E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2EAC0-BBB4-4AC6-9845-5FAC9B0DCBA7}" type="datetime1">
              <a:rPr lang="en-GB"/>
              <a:pPr>
                <a:defRPr/>
              </a:pPr>
              <a:t>25/11/2014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DE974-9DCA-46CA-AA2B-68CBD08319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ADD3-9103-4900-BECE-CA7A63C33574}" type="datetime1">
              <a:rPr lang="en-GB"/>
              <a:pPr>
                <a:defRPr/>
              </a:pPr>
              <a:t>25/11/2014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79D73-F99C-4829-9A64-500A2E1D33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CC51A4-28DA-4CC7-9043-FE26C8227742}" type="datetime1">
              <a:rPr lang="en-GB"/>
              <a:pPr>
                <a:defRPr/>
              </a:pPr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637C3F-30BC-44A3-8381-268E98A3C7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971550" y="2922588"/>
            <a:ext cx="72009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3200" dirty="0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GB" sz="3600" dirty="0">
                <a:latin typeface="Calibri" pitchFamily="34" charset="0"/>
              </a:rPr>
              <a:t> </a:t>
            </a:r>
            <a:r>
              <a:rPr lang="en-GB" sz="3600" dirty="0">
                <a:solidFill>
                  <a:srgbClr val="FF6600"/>
                </a:solidFill>
                <a:latin typeface="+mn-lt"/>
              </a:rPr>
              <a:t>The Opportunities and Challenges</a:t>
            </a:r>
          </a:p>
          <a:p>
            <a:pPr algn="ctr">
              <a:defRPr/>
            </a:pPr>
            <a:endParaRPr lang="en-GB" sz="3600" dirty="0">
              <a:latin typeface="+mn-lt"/>
            </a:endParaRPr>
          </a:p>
          <a:p>
            <a:pPr algn="ctr">
              <a:defRPr/>
            </a:pPr>
            <a:r>
              <a:rPr lang="en-GB" sz="3200" dirty="0">
                <a:solidFill>
                  <a:schemeClr val="tx2"/>
                </a:solidFill>
                <a:latin typeface="+mn-lt"/>
              </a:rPr>
              <a:t>Ed </a:t>
            </a:r>
            <a:r>
              <a:rPr lang="en-GB" sz="3200" dirty="0" err="1">
                <a:solidFill>
                  <a:schemeClr val="tx2"/>
                </a:solidFill>
                <a:latin typeface="+mn-lt"/>
              </a:rPr>
              <a:t>Sipler</a:t>
            </a:r>
            <a:endParaRPr lang="en-GB" sz="3200" dirty="0">
              <a:solidFill>
                <a:schemeClr val="tx2"/>
              </a:solidFill>
              <a:latin typeface="+mn-lt"/>
            </a:endParaRPr>
          </a:p>
          <a:p>
            <a:pPr algn="ctr">
              <a:defRPr/>
            </a:pPr>
            <a:r>
              <a:rPr lang="en-GB" sz="3200" dirty="0">
                <a:solidFill>
                  <a:schemeClr val="tx2"/>
                </a:solidFill>
                <a:latin typeface="+mn-lt"/>
              </a:rPr>
              <a:t>11/11/14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14341" name="Picture 2"/>
          <p:cNvPicPr>
            <a:picLocks noChangeAspect="1"/>
          </p:cNvPicPr>
          <p:nvPr/>
        </p:nvPicPr>
        <p:blipFill>
          <a:blip r:embed="rId4"/>
          <a:srcRect b="54759"/>
          <a:stretch>
            <a:fillRect/>
          </a:stretch>
        </p:blipFill>
        <p:spPr bwMode="auto">
          <a:xfrm>
            <a:off x="1993900" y="23813"/>
            <a:ext cx="52863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96975" y="2060575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chemeClr val="tx2"/>
                </a:solidFill>
                <a:latin typeface="+mj-lt"/>
              </a:rPr>
              <a:t>Adapting an Adult Model for Children and Young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650" name="Rectangle 20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2276475"/>
            <a:ext cx="3822700" cy="295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smtClean="0"/>
              <a:t> </a:t>
            </a:r>
            <a:endParaRPr lang="en-GB" sz="18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8313" y="1484313"/>
          <a:ext cx="8136904" cy="5378827"/>
        </p:xfrm>
        <a:graphic>
          <a:graphicData uri="http://schemas.openxmlformats.org/drawingml/2006/table">
            <a:tbl>
              <a:tblPr/>
              <a:tblGrid>
                <a:gridCol w="3672407"/>
                <a:gridCol w="4464497"/>
              </a:tblGrid>
              <a:tr h="193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70C0"/>
                          </a:solidFill>
                          <a:latin typeface="Lucida Sans Unicode" pitchFamily="34" charset="0"/>
                          <a:ea typeface="Calibri"/>
                          <a:cs typeface="Lucida Sans Unicode" pitchFamily="34" charset="0"/>
                        </a:rPr>
                        <a:t>Worries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Lucida Sans Unicode" pitchFamily="34" charset="0"/>
                          <a:ea typeface="Calibri"/>
                          <a:cs typeface="Lucida Sans Unicode" pitchFamily="34" charset="0"/>
                        </a:rPr>
                        <a:t>'I </a:t>
                      </a:r>
                      <a:r>
                        <a:rPr lang="en-GB" sz="1800" dirty="0">
                          <a:latin typeface="Lucida Sans Unicode" pitchFamily="34" charset="0"/>
                          <a:ea typeface="Calibri"/>
                          <a:cs typeface="Lucida Sans Unicode" pitchFamily="34" charset="0"/>
                        </a:rPr>
                        <a:t>worry all the time about Mum &amp; </a:t>
                      </a:r>
                      <a:r>
                        <a:rPr lang="en-GB" sz="1800" dirty="0" smtClean="0">
                          <a:latin typeface="Lucida Sans Unicode" pitchFamily="34" charset="0"/>
                          <a:ea typeface="Calibri"/>
                          <a:cs typeface="Lucida Sans Unicode" pitchFamily="34" charset="0"/>
                        </a:rPr>
                        <a:t>family‘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Lucida Sans Unicode" pitchFamily="34" charset="0"/>
                          <a:ea typeface="Calibri"/>
                          <a:cs typeface="Lucida Sans Unicode" pitchFamily="34" charset="0"/>
                        </a:rPr>
                        <a:t>'Scared </a:t>
                      </a:r>
                      <a:r>
                        <a:rPr lang="en-GB" sz="1800" dirty="0">
                          <a:solidFill>
                            <a:schemeClr val="tx2"/>
                          </a:solidFill>
                          <a:latin typeface="Lucida Sans Unicode" pitchFamily="34" charset="0"/>
                          <a:ea typeface="Calibri"/>
                          <a:cs typeface="Lucida Sans Unicode" pitchFamily="34" charset="0"/>
                        </a:rPr>
                        <a:t>mum will </a:t>
                      </a:r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Lucida Sans Unicode" pitchFamily="34" charset="0"/>
                          <a:ea typeface="Calibri"/>
                          <a:cs typeface="Lucida Sans Unicode" pitchFamily="34" charset="0"/>
                        </a:rPr>
                        <a:t>die‘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Lucida Sans Unicode" pitchFamily="34" charset="0"/>
                          <a:ea typeface="Calibri"/>
                          <a:cs typeface="Lucida Sans Unicode" pitchFamily="34" charset="0"/>
                        </a:rPr>
                        <a:t>'Worried </a:t>
                      </a:r>
                      <a:r>
                        <a:rPr lang="en-GB" sz="1800" dirty="0">
                          <a:latin typeface="Lucida Sans Unicode" pitchFamily="34" charset="0"/>
                          <a:ea typeface="Calibri"/>
                          <a:cs typeface="Lucida Sans Unicode" pitchFamily="34" charset="0"/>
                        </a:rPr>
                        <a:t>about </a:t>
                      </a:r>
                      <a:r>
                        <a:rPr lang="en-GB" sz="1800" dirty="0" smtClean="0">
                          <a:latin typeface="Lucida Sans Unicode" pitchFamily="34" charset="0"/>
                          <a:ea typeface="Calibri"/>
                          <a:cs typeface="Lucida Sans Unicode" pitchFamily="34" charset="0"/>
                        </a:rPr>
                        <a:t>everything‘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Lucida Sans Unicode" pitchFamily="34" charset="0"/>
                          <a:ea typeface="Calibri"/>
                          <a:cs typeface="Lucida Sans Unicode" pitchFamily="34" charset="0"/>
                        </a:rPr>
                        <a:t>'That </a:t>
                      </a:r>
                      <a:r>
                        <a:rPr lang="en-GB" sz="1800" dirty="0">
                          <a:solidFill>
                            <a:schemeClr val="tx2"/>
                          </a:solidFill>
                          <a:latin typeface="Lucida Sans Unicode" pitchFamily="34" charset="0"/>
                          <a:ea typeface="Calibri"/>
                          <a:cs typeface="Lucida Sans Unicode" pitchFamily="34" charset="0"/>
                        </a:rPr>
                        <a:t>I am so alone'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70C0"/>
                          </a:solidFill>
                          <a:latin typeface="Lucida Sans Unicode" pitchFamily="34" charset="0"/>
                          <a:ea typeface="Calibri"/>
                          <a:cs typeface="Lucida Sans Unicode" pitchFamily="34" charset="0"/>
                        </a:rPr>
                        <a:t>Health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Lucida Sans Unicode" pitchFamily="34" charset="0"/>
                          <a:ea typeface="Calibri"/>
                          <a:cs typeface="Lucida Sans Unicode" pitchFamily="34" charset="0"/>
                        </a:rPr>
                        <a:t>'Always wake up during the night, feel drained‘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Lucida Sans Unicode" pitchFamily="34" charset="0"/>
                          <a:ea typeface="Calibri"/>
                          <a:cs typeface="Lucida Sans Unicode" pitchFamily="34" charset="0"/>
                        </a:rPr>
                        <a:t>'No food in the house and I got really hungry‘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Lucida Sans Unicode" pitchFamily="34" charset="0"/>
                          <a:ea typeface="Calibri"/>
                          <a:cs typeface="Lucida Sans Unicode" pitchFamily="34" charset="0"/>
                        </a:rPr>
                        <a:t>'Sometimes won’t get up, drink a lot, hide away‘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Lucida Sans Unicode" pitchFamily="34" charset="0"/>
                          <a:ea typeface="Calibri"/>
                          <a:cs typeface="Lucida Sans Unicode" pitchFamily="34" charset="0"/>
                        </a:rPr>
                        <a:t>'Lots of bad memories’</a:t>
                      </a:r>
                      <a:endParaRPr lang="en-GB" sz="1800" dirty="0">
                        <a:latin typeface="Lucida Sans Unicode" pitchFamily="34" charset="0"/>
                        <a:ea typeface="Calibri"/>
                        <a:cs typeface="Lucida Sans Unicode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5632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70C0"/>
                          </a:solidFill>
                          <a:latin typeface="Lucida Sans Unicode" pitchFamily="34" charset="0"/>
                          <a:ea typeface="Calibri"/>
                          <a:cs typeface="Lucida Sans Unicode" pitchFamily="34" charset="0"/>
                        </a:rPr>
                        <a:t>Feelings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Lucida Sans Unicode" pitchFamily="34" charset="0"/>
                          <a:ea typeface="Calibri"/>
                          <a:cs typeface="Lucida Sans Unicode" pitchFamily="34" charset="0"/>
                        </a:rPr>
                        <a:t>Sad, depressed, angry, helpless, despairing, anxious, nervous, always watching &amp; waiting for something to happen, (always) worried, scared, embarrassed, lonely/alone, can’t win, annoyed, cry a lot, confused, distressed/lost, numb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Lucida Sans Unicode" pitchFamily="34" charset="0"/>
                        <a:ea typeface="Calibri"/>
                        <a:cs typeface="Lucida Sans Unicode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Lucida Sans Unicode" pitchFamily="34" charset="0"/>
                        <a:ea typeface="Calibri"/>
                        <a:cs typeface="Lucida Sans Unicode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27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Lucida Sans Unicode" pitchFamily="34" charset="0"/>
                        <a:ea typeface="Calibri"/>
                        <a:cs typeface="Lucida Sans Unicode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Lucida Sans Unicode" pitchFamily="34" charset="0"/>
                        <a:ea typeface="Calibri"/>
                        <a:cs typeface="Lucida Sans Unicode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51275" y="5516563"/>
            <a:ext cx="5292725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  <a:latin typeface="Lucida Sans Unicode" pitchFamily="34" charset="0"/>
                <a:ea typeface="Calibri"/>
                <a:cs typeface="Lucida Sans Unicode" pitchFamily="34" charset="0"/>
              </a:rPr>
              <a:t>'I don’t know how I’m feeling, sometimes I think I want to help her, other times she makes me so angry.‘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i="1" dirty="0">
              <a:solidFill>
                <a:schemeClr val="accent1">
                  <a:lumMod val="75000"/>
                </a:schemeClr>
              </a:solidFill>
              <a:latin typeface="Lucida Sans Unicode" pitchFamily="34" charset="0"/>
              <a:ea typeface="Calibri"/>
              <a:cs typeface="Lucida Sans Unicode" pitchFamily="34" charset="0"/>
            </a:endParaRPr>
          </a:p>
        </p:txBody>
      </p:sp>
      <p:sp>
        <p:nvSpPr>
          <p:cNvPr id="276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smtClean="0">
                <a:solidFill>
                  <a:schemeClr val="tx2"/>
                </a:solidFill>
              </a:rPr>
              <a:t>Some of the things young people told us about how their parents drinking affects them</a:t>
            </a:r>
            <a:r>
              <a:rPr lang="en-GB" sz="400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7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837238"/>
            <a:ext cx="2305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smtClean="0">
                <a:solidFill>
                  <a:schemeClr val="tx2"/>
                </a:solidFill>
              </a:rPr>
              <a:t>How STC Helps Young People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395288" y="981075"/>
            <a:ext cx="8353425" cy="4392613"/>
          </a:xfrm>
        </p:spPr>
        <p:txBody>
          <a:bodyPr/>
          <a:lstStyle/>
          <a:p>
            <a:pPr eaLnBrk="1" hangingPunct="1">
              <a:buClr>
                <a:srgbClr val="FF6600"/>
              </a:buClr>
            </a:pPr>
            <a:r>
              <a:rPr lang="en-GB" sz="2200" smtClean="0">
                <a:cs typeface="Arial" charset="0"/>
              </a:rPr>
              <a:t>Think and talk about their experiences and understand their feelings – many had not done this before, or had ever been asked.  </a:t>
            </a:r>
          </a:p>
          <a:p>
            <a:pPr eaLnBrk="1" hangingPunct="1">
              <a:buClr>
                <a:srgbClr val="FF6600"/>
              </a:buClr>
            </a:pPr>
            <a:r>
              <a:rPr lang="en-GB" sz="2200" smtClean="0"/>
              <a:t>Feeling less alone and understanding that these are common problems which affect a large number of children and young people.</a:t>
            </a:r>
          </a:p>
          <a:p>
            <a:pPr eaLnBrk="1" hangingPunct="1">
              <a:buClr>
                <a:srgbClr val="FF6600"/>
              </a:buClr>
            </a:pPr>
            <a:r>
              <a:rPr lang="en-GB" sz="2200" smtClean="0"/>
              <a:t>Learning and understanding about addiction </a:t>
            </a:r>
          </a:p>
          <a:p>
            <a:pPr eaLnBrk="1" hangingPunct="1">
              <a:buClr>
                <a:srgbClr val="FF6600"/>
              </a:buClr>
            </a:pPr>
            <a:r>
              <a:rPr lang="en-GB" sz="2200" smtClean="0"/>
              <a:t>Increased recognition that the problems are not the young person’s fault.</a:t>
            </a:r>
          </a:p>
          <a:p>
            <a:pPr eaLnBrk="1" hangingPunct="1">
              <a:buClr>
                <a:srgbClr val="FF6600"/>
              </a:buClr>
            </a:pPr>
            <a:r>
              <a:rPr lang="en-GB" sz="2200" smtClean="0"/>
              <a:t>Thinking about coping, and making changes to coping which the young person feels are more helpful.</a:t>
            </a:r>
          </a:p>
          <a:p>
            <a:pPr eaLnBrk="1" hangingPunct="1">
              <a:buClr>
                <a:srgbClr val="FF6600"/>
              </a:buClr>
            </a:pPr>
            <a:r>
              <a:rPr lang="en-GB" sz="2200" smtClean="0"/>
              <a:t>Thinking about support networks and who the young person can turn to for help.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576263" y="5084763"/>
            <a:ext cx="79930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65150" indent="-457200" algn="ctr"/>
            <a:r>
              <a:rPr lang="en-GB" sz="2200">
                <a:solidFill>
                  <a:srgbClr val="0070C0"/>
                </a:solidFill>
                <a:latin typeface="Calibri" pitchFamily="34" charset="0"/>
              </a:rPr>
              <a:t>“I think he feels a bit better from having been </a:t>
            </a:r>
          </a:p>
          <a:p>
            <a:pPr marL="565150" indent="-457200" algn="ctr"/>
            <a:r>
              <a:rPr lang="en-GB" sz="2200">
                <a:solidFill>
                  <a:srgbClr val="0070C0"/>
                </a:solidFill>
                <a:latin typeface="Calibri" pitchFamily="34" charset="0"/>
              </a:rPr>
              <a:t>able to talk about it.....and be believed”</a:t>
            </a:r>
          </a:p>
          <a:p>
            <a:pPr marL="565150" indent="-457200" algn="ctr"/>
            <a:endParaRPr lang="en-GB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1188" y="5811838"/>
            <a:ext cx="28416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/>
                </a:solidFill>
              </a:rPr>
              <a:t>The Challenge: </a:t>
            </a:r>
            <a:r>
              <a:rPr lang="en-GB" dirty="0">
                <a:solidFill>
                  <a:schemeClr val="tx2"/>
                </a:solidFill>
              </a:rPr>
              <a:t>W</a:t>
            </a:r>
            <a:r>
              <a:rPr lang="en-GB" dirty="0" smtClean="0">
                <a:solidFill>
                  <a:schemeClr val="tx2"/>
                </a:solidFill>
              </a:rPr>
              <a:t>hat </a:t>
            </a:r>
            <a:r>
              <a:rPr lang="en-GB" dirty="0">
                <a:solidFill>
                  <a:schemeClr val="tx2"/>
                </a:solidFill>
              </a:rPr>
              <a:t>W</a:t>
            </a:r>
            <a:r>
              <a:rPr lang="en-GB" dirty="0" smtClean="0">
                <a:solidFill>
                  <a:schemeClr val="tx2"/>
                </a:solidFill>
              </a:rPr>
              <a:t>e are Working on to Take it Forward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800" smtClean="0"/>
              <a:t>To get started: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800" smtClean="0"/>
          </a:p>
          <a:p>
            <a:pPr eaLnBrk="1" hangingPunct="1">
              <a:spcBef>
                <a:spcPct val="0"/>
              </a:spcBef>
              <a:buClr>
                <a:srgbClr val="FF6600"/>
              </a:buClr>
            </a:pPr>
            <a:r>
              <a:rPr lang="en-GB" sz="2800" smtClean="0"/>
              <a:t>Funding </a:t>
            </a:r>
          </a:p>
          <a:p>
            <a:pPr eaLnBrk="1" hangingPunct="1">
              <a:spcBef>
                <a:spcPct val="0"/>
              </a:spcBef>
              <a:buClr>
                <a:srgbClr val="FF6600"/>
              </a:buClr>
            </a:pPr>
            <a:r>
              <a:rPr lang="en-GB" sz="2800" smtClean="0"/>
              <a:t>Clear outcomes</a:t>
            </a:r>
          </a:p>
          <a:p>
            <a:pPr eaLnBrk="1" hangingPunct="1">
              <a:spcBef>
                <a:spcPct val="0"/>
              </a:spcBef>
              <a:buClr>
                <a:srgbClr val="FF6600"/>
              </a:buClr>
            </a:pPr>
            <a:r>
              <a:rPr lang="en-GB" sz="2800" smtClean="0"/>
              <a:t>Policy context</a:t>
            </a:r>
          </a:p>
          <a:p>
            <a:pPr eaLnBrk="1" hangingPunct="1">
              <a:spcBef>
                <a:spcPct val="0"/>
              </a:spcBef>
              <a:buClr>
                <a:srgbClr val="FF6600"/>
              </a:buClr>
            </a:pPr>
            <a:r>
              <a:rPr lang="en-GB" sz="2800" smtClean="0"/>
              <a:t>Regional buy in </a:t>
            </a:r>
          </a:p>
          <a:p>
            <a:pPr eaLnBrk="1" hangingPunct="1">
              <a:lnSpc>
                <a:spcPct val="80000"/>
              </a:lnSpc>
            </a:pPr>
            <a:endParaRPr lang="en-GB" sz="2800" smtClean="0"/>
          </a:p>
          <a:p>
            <a:pPr eaLnBrk="1" hangingPunct="1">
              <a:lnSpc>
                <a:spcPct val="80000"/>
              </a:lnSpc>
            </a:pPr>
            <a:endParaRPr lang="en-GB" sz="2800" smtClean="0"/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</p:txBody>
      </p:sp>
      <p:sp>
        <p:nvSpPr>
          <p:cNvPr id="3174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400" smtClean="0"/>
              <a:t>Now that we are started: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400" smtClean="0"/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 smtClean="0"/>
              <a:t>How the project is managed 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 smtClean="0"/>
              <a:t>Support pathways 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 smtClean="0"/>
              <a:t>Design and web based plat form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 smtClean="0"/>
              <a:t>Young people’s involvement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 smtClean="0"/>
              <a:t>Training and validation process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 smtClean="0"/>
              <a:t>Training for trainers process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 smtClean="0"/>
              <a:t>Regional practitioner network 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 smtClean="0"/>
              <a:t>Evaluation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 smtClean="0"/>
              <a:t>Sustainability </a:t>
            </a:r>
          </a:p>
          <a:p>
            <a:pPr eaLnBrk="1" hangingPunct="1"/>
            <a:endParaRPr lang="en-GB" sz="2400" smtClean="0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76700"/>
            <a:ext cx="3835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/>
                </a:solidFill>
              </a:rPr>
              <a:t>Project Funding and Outcomes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84663" y="1154113"/>
            <a:ext cx="4587875" cy="4938712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None/>
              <a:defRPr/>
            </a:pPr>
            <a:endParaRPr lang="en-GB" sz="2200" dirty="0" smtClean="0"/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sz="2200" dirty="0" smtClean="0"/>
              <a:t>Young people will be more resilient and be better protected from harm from parental alcohol misuse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6600"/>
              </a:buClr>
              <a:buFont typeface="Arial" charset="0"/>
              <a:buNone/>
              <a:defRPr/>
            </a:pPr>
            <a:endParaRPr lang="en-GB" sz="2200" dirty="0" smtClean="0"/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sz="2200" dirty="0" smtClean="0"/>
              <a:t>Young people will be more able to deal with the impact  parental alcohol misuse has on their lives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None/>
              <a:defRPr/>
            </a:pPr>
            <a:endParaRPr lang="en-GB" sz="2200" dirty="0" smtClean="0"/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sz="2200" dirty="0" smtClean="0"/>
              <a:t>Relevant organisations' and practitioners will be more competent and effective in addressing needs of young people living with parental alcohol misuse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859338" y="1125538"/>
            <a:ext cx="3313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i="1">
                <a:solidFill>
                  <a:srgbClr val="0070C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30727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11188" y="2024063"/>
            <a:ext cx="3455987" cy="2576512"/>
          </a:xfrm>
          <a:ln w="3175">
            <a:solidFill>
              <a:srgbClr val="0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819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The Steps to Cope Project Targets </a:t>
            </a:r>
          </a:p>
        </p:txBody>
      </p:sp>
      <p:sp>
        <p:nvSpPr>
          <p:cNvPr id="32771" name="Content Placeholder 1"/>
          <p:cNvSpPr>
            <a:spLocks noGrp="1"/>
          </p:cNvSpPr>
          <p:nvPr>
            <p:ph idx="1"/>
          </p:nvPr>
        </p:nvSpPr>
        <p:spPr>
          <a:xfrm>
            <a:off x="179388" y="692150"/>
            <a:ext cx="8785225" cy="5616575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GB" sz="2100" dirty="0" smtClean="0"/>
          </a:p>
          <a:p>
            <a:pPr eaLnBrk="1" hangingPunct="1">
              <a:spcBef>
                <a:spcPts val="0"/>
              </a:spcBef>
              <a:buClr>
                <a:srgbClr val="FF6600"/>
              </a:buClr>
              <a:defRPr/>
            </a:pPr>
            <a:r>
              <a:rPr lang="en-GB" sz="2150" dirty="0" smtClean="0"/>
              <a:t>Raise awareness of as many young people as possible about parental alcohol misuse and getting support (mainly through schools and social media) </a:t>
            </a:r>
          </a:p>
          <a:p>
            <a:pPr eaLnBrk="1" hangingPunct="1">
              <a:spcBef>
                <a:spcPts val="0"/>
              </a:spcBef>
              <a:buClr>
                <a:srgbClr val="FF6600"/>
              </a:buClr>
              <a:buFont typeface="Arial" charset="0"/>
              <a:buNone/>
              <a:defRPr/>
            </a:pPr>
            <a:r>
              <a:rPr lang="en-GB" sz="2150" dirty="0" smtClean="0"/>
              <a:t> </a:t>
            </a:r>
          </a:p>
          <a:p>
            <a:pPr eaLnBrk="1" hangingPunct="1">
              <a:spcBef>
                <a:spcPts val="0"/>
              </a:spcBef>
              <a:buClr>
                <a:srgbClr val="FF6600"/>
              </a:buClr>
              <a:defRPr/>
            </a:pPr>
            <a:r>
              <a:rPr lang="en-GB" sz="2150" dirty="0" smtClean="0"/>
              <a:t>Provide a web platform for young people to get information and support. 4000 young people will access self-administered intervention, electronic or face to face support</a:t>
            </a:r>
          </a:p>
          <a:p>
            <a:pPr eaLnBrk="1" hangingPunct="1">
              <a:spcBef>
                <a:spcPts val="0"/>
              </a:spcBef>
              <a:buClr>
                <a:srgbClr val="FF6600"/>
              </a:buClr>
              <a:defRPr/>
            </a:pPr>
            <a:endParaRPr lang="en-GB" sz="2150" dirty="0" smtClean="0"/>
          </a:p>
          <a:p>
            <a:pPr eaLnBrk="1" hangingPunct="1">
              <a:spcBef>
                <a:spcPts val="0"/>
              </a:spcBef>
              <a:buClr>
                <a:srgbClr val="FF6600"/>
              </a:buClr>
              <a:defRPr/>
            </a:pPr>
            <a:r>
              <a:rPr lang="en-GB" sz="2150" dirty="0" smtClean="0"/>
              <a:t>Provide direct support to 1992 young people via face to face intervention using a network of steps to cope practitioners</a:t>
            </a:r>
          </a:p>
          <a:p>
            <a:pPr eaLnBrk="1" hangingPunct="1">
              <a:spcBef>
                <a:spcPts val="0"/>
              </a:spcBef>
              <a:buClr>
                <a:srgbClr val="FF6600"/>
              </a:buClr>
              <a:buFont typeface="Arial" charset="0"/>
              <a:buNone/>
              <a:defRPr/>
            </a:pPr>
            <a:endParaRPr lang="en-GB" sz="2150" dirty="0" smtClean="0"/>
          </a:p>
          <a:p>
            <a:pPr eaLnBrk="1" hangingPunct="1">
              <a:spcBef>
                <a:spcPts val="0"/>
              </a:spcBef>
              <a:buClr>
                <a:srgbClr val="FF6600"/>
              </a:buClr>
              <a:defRPr/>
            </a:pPr>
            <a:r>
              <a:rPr lang="en-GB" sz="2150" dirty="0" smtClean="0"/>
              <a:t>Train 30 trainers who will then train 519 practitioners across organisations in NI to support young people living with Parental Alcohol Misuse</a:t>
            </a:r>
          </a:p>
          <a:p>
            <a:pPr eaLnBrk="1" hangingPunct="1">
              <a:spcBef>
                <a:spcPts val="0"/>
              </a:spcBef>
              <a:buClr>
                <a:srgbClr val="FF6600"/>
              </a:buClr>
              <a:buFont typeface="Arial" charset="0"/>
              <a:buNone/>
              <a:defRPr/>
            </a:pPr>
            <a:endParaRPr lang="en-GB" sz="2150" dirty="0" smtClean="0"/>
          </a:p>
          <a:p>
            <a:pPr eaLnBrk="1" hangingPunct="1">
              <a:spcBef>
                <a:spcPts val="0"/>
              </a:spcBef>
              <a:buClr>
                <a:srgbClr val="FF6600"/>
              </a:buClr>
              <a:defRPr/>
            </a:pPr>
            <a:r>
              <a:rPr lang="en-GB" sz="2150" dirty="0" smtClean="0"/>
              <a:t>Involve young people in the planning, development and delivery of the project</a:t>
            </a:r>
          </a:p>
        </p:txBody>
      </p:sp>
      <p:pic>
        <p:nvPicPr>
          <p:cNvPr id="34821" name="Picture 2"/>
          <p:cNvPicPr>
            <a:picLocks noChangeAspect="1"/>
          </p:cNvPicPr>
          <p:nvPr/>
        </p:nvPicPr>
        <p:blipFill>
          <a:blip r:embed="rId4"/>
          <a:srcRect l="7829" t="5949" r="12170" b="55077"/>
          <a:stretch>
            <a:fillRect/>
          </a:stretch>
        </p:blipFill>
        <p:spPr bwMode="auto">
          <a:xfrm>
            <a:off x="6300788" y="5949950"/>
            <a:ext cx="2303462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NI Hidden Harm Action Plan advocated: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dirty="0" smtClean="0"/>
              <a:t>Raise awareness of hidden harm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dirty="0" smtClean="0"/>
              <a:t>Identify young people living with hidden harm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dirty="0" smtClean="0"/>
              <a:t>Create spaces for young people to talk 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dirty="0" smtClean="0"/>
              <a:t>Provide a range of supports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dirty="0" smtClean="0"/>
              <a:t>Greater interagency co-ordination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dirty="0" smtClean="0"/>
              <a:t>Develop the skills of the workforce </a:t>
            </a:r>
          </a:p>
        </p:txBody>
      </p:sp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Policy Context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36869" name="Picture 5"/>
          <p:cNvPicPr>
            <a:picLocks noChangeAspect="1"/>
          </p:cNvPicPr>
          <p:nvPr/>
        </p:nvPicPr>
        <p:blipFill>
          <a:blip r:embed="rId3"/>
          <a:srcRect l="7829" t="5949" r="12170" b="55077"/>
          <a:stretch>
            <a:fillRect/>
          </a:stretch>
        </p:blipFill>
        <p:spPr bwMode="auto">
          <a:xfrm>
            <a:off x="6300788" y="5805488"/>
            <a:ext cx="2303462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9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Did we get buy-in for the project?</a:t>
            </a:r>
          </a:p>
        </p:txBody>
      </p:sp>
      <p:sp>
        <p:nvSpPr>
          <p:cNvPr id="38915" name="Content Placeholder 3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608513"/>
          </a:xfrm>
        </p:spPr>
        <p:txBody>
          <a:bodyPr anchor="ctr"/>
          <a:lstStyle/>
          <a:p>
            <a:pPr eaLnBrk="1" hangingPunct="1">
              <a:spcBef>
                <a:spcPts val="600"/>
              </a:spcBef>
              <a:buClr>
                <a:srgbClr val="FF6600"/>
              </a:buClr>
            </a:pPr>
            <a:r>
              <a:rPr lang="en-GB" sz="2000" smtClean="0"/>
              <a:t>Public Health Policy Branch DHSSPS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</a:pPr>
            <a:r>
              <a:rPr lang="en-GB" sz="2000" smtClean="0"/>
              <a:t>Public Health Agency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</a:pPr>
            <a:r>
              <a:rPr lang="en-GB" sz="2000" smtClean="0"/>
              <a:t>Addiction Services in 5 Trusts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</a:pPr>
            <a:r>
              <a:rPr lang="en-GB" sz="2000" smtClean="0"/>
              <a:t>Children’s Services in 5 Trusts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</a:pPr>
            <a:r>
              <a:rPr lang="en-GB" sz="2000" smtClean="0"/>
              <a:t>YJA, PBNI, ELB’s, Schools and Colleges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</a:pPr>
            <a:r>
              <a:rPr lang="en-GB" sz="2000" smtClean="0"/>
              <a:t>All Drug and Alcohol Youth Treatment providers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</a:pPr>
            <a:r>
              <a:rPr lang="en-GB" sz="2000" smtClean="0"/>
              <a:t>Existing hidden harm services</a:t>
            </a:r>
            <a:endParaRPr lang="en-GB" sz="2700" smtClean="0"/>
          </a:p>
        </p:txBody>
      </p:sp>
      <p:sp>
        <p:nvSpPr>
          <p:cNvPr id="38916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3773488"/>
          </a:xfrm>
        </p:spPr>
        <p:txBody>
          <a:bodyPr anchor="ctr"/>
          <a:lstStyle/>
          <a:p>
            <a:pPr eaLnBrk="1" hangingPunct="1">
              <a:buClr>
                <a:srgbClr val="FF6600"/>
              </a:buClr>
            </a:pPr>
            <a:r>
              <a:rPr lang="en-GB" sz="2400" smtClean="0"/>
              <a:t>It is more to say yes that is a good idea.</a:t>
            </a:r>
          </a:p>
          <a:p>
            <a:pPr eaLnBrk="1" hangingPunct="1">
              <a:buClr>
                <a:srgbClr val="FF6600"/>
              </a:buClr>
            </a:pPr>
            <a:r>
              <a:rPr lang="en-GB" sz="2400" smtClean="0"/>
              <a:t>It is making a commitment and investment from your organisation. </a:t>
            </a:r>
          </a:p>
        </p:txBody>
      </p:sp>
      <p:pic>
        <p:nvPicPr>
          <p:cNvPr id="38917" name="Picture 6"/>
          <p:cNvPicPr>
            <a:picLocks noChangeAspect="1"/>
          </p:cNvPicPr>
          <p:nvPr/>
        </p:nvPicPr>
        <p:blipFill>
          <a:blip r:embed="rId3"/>
          <a:srcRect l="7829" t="5949" r="12170" b="55077"/>
          <a:stretch>
            <a:fillRect/>
          </a:stretch>
        </p:blipFill>
        <p:spPr bwMode="auto">
          <a:xfrm>
            <a:off x="3116263" y="5589588"/>
            <a:ext cx="29114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9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Steps to Cope –The 5 Steps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536" y="620688"/>
          <a:ext cx="835292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395288" y="3573463"/>
            <a:ext cx="87487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65150" indent="-457200" algn="ctr">
              <a:defRPr/>
            </a:pPr>
            <a:r>
              <a:rPr lang="en-GB" dirty="0">
                <a:solidFill>
                  <a:schemeClr val="accent2"/>
                </a:solidFill>
              </a:rPr>
              <a:t>“… actually breaking down at the start what it was actually like for him, </a:t>
            </a:r>
          </a:p>
          <a:p>
            <a:pPr marL="565150" indent="-457200" algn="ctr">
              <a:defRPr/>
            </a:pPr>
            <a:r>
              <a:rPr lang="en-GB" dirty="0">
                <a:solidFill>
                  <a:schemeClr val="accent2"/>
                </a:solidFill>
              </a:rPr>
              <a:t>I don’t think anyone had ever asked him that before.....”</a:t>
            </a:r>
          </a:p>
          <a:p>
            <a:pPr marL="565150" indent="-457200" algn="ctr">
              <a:defRPr/>
            </a:pPr>
            <a:endParaRPr lang="en-GB" dirty="0">
              <a:solidFill>
                <a:srgbClr val="0070C0"/>
              </a:solidFill>
            </a:endParaRPr>
          </a:p>
          <a:p>
            <a:pPr marL="565150" indent="-457200" algn="ctr">
              <a:defRPr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“....as we worked through the steps...she was able to see that it wasn’t her fault, she had a better understanding”</a:t>
            </a:r>
          </a:p>
          <a:p>
            <a:pPr marL="565150" indent="-457200" algn="ctr">
              <a:defRPr/>
            </a:pP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marL="565150" indent="-457200" algn="ctr"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“I’ve seen a big change in her....she was able to see that her methods of coping weren’t appropriate....she was able to .....come up with alternatives.....”</a:t>
            </a:r>
          </a:p>
        </p:txBody>
      </p:sp>
      <p:pic>
        <p:nvPicPr>
          <p:cNvPr id="40965" name="Picture 6"/>
          <p:cNvPicPr>
            <a:picLocks noChangeAspect="1"/>
          </p:cNvPicPr>
          <p:nvPr/>
        </p:nvPicPr>
        <p:blipFill>
          <a:blip r:embed="rId8"/>
          <a:srcRect l="7829" t="5949" r="12170" b="55077"/>
          <a:stretch>
            <a:fillRect/>
          </a:stretch>
        </p:blipFill>
        <p:spPr bwMode="auto">
          <a:xfrm>
            <a:off x="3419475" y="5881688"/>
            <a:ext cx="230505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6988" y="290513"/>
            <a:ext cx="6553200" cy="938212"/>
          </a:xfrm>
        </p:spPr>
        <p:txBody>
          <a:bodyPr/>
          <a:lstStyle/>
          <a:p>
            <a:pPr eaLnBrk="1" hangingPunct="1"/>
            <a:r>
              <a:rPr lang="en-GB" sz="3600" smtClean="0">
                <a:solidFill>
                  <a:schemeClr val="tx2"/>
                </a:solidFill>
              </a:rPr>
              <a:t>How are we going to manage the</a:t>
            </a:r>
          </a:p>
        </p:txBody>
      </p:sp>
      <p:cxnSp>
        <p:nvCxnSpPr>
          <p:cNvPr id="29" name="Elbow Connector 28"/>
          <p:cNvCxnSpPr>
            <a:stCxn id="8" idx="2"/>
            <a:endCxn id="9" idx="0"/>
          </p:cNvCxnSpPr>
          <p:nvPr/>
        </p:nvCxnSpPr>
        <p:spPr>
          <a:xfrm rot="5400000">
            <a:off x="3311525" y="3789363"/>
            <a:ext cx="287338" cy="27352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8" idx="2"/>
            <a:endCxn id="11" idx="0"/>
          </p:cNvCxnSpPr>
          <p:nvPr/>
        </p:nvCxnSpPr>
        <p:spPr>
          <a:xfrm rot="5400000">
            <a:off x="4211638" y="4689475"/>
            <a:ext cx="287338" cy="9350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8" idx="2"/>
            <a:endCxn id="12" idx="0"/>
          </p:cNvCxnSpPr>
          <p:nvPr/>
        </p:nvCxnSpPr>
        <p:spPr>
          <a:xfrm rot="16200000" flipH="1">
            <a:off x="5111750" y="4724400"/>
            <a:ext cx="287338" cy="8651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14" name="Group 3"/>
          <p:cNvGrpSpPr>
            <a:grpSpLocks/>
          </p:cNvGrpSpPr>
          <p:nvPr/>
        </p:nvGrpSpPr>
        <p:grpSpPr bwMode="auto">
          <a:xfrm>
            <a:off x="468313" y="1773238"/>
            <a:ext cx="7883525" cy="4464050"/>
            <a:chOff x="144462" y="1773238"/>
            <a:chExt cx="7883526" cy="4464050"/>
          </a:xfrm>
        </p:grpSpPr>
        <p:sp>
          <p:nvSpPr>
            <p:cNvPr id="6" name="Rounded Rectangle 5"/>
            <p:cNvSpPr/>
            <p:nvPr/>
          </p:nvSpPr>
          <p:spPr>
            <a:xfrm>
              <a:off x="3563937" y="1773238"/>
              <a:ext cx="1800225" cy="6477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ASCERT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48037" y="4076700"/>
              <a:ext cx="2303462" cy="9366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STC Service Manager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00112" y="5300663"/>
              <a:ext cx="1727200" cy="9366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STC Project Worker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372225" y="5300663"/>
              <a:ext cx="1655763" cy="9366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/>
                <a:t>Project Administrator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71774" y="5300663"/>
              <a:ext cx="1584325" cy="9366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STC Project Worker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500563" y="5300663"/>
              <a:ext cx="1727200" cy="9366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STC Project Worker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95512" y="2781300"/>
              <a:ext cx="5040313" cy="93503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Project Management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Group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ASCERT, </a:t>
              </a:r>
              <a:r>
                <a:rPr lang="en-GB" dirty="0" err="1"/>
                <a:t>Barnardos</a:t>
              </a:r>
              <a:r>
                <a:rPr lang="en-GB" dirty="0"/>
                <a:t>, SEHSCT, ADF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500563" y="3716338"/>
              <a:ext cx="0" cy="3603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500563" y="2420938"/>
              <a:ext cx="0" cy="3603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8" idx="2"/>
              <a:endCxn id="10" idx="0"/>
            </p:cNvCxnSpPr>
            <p:nvPr/>
          </p:nvCxnSpPr>
          <p:spPr>
            <a:xfrm rot="16200000" flipH="1">
              <a:off x="5707063" y="3806825"/>
              <a:ext cx="287338" cy="270033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Hexagon 15"/>
            <p:cNvSpPr/>
            <p:nvPr/>
          </p:nvSpPr>
          <p:spPr>
            <a:xfrm>
              <a:off x="144462" y="4076700"/>
              <a:ext cx="2627312" cy="792163"/>
            </a:xfrm>
            <a:prstGeom prst="hexagon">
              <a:avLst/>
            </a:prstGeom>
            <a:solidFill>
              <a:schemeClr val="accent5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Young People’s Regional Reference Group</a:t>
              </a: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1619250" y="3249613"/>
            <a:ext cx="792163" cy="75565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6" name="Picture 21"/>
          <p:cNvPicPr>
            <a:picLocks noChangeAspect="1"/>
          </p:cNvPicPr>
          <p:nvPr/>
        </p:nvPicPr>
        <p:blipFill>
          <a:blip r:embed="rId3"/>
          <a:srcRect l="7829" t="5949" r="12170" b="55077"/>
          <a:stretch>
            <a:fillRect/>
          </a:stretch>
        </p:blipFill>
        <p:spPr bwMode="auto">
          <a:xfrm>
            <a:off x="6413500" y="179388"/>
            <a:ext cx="230346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itle 1"/>
          <p:cNvSpPr txBox="1">
            <a:spLocks/>
          </p:cNvSpPr>
          <p:nvPr/>
        </p:nvSpPr>
        <p:spPr bwMode="auto">
          <a:xfrm>
            <a:off x="1250950" y="795338"/>
            <a:ext cx="66960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>
                <a:solidFill>
                  <a:schemeClr val="tx2"/>
                </a:solidFill>
                <a:latin typeface="Calibri" pitchFamily="34" charset="0"/>
              </a:rPr>
              <a:t>project?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55650" y="1196975"/>
            <a:ext cx="7704138" cy="5762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Young Person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5650" y="2349500"/>
            <a:ext cx="2808288" cy="1295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Steps to Cope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Web Platform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651500" y="2349500"/>
            <a:ext cx="2808288" cy="1295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Network of organisations with Steps to Cope Practitioners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5650" y="4365625"/>
            <a:ext cx="2808288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Steps to Cope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Project Team</a:t>
            </a:r>
          </a:p>
        </p:txBody>
      </p:sp>
      <p:cxnSp>
        <p:nvCxnSpPr>
          <p:cNvPr id="7" name="Shape 6"/>
          <p:cNvCxnSpPr>
            <a:stCxn id="5" idx="3"/>
            <a:endCxn id="4" idx="2"/>
          </p:cNvCxnSpPr>
          <p:nvPr/>
        </p:nvCxnSpPr>
        <p:spPr>
          <a:xfrm flipV="1">
            <a:off x="3563938" y="3644900"/>
            <a:ext cx="3492500" cy="136842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4" idx="1"/>
          </p:cNvCxnSpPr>
          <p:nvPr/>
        </p:nvCxnSpPr>
        <p:spPr>
          <a:xfrm>
            <a:off x="3563938" y="2997200"/>
            <a:ext cx="208756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24075" y="1773238"/>
            <a:ext cx="0" cy="503237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19925" y="1773238"/>
            <a:ext cx="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24075" y="3644900"/>
            <a:ext cx="0" cy="64770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7" name="TextBox 24"/>
          <p:cNvSpPr txBox="1">
            <a:spLocks noChangeArrowheads="1"/>
          </p:cNvSpPr>
          <p:nvPr/>
        </p:nvSpPr>
        <p:spPr bwMode="auto">
          <a:xfrm>
            <a:off x="3995738" y="2492375"/>
            <a:ext cx="1368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latin typeface="Calibri" pitchFamily="34" charset="0"/>
              </a:rPr>
              <a:t>Signposting </a:t>
            </a:r>
          </a:p>
        </p:txBody>
      </p:sp>
      <p:sp>
        <p:nvSpPr>
          <p:cNvPr id="45068" name="TextBox 29"/>
          <p:cNvSpPr txBox="1">
            <a:spLocks noChangeArrowheads="1"/>
          </p:cNvSpPr>
          <p:nvPr/>
        </p:nvSpPr>
        <p:spPr bwMode="auto">
          <a:xfrm>
            <a:off x="3995738" y="4581525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latin typeface="Calibri" pitchFamily="34" charset="0"/>
              </a:rPr>
              <a:t>Referral</a:t>
            </a:r>
            <a:r>
              <a:rPr lang="en-GB">
                <a:latin typeface="Calibri" pitchFamily="34" charset="0"/>
              </a:rPr>
              <a:t> </a:t>
            </a:r>
          </a:p>
        </p:txBody>
      </p:sp>
      <p:sp>
        <p:nvSpPr>
          <p:cNvPr id="45069" name="TextBox 36"/>
          <p:cNvSpPr txBox="1">
            <a:spLocks noChangeArrowheads="1"/>
          </p:cNvSpPr>
          <p:nvPr/>
        </p:nvSpPr>
        <p:spPr bwMode="auto">
          <a:xfrm>
            <a:off x="1187450" y="3789363"/>
            <a:ext cx="331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latin typeface="Calibri" pitchFamily="34" charset="0"/>
              </a:rPr>
              <a:t>Direct support</a:t>
            </a:r>
            <a:r>
              <a:rPr lang="en-GB">
                <a:latin typeface="Calibri" pitchFamily="34" charset="0"/>
              </a:rPr>
              <a:t> </a:t>
            </a:r>
          </a:p>
        </p:txBody>
      </p:sp>
      <p:sp>
        <p:nvSpPr>
          <p:cNvPr id="45070" name="Title 38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Steps to Cope Support Pathway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450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5949950"/>
            <a:ext cx="2305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solidFill>
                  <a:schemeClr val="tx2"/>
                </a:solidFill>
              </a:rPr>
              <a:t>We have been following the development of the 5 Step Method for a long time</a:t>
            </a:r>
          </a:p>
        </p:txBody>
      </p:sp>
      <p:sp>
        <p:nvSpPr>
          <p:cNvPr id="16388" name="Content Placeholder 3"/>
          <p:cNvSpPr>
            <a:spLocks noGrp="1"/>
          </p:cNvSpPr>
          <p:nvPr>
            <p:ph sz="half" idx="2"/>
          </p:nvPr>
        </p:nvSpPr>
        <p:spPr>
          <a:xfrm>
            <a:off x="4427538" y="1600200"/>
            <a:ext cx="4259262" cy="4525963"/>
          </a:xfrm>
        </p:spPr>
        <p:txBody>
          <a:bodyPr/>
          <a:lstStyle/>
          <a:p>
            <a:pPr eaLnBrk="1" hangingPunct="1">
              <a:buClr>
                <a:srgbClr val="FF6600"/>
              </a:buClr>
            </a:pPr>
            <a:r>
              <a:rPr lang="en-GB" smtClean="0"/>
              <a:t>Have you ever gone to a conference and heard a good idea? ( We first heard of 5 Step work in 2001 &amp; 2002 )</a:t>
            </a:r>
          </a:p>
          <a:p>
            <a:pPr eaLnBrk="1" hangingPunct="1">
              <a:buClr>
                <a:srgbClr val="FF6600"/>
              </a:buClr>
            </a:pPr>
            <a:r>
              <a:rPr lang="en-GB" smtClean="0"/>
              <a:t>So you hear about an intervention can you just use it for a different group it was designed for?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2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3"/>
          <a:srcRect l="26086" t="26850" b="2614"/>
          <a:stretch/>
        </p:blipFill>
        <p:spPr>
          <a:xfrm>
            <a:off x="323528" y="2132856"/>
            <a:ext cx="3960440" cy="2808312"/>
          </a:xfrm>
          <a:prstGeom prst="snip2DiagRect">
            <a:avLst>
              <a:gd name="adj1" fmla="val 0"/>
              <a:gd name="adj2" fmla="val 671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STC Web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92225"/>
            <a:ext cx="5094287" cy="5424488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dirty="0" smtClean="0"/>
              <a:t>Young people can get information about PAM and how it may be affecting them or their family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dirty="0" smtClean="0"/>
              <a:t>Signposting to services that can support them including those that can provide the STC intervention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dirty="0" smtClean="0"/>
              <a:t>Young people can be guided through the steps to cope intervention on the website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dirty="0" smtClean="0"/>
              <a:t>Direct contact with STC staff by phone, email or instant message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grpSp>
        <p:nvGrpSpPr>
          <p:cNvPr id="47108" name="Group 10"/>
          <p:cNvGrpSpPr>
            <a:grpSpLocks/>
          </p:cNvGrpSpPr>
          <p:nvPr/>
        </p:nvGrpSpPr>
        <p:grpSpPr bwMode="auto">
          <a:xfrm>
            <a:off x="5680075" y="3929063"/>
            <a:ext cx="3463925" cy="2928937"/>
            <a:chOff x="2411760" y="3068960"/>
            <a:chExt cx="5490334" cy="4642015"/>
          </a:xfrm>
        </p:grpSpPr>
        <p:pic>
          <p:nvPicPr>
            <p:cNvPr id="4711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11760" y="3068960"/>
              <a:ext cx="5490334" cy="4418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2" name="Picture 12"/>
            <p:cNvPicPr>
              <a:picLocks noChangeAspect="1"/>
            </p:cNvPicPr>
            <p:nvPr/>
          </p:nvPicPr>
          <p:blipFill>
            <a:blip r:embed="rId4"/>
            <a:srcRect l="19461" t="9370" r="18303" b="33498"/>
            <a:stretch>
              <a:fillRect/>
            </a:stretch>
          </p:blipFill>
          <p:spPr bwMode="auto">
            <a:xfrm>
              <a:off x="2738961" y="3393166"/>
              <a:ext cx="4286927" cy="2629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4"/>
            <p:cNvPicPr>
              <a:picLocks noChangeAspect="1"/>
            </p:cNvPicPr>
            <p:nvPr/>
          </p:nvPicPr>
          <p:blipFill>
            <a:blip r:embed="rId4"/>
            <a:srcRect b="4327"/>
            <a:stretch>
              <a:fillRect/>
            </a:stretch>
          </p:blipFill>
          <p:spPr bwMode="auto">
            <a:xfrm>
              <a:off x="4243673" y="4869160"/>
              <a:ext cx="3658421" cy="284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4" name="Picture 9"/>
            <p:cNvPicPr>
              <a:picLocks noChangeAspect="1"/>
            </p:cNvPicPr>
            <p:nvPr/>
          </p:nvPicPr>
          <p:blipFill>
            <a:blip r:embed="rId5"/>
            <a:srcRect t="12076" b="31013"/>
            <a:stretch>
              <a:fillRect/>
            </a:stretch>
          </p:blipFill>
          <p:spPr bwMode="auto">
            <a:xfrm>
              <a:off x="2865859" y="3741420"/>
              <a:ext cx="2291067" cy="153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5" name="Picture 17"/>
            <p:cNvPicPr>
              <a:picLocks noChangeAspect="1"/>
            </p:cNvPicPr>
            <p:nvPr/>
          </p:nvPicPr>
          <p:blipFill>
            <a:blip r:embed="rId6"/>
            <a:srcRect t="-1340" b="27174"/>
            <a:stretch>
              <a:fillRect/>
            </a:stretch>
          </p:blipFill>
          <p:spPr bwMode="auto">
            <a:xfrm>
              <a:off x="5076056" y="5347301"/>
              <a:ext cx="1152128" cy="1007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109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94263" y="1208088"/>
            <a:ext cx="424973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91463" y="115888"/>
            <a:ext cx="10779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4" name="Diagram 3"/>
          <p:cNvGraphicFramePr/>
          <p:nvPr/>
        </p:nvGraphicFramePr>
        <p:xfrm>
          <a:off x="755576" y="3284984"/>
          <a:ext cx="7668344" cy="208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155" name="Title 8"/>
          <p:cNvSpPr>
            <a:spLocks noGrp="1"/>
          </p:cNvSpPr>
          <p:nvPr>
            <p:ph type="title"/>
          </p:nvPr>
        </p:nvSpPr>
        <p:spPr>
          <a:xfrm>
            <a:off x="233363" y="260350"/>
            <a:ext cx="8677275" cy="936625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Regional STC Practitioner Network </a:t>
            </a:r>
          </a:p>
        </p:txBody>
      </p:sp>
      <p:sp>
        <p:nvSpPr>
          <p:cNvPr id="49156" name="Content Placeholder 9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2738437"/>
          </a:xfrm>
        </p:spPr>
        <p:txBody>
          <a:bodyPr/>
          <a:lstStyle/>
          <a:p>
            <a:pPr eaLnBrk="1" hangingPunct="1">
              <a:buClr>
                <a:srgbClr val="FF6600"/>
              </a:buClr>
            </a:pPr>
            <a:r>
              <a:rPr lang="en-GB" sz="2000" smtClean="0"/>
              <a:t>Develop a network of trainers to cascade training to a network of practitioners in organisations across NI</a:t>
            </a:r>
          </a:p>
          <a:p>
            <a:pPr eaLnBrk="1" hangingPunct="1">
              <a:buClr>
                <a:srgbClr val="FF6600"/>
              </a:buClr>
            </a:pPr>
            <a:r>
              <a:rPr lang="en-GB" sz="2000" smtClean="0"/>
              <a:t>Provide practice support to practitioners and share practice</a:t>
            </a:r>
          </a:p>
          <a:p>
            <a:pPr eaLnBrk="1" hangingPunct="1">
              <a:buClr>
                <a:srgbClr val="FF6600"/>
              </a:buClr>
            </a:pPr>
            <a:r>
              <a:rPr lang="en-GB" sz="2000" smtClean="0"/>
              <a:t>Practitioners provide direct support to young people that access their organisations or are referred by STC team</a:t>
            </a:r>
          </a:p>
          <a:p>
            <a:pPr eaLnBrk="1" hangingPunct="1">
              <a:buClr>
                <a:srgbClr val="FF6600"/>
              </a:buClr>
            </a:pPr>
            <a:r>
              <a:rPr lang="en-GB" sz="2000" smtClean="0"/>
              <a:t>Champions identified to roll out and embed STC beyond life of project</a:t>
            </a:r>
          </a:p>
          <a:p>
            <a:pPr eaLnBrk="1" hangingPunct="1"/>
            <a:endParaRPr lang="en-GB" smtClean="0"/>
          </a:p>
        </p:txBody>
      </p:sp>
      <p:sp>
        <p:nvSpPr>
          <p:cNvPr id="49157" name="Rectangle 10"/>
          <p:cNvSpPr>
            <a:spLocks noChangeArrowheads="1"/>
          </p:cNvSpPr>
          <p:nvPr/>
        </p:nvSpPr>
        <p:spPr bwMode="auto">
          <a:xfrm>
            <a:off x="1692275" y="5516563"/>
            <a:ext cx="6156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0070C0"/>
                </a:solidFill>
                <a:latin typeface="Calibri" pitchFamily="34" charset="0"/>
              </a:rPr>
              <a:t>70 organisations across NI already interested in having 129 practitioners trained in year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grayscl/>
            <a:extLst/>
          </a:blip>
          <a:srcRect/>
          <a:stretch>
            <a:fillRect l="-10000" r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323850" y="1196975"/>
            <a:ext cx="4032250" cy="165735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Young People’s Regional Reference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Participation Groups in each Trust area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7563" y="1050925"/>
            <a:ext cx="4213225" cy="3170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chemeClr val="tx2"/>
                </a:solidFill>
              </a:rPr>
              <a:t>Inform the design of website and resources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endParaRPr lang="en-GB" sz="20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chemeClr val="tx2"/>
                </a:solidFill>
              </a:rPr>
              <a:t>Input to project management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endParaRPr lang="en-GB" sz="20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chemeClr val="tx2"/>
                </a:solidFill>
              </a:rPr>
              <a:t>Share experiences and advocate the project to other young people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endParaRPr lang="en-GB" sz="2000" dirty="0">
              <a:solidFill>
                <a:schemeClr val="tx2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chemeClr val="tx2"/>
                </a:solidFill>
              </a:rPr>
              <a:t>Ensure project is relevant to young people</a:t>
            </a:r>
          </a:p>
        </p:txBody>
      </p:sp>
      <p:sp>
        <p:nvSpPr>
          <p:cNvPr id="51203" name="Title 9"/>
          <p:cNvSpPr>
            <a:spLocks noGrp="1"/>
          </p:cNvSpPr>
          <p:nvPr>
            <p:ph type="title"/>
          </p:nvPr>
        </p:nvSpPr>
        <p:spPr>
          <a:xfrm>
            <a:off x="241300" y="260350"/>
            <a:ext cx="8229600" cy="935038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4350" dirty="0" smtClean="0">
                <a:solidFill>
                  <a:schemeClr val="tx2"/>
                </a:solidFill>
              </a:rPr>
              <a:t>Involving Young People in </a:t>
            </a:r>
          </a:p>
        </p:txBody>
      </p:sp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4"/>
          <a:srcRect l="10185" t="7764" r="10452" b="5750"/>
          <a:stretch>
            <a:fillRect/>
          </a:stretch>
        </p:blipFill>
        <p:spPr bwMode="auto">
          <a:xfrm>
            <a:off x="141288" y="3160713"/>
            <a:ext cx="34575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5"/>
          <a:srcRect t="804"/>
          <a:stretch>
            <a:fillRect/>
          </a:stretch>
        </p:blipFill>
        <p:spPr bwMode="auto">
          <a:xfrm>
            <a:off x="2916238" y="4313238"/>
            <a:ext cx="4192587" cy="233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08" name="Picture 9"/>
          <p:cNvPicPr>
            <a:picLocks noChangeAspect="1"/>
          </p:cNvPicPr>
          <p:nvPr/>
        </p:nvPicPr>
        <p:blipFill>
          <a:blip r:embed="rId6"/>
          <a:srcRect l="7829" t="5949" r="12170" b="55077"/>
          <a:stretch>
            <a:fillRect/>
          </a:stretch>
        </p:blipFill>
        <p:spPr bwMode="auto">
          <a:xfrm>
            <a:off x="6102350" y="0"/>
            <a:ext cx="2752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74038" y="3905250"/>
            <a:ext cx="908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78713" y="4000500"/>
            <a:ext cx="10445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539750" y="2349500"/>
            <a:ext cx="23764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Social Media</a:t>
            </a:r>
          </a:p>
          <a:p>
            <a:r>
              <a:rPr lang="en-GB">
                <a:latin typeface="Calibri" pitchFamily="34" charset="0"/>
              </a:rPr>
              <a:t>Peer networks</a:t>
            </a:r>
          </a:p>
          <a:p>
            <a:r>
              <a:rPr lang="en-GB">
                <a:latin typeface="Calibri" pitchFamily="34" charset="0"/>
              </a:rPr>
              <a:t>3</a:t>
            </a:r>
            <a:r>
              <a:rPr lang="en-GB" baseline="30000">
                <a:latin typeface="Calibri" pitchFamily="34" charset="0"/>
              </a:rPr>
              <a:t>rd</a:t>
            </a:r>
            <a:r>
              <a:rPr lang="en-GB">
                <a:latin typeface="Calibri" pitchFamily="34" charset="0"/>
              </a:rPr>
              <a:t> Party websites</a:t>
            </a: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5076825" y="1125538"/>
            <a:ext cx="3779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Awareness Sessions</a:t>
            </a:r>
          </a:p>
          <a:p>
            <a:r>
              <a:rPr lang="en-GB">
                <a:latin typeface="Calibri" pitchFamily="34" charset="0"/>
              </a:rPr>
              <a:t>Literature</a:t>
            </a:r>
          </a:p>
          <a:p>
            <a:r>
              <a:rPr lang="en-GB">
                <a:latin typeface="Calibri" pitchFamily="34" charset="0"/>
              </a:rPr>
              <a:t>3</a:t>
            </a:r>
            <a:r>
              <a:rPr lang="en-GB" baseline="30000">
                <a:latin typeface="Calibri" pitchFamily="34" charset="0"/>
              </a:rPr>
              <a:t>rd</a:t>
            </a:r>
            <a:r>
              <a:rPr lang="en-GB">
                <a:latin typeface="Calibri" pitchFamily="34" charset="0"/>
              </a:rPr>
              <a:t> Party Education Programmes</a:t>
            </a: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53254" name="TextBox 5"/>
          <p:cNvSpPr txBox="1">
            <a:spLocks noChangeArrowheads="1"/>
          </p:cNvSpPr>
          <p:nvPr/>
        </p:nvSpPr>
        <p:spPr bwMode="auto">
          <a:xfrm>
            <a:off x="5795963" y="4005263"/>
            <a:ext cx="3779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Literature</a:t>
            </a:r>
          </a:p>
          <a:p>
            <a:r>
              <a:rPr lang="en-GB">
                <a:latin typeface="Calibri" pitchFamily="34" charset="0"/>
              </a:rPr>
              <a:t>Website links</a:t>
            </a:r>
          </a:p>
          <a:p>
            <a:r>
              <a:rPr lang="en-GB">
                <a:latin typeface="Calibri" pitchFamily="34" charset="0"/>
              </a:rPr>
              <a:t>Meetings/presentations</a:t>
            </a: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53255" name="TextBox 6"/>
          <p:cNvSpPr txBox="1">
            <a:spLocks noChangeArrowheads="1"/>
          </p:cNvSpPr>
          <p:nvPr/>
        </p:nvSpPr>
        <p:spPr bwMode="auto">
          <a:xfrm>
            <a:off x="1331913" y="4508500"/>
            <a:ext cx="30241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Literature</a:t>
            </a:r>
          </a:p>
          <a:p>
            <a:r>
              <a:rPr lang="en-GB">
                <a:latin typeface="Calibri" pitchFamily="34" charset="0"/>
              </a:rPr>
              <a:t>Website links</a:t>
            </a:r>
          </a:p>
          <a:p>
            <a:r>
              <a:rPr lang="en-GB">
                <a:latin typeface="Calibri" pitchFamily="34" charset="0"/>
              </a:rPr>
              <a:t>Meetings/presentations</a:t>
            </a: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5325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Reaching Young People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3258" name="Picture 9"/>
          <p:cNvPicPr>
            <a:picLocks noChangeAspect="1"/>
          </p:cNvPicPr>
          <p:nvPr/>
        </p:nvPicPr>
        <p:blipFill>
          <a:blip r:embed="rId9"/>
          <a:srcRect l="7829" t="5949" r="12170" b="55077"/>
          <a:stretch>
            <a:fillRect/>
          </a:stretch>
        </p:blipFill>
        <p:spPr bwMode="auto">
          <a:xfrm>
            <a:off x="3492500" y="5949950"/>
            <a:ext cx="2303463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sz="2400" dirty="0" smtClean="0"/>
              <a:t>A network of skilled practitioners across NI to support young people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sz="2400" dirty="0" smtClean="0"/>
              <a:t>Organisations across NI skilled to work with hidden harm as core work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sz="2400" dirty="0" smtClean="0"/>
              <a:t>A network of trainers to carry on future training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sz="2400" dirty="0" smtClean="0"/>
              <a:t>Champions across sectors to take the work forward and embed it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sz="2400" dirty="0" smtClean="0"/>
              <a:t>A web platform that could be transferred to other providers or sustained with some resource.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sz="2400" dirty="0" smtClean="0"/>
              <a:t>Strengthened evidence base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/>
          </a:p>
        </p:txBody>
      </p:sp>
      <p:sp>
        <p:nvSpPr>
          <p:cNvPr id="552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Sustainability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55301" name="Picture 5"/>
          <p:cNvPicPr>
            <a:picLocks noChangeAspect="1"/>
          </p:cNvPicPr>
          <p:nvPr/>
        </p:nvPicPr>
        <p:blipFill>
          <a:blip r:embed="rId3"/>
          <a:srcRect l="7829" t="5949" r="12170" b="55077"/>
          <a:stretch>
            <a:fillRect/>
          </a:stretch>
        </p:blipFill>
        <p:spPr bwMode="auto">
          <a:xfrm>
            <a:off x="3419475" y="5949950"/>
            <a:ext cx="230505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Most Important Safe Practice 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165600"/>
          </a:xfrm>
        </p:spPr>
        <p:txBody>
          <a:bodyPr anchor="ctr"/>
          <a:lstStyle/>
          <a:p>
            <a:pPr eaLnBrk="1" hangingPunct="1">
              <a:buClr>
                <a:srgbClr val="FF6600"/>
              </a:buClr>
            </a:pPr>
            <a:r>
              <a:rPr lang="en-GB" smtClean="0"/>
              <a:t>Safeguarding issues are at the forefront of practice</a:t>
            </a:r>
          </a:p>
          <a:p>
            <a:pPr eaLnBrk="1" hangingPunct="1">
              <a:buClr>
                <a:srgbClr val="FF6600"/>
              </a:buClr>
            </a:pPr>
            <a:r>
              <a:rPr lang="en-GB" smtClean="0"/>
              <a:t>The general website will be open to all and contain information</a:t>
            </a:r>
          </a:p>
          <a:p>
            <a:pPr eaLnBrk="1" hangingPunct="1">
              <a:buClr>
                <a:srgbClr val="FF6600"/>
              </a:buClr>
            </a:pPr>
            <a:r>
              <a:rPr lang="en-GB" smtClean="0"/>
              <a:t>The intervention area and discussion areas will be moderated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57349" name="Picture 5"/>
          <p:cNvPicPr>
            <a:picLocks noChangeAspect="1"/>
          </p:cNvPicPr>
          <p:nvPr/>
        </p:nvPicPr>
        <p:blipFill>
          <a:blip r:embed="rId2"/>
          <a:srcRect l="7829" t="5949" r="12170" b="55077"/>
          <a:stretch>
            <a:fillRect/>
          </a:stretch>
        </p:blipFill>
        <p:spPr bwMode="auto">
          <a:xfrm>
            <a:off x="3348038" y="5949950"/>
            <a:ext cx="2303462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Evaluation 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We will be using two quantitative tools to measure impact</a:t>
            </a:r>
          </a:p>
          <a:p>
            <a:pPr eaLnBrk="1" hangingPunct="1"/>
            <a:r>
              <a:rPr lang="en-GB" sz="2800" smtClean="0"/>
              <a:t>Resilience Scale for Adolescents; READ</a:t>
            </a:r>
          </a:p>
          <a:p>
            <a:pPr eaLnBrk="1" hangingPunct="1">
              <a:buFontTx/>
              <a:buChar char="-"/>
            </a:pPr>
            <a:r>
              <a:rPr lang="en-GB" sz="2800" smtClean="0"/>
              <a:t>(1) personal competence, 2) social competence, 3) structured style, 4) family cohesion, 5) social resources. </a:t>
            </a:r>
          </a:p>
          <a:p>
            <a:pPr eaLnBrk="1" hangingPunct="1">
              <a:buFontTx/>
              <a:buChar char="-"/>
            </a:pPr>
            <a:r>
              <a:rPr lang="en-GB" sz="2800" smtClean="0"/>
              <a:t>A designed questionnaire based on the 5 steps</a:t>
            </a:r>
          </a:p>
          <a:p>
            <a:pPr eaLnBrk="1" hangingPunct="1">
              <a:buFontTx/>
              <a:buChar char="-"/>
            </a:pPr>
            <a:r>
              <a:rPr lang="en-GB" sz="2800" smtClean="0"/>
              <a:t>The Advisory Group is considering what useful information a small external evaluation could tell us</a:t>
            </a:r>
            <a:r>
              <a:rPr lang="en-GB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Strengthening the Evidence Base </a:t>
            </a:r>
          </a:p>
        </p:txBody>
      </p:sp>
      <p:sp>
        <p:nvSpPr>
          <p:cNvPr id="59395" name="Content Placeholder 4"/>
          <p:cNvSpPr>
            <a:spLocks noGrp="1"/>
          </p:cNvSpPr>
          <p:nvPr>
            <p:ph sz="half" idx="1"/>
          </p:nvPr>
        </p:nvSpPr>
        <p:spPr>
          <a:xfrm>
            <a:off x="395288" y="1773238"/>
            <a:ext cx="8353425" cy="216058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mtClean="0"/>
              <a:t>We will be doing some additional work in other areas to build upon the evidence through evaluation</a:t>
            </a:r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GB" smtClean="0"/>
              <a:t>We are only getting started</a:t>
            </a:r>
          </a:p>
        </p:txBody>
      </p:sp>
      <p:sp>
        <p:nvSpPr>
          <p:cNvPr id="59396" name="Content Placeholder 5"/>
          <p:cNvSpPr>
            <a:spLocks noGrp="1"/>
          </p:cNvSpPr>
          <p:nvPr>
            <p:ph sz="half" idx="2"/>
          </p:nvPr>
        </p:nvSpPr>
        <p:spPr>
          <a:xfrm>
            <a:off x="468313" y="4581525"/>
            <a:ext cx="8207375" cy="10795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mtClean="0"/>
              <a:t>What else can further evaluation tell 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0417" name="Oval 2"/>
          <p:cNvSpPr>
            <a:spLocks noChangeArrowheads="1"/>
          </p:cNvSpPr>
          <p:nvPr/>
        </p:nvSpPr>
        <p:spPr bwMode="auto">
          <a:xfrm>
            <a:off x="5259388" y="5805488"/>
            <a:ext cx="3240087" cy="647700"/>
          </a:xfrm>
          <a:prstGeom prst="round2DiagRect">
            <a:avLst/>
          </a:prstGeom>
          <a:solidFill>
            <a:schemeClr val="bg1"/>
          </a:solidFill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altLang="en-US" sz="1400" b="1" dirty="0"/>
              <a:t>Help seeking</a:t>
            </a:r>
          </a:p>
          <a:p>
            <a:pPr algn="ctr">
              <a:defRPr/>
            </a:pPr>
            <a:r>
              <a:rPr lang="en-GB" altLang="en-US" sz="1300" dirty="0"/>
              <a:t>Sought help from neighbour relative </a:t>
            </a:r>
          </a:p>
        </p:txBody>
      </p:sp>
      <p:sp>
        <p:nvSpPr>
          <p:cNvPr id="60418" name="Oval 3"/>
          <p:cNvSpPr>
            <a:spLocks noGrp="1" noChangeArrowheads="1"/>
          </p:cNvSpPr>
          <p:nvPr>
            <p:ph type="body" idx="4294967295"/>
          </p:nvPr>
        </p:nvSpPr>
        <p:spPr>
          <a:xfrm>
            <a:off x="5259388" y="4256088"/>
            <a:ext cx="3240087" cy="66675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rou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altLang="en-US" sz="1700" b="1" dirty="0" smtClean="0"/>
              <a:t>Avoidance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altLang="en-US" sz="1400" dirty="0" smtClean="0"/>
              <a:t>Refused to talk, stayed in the bedroom</a:t>
            </a:r>
          </a:p>
        </p:txBody>
      </p:sp>
      <p:sp>
        <p:nvSpPr>
          <p:cNvPr id="60419" name="Oval 4"/>
          <p:cNvSpPr>
            <a:spLocks noChangeArrowheads="1"/>
          </p:cNvSpPr>
          <p:nvPr/>
        </p:nvSpPr>
        <p:spPr bwMode="auto">
          <a:xfrm>
            <a:off x="365125" y="2879725"/>
            <a:ext cx="3600450" cy="719138"/>
          </a:xfrm>
          <a:prstGeom prst="round2DiagRect">
            <a:avLst/>
          </a:prstGeom>
          <a:solidFill>
            <a:schemeClr val="bg1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altLang="en-US" sz="1400" b="1" dirty="0">
                <a:latin typeface="+mn-lt"/>
              </a:rPr>
              <a:t>Unemotional' or Indifferent to Pain</a:t>
            </a:r>
          </a:p>
          <a:p>
            <a:pPr algn="ctr">
              <a:defRPr/>
            </a:pPr>
            <a:r>
              <a:rPr lang="en-GB" altLang="en-US" sz="1400" dirty="0">
                <a:latin typeface="+mn-lt"/>
              </a:rPr>
              <a:t>Stoicism, put on a brave face, pretend all is well</a:t>
            </a:r>
          </a:p>
        </p:txBody>
      </p:sp>
      <p:sp>
        <p:nvSpPr>
          <p:cNvPr id="60420" name="Oval 5"/>
          <p:cNvSpPr>
            <a:spLocks noChangeArrowheads="1"/>
          </p:cNvSpPr>
          <p:nvPr/>
        </p:nvSpPr>
        <p:spPr bwMode="auto">
          <a:xfrm>
            <a:off x="5259388" y="1622425"/>
            <a:ext cx="3240087" cy="576263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500" b="1" dirty="0">
                <a:latin typeface="Calibri" pitchFamily="34" charset="0"/>
              </a:rPr>
              <a:t>Discord</a:t>
            </a:r>
          </a:p>
          <a:p>
            <a:pPr marL="342900" indent="-342900" algn="ctr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300" dirty="0">
                <a:latin typeface="Calibri" pitchFamily="34" charset="0"/>
              </a:rPr>
              <a:t>Rows arguments</a:t>
            </a:r>
          </a:p>
        </p:txBody>
      </p:sp>
      <p:sp>
        <p:nvSpPr>
          <p:cNvPr id="60421" name="Oval 6"/>
          <p:cNvSpPr>
            <a:spLocks noChangeArrowheads="1"/>
          </p:cNvSpPr>
          <p:nvPr/>
        </p:nvSpPr>
        <p:spPr bwMode="auto">
          <a:xfrm>
            <a:off x="5259388" y="5032375"/>
            <a:ext cx="3240087" cy="660400"/>
          </a:xfrm>
          <a:prstGeom prst="round2DiagRect">
            <a:avLst/>
          </a:prstGeom>
          <a:solidFill>
            <a:schemeClr val="bg1"/>
          </a:solidFill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500" b="1" dirty="0">
                <a:latin typeface="Calibri" pitchFamily="34" charset="0"/>
              </a:rPr>
              <a:t>Switched off</a:t>
            </a:r>
          </a:p>
          <a:p>
            <a:pPr marL="342900" indent="-342900" algn="ctr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300" dirty="0">
                <a:latin typeface="Calibri" pitchFamily="34" charset="0"/>
              </a:rPr>
              <a:t>Built shell around self, day dreamed</a:t>
            </a:r>
          </a:p>
        </p:txBody>
      </p:sp>
      <p:sp>
        <p:nvSpPr>
          <p:cNvPr id="60422" name="Oval 7"/>
          <p:cNvSpPr>
            <a:spLocks noChangeArrowheads="1"/>
          </p:cNvSpPr>
          <p:nvPr/>
        </p:nvSpPr>
        <p:spPr bwMode="auto">
          <a:xfrm>
            <a:off x="546100" y="2198688"/>
            <a:ext cx="3240088" cy="647700"/>
          </a:xfrm>
          <a:prstGeom prst="round2DiagRect">
            <a:avLst/>
          </a:prstGeom>
          <a:solidFill>
            <a:schemeClr val="bg1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500" b="1" dirty="0">
                <a:latin typeface="Calibri" pitchFamily="34" charset="0"/>
              </a:rPr>
              <a:t>Fear of the Future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300" dirty="0">
                <a:latin typeface="Calibri" pitchFamily="34" charset="0"/>
              </a:rPr>
              <a:t>Afraid for the family </a:t>
            </a:r>
          </a:p>
        </p:txBody>
      </p:sp>
      <p:sp>
        <p:nvSpPr>
          <p:cNvPr id="60423" name="Oval 8"/>
          <p:cNvSpPr>
            <a:spLocks noChangeArrowheads="1"/>
          </p:cNvSpPr>
          <p:nvPr/>
        </p:nvSpPr>
        <p:spPr bwMode="auto">
          <a:xfrm>
            <a:off x="546100" y="809625"/>
            <a:ext cx="3240088" cy="647700"/>
          </a:xfrm>
          <a:prstGeom prst="round2DiagRect">
            <a:avLst/>
          </a:prstGeom>
          <a:solidFill>
            <a:schemeClr val="bg1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500" b="1" dirty="0">
                <a:latin typeface="Calibri" pitchFamily="34" charset="0"/>
              </a:rPr>
              <a:t>Fearful Inaction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300" dirty="0">
                <a:latin typeface="Calibri" pitchFamily="34" charset="0"/>
              </a:rPr>
              <a:t>Terrified</a:t>
            </a:r>
          </a:p>
        </p:txBody>
      </p:sp>
      <p:sp>
        <p:nvSpPr>
          <p:cNvPr id="60424" name="Oval 9"/>
          <p:cNvSpPr>
            <a:spLocks noChangeArrowheads="1"/>
          </p:cNvSpPr>
          <p:nvPr/>
        </p:nvSpPr>
        <p:spPr bwMode="auto">
          <a:xfrm>
            <a:off x="546100" y="4254500"/>
            <a:ext cx="3240088" cy="649288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500" b="1" dirty="0">
                <a:latin typeface="Calibri" pitchFamily="34" charset="0"/>
              </a:rPr>
              <a:t>Anti Drink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300" dirty="0">
                <a:latin typeface="Calibri" pitchFamily="34" charset="0"/>
              </a:rPr>
              <a:t>Pours down sink</a:t>
            </a:r>
          </a:p>
        </p:txBody>
      </p:sp>
      <p:sp>
        <p:nvSpPr>
          <p:cNvPr id="60425" name="Oval 10"/>
          <p:cNvSpPr>
            <a:spLocks noChangeArrowheads="1"/>
          </p:cNvSpPr>
          <p:nvPr/>
        </p:nvSpPr>
        <p:spPr bwMode="auto">
          <a:xfrm>
            <a:off x="5259388" y="2482850"/>
            <a:ext cx="3240087" cy="647700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500" b="1" dirty="0">
                <a:latin typeface="Calibri" pitchFamily="34" charset="0"/>
              </a:rPr>
              <a:t>Action against self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300" dirty="0">
                <a:latin typeface="Calibri" pitchFamily="34" charset="0"/>
              </a:rPr>
              <a:t>Gets drunk, makes self sick, hurts self</a:t>
            </a:r>
          </a:p>
        </p:txBody>
      </p:sp>
      <p:sp>
        <p:nvSpPr>
          <p:cNvPr id="60426" name="Oval 11"/>
          <p:cNvSpPr>
            <a:spLocks noChangeArrowheads="1"/>
          </p:cNvSpPr>
          <p:nvPr/>
        </p:nvSpPr>
        <p:spPr bwMode="auto">
          <a:xfrm>
            <a:off x="546100" y="5805488"/>
            <a:ext cx="3240088" cy="574675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500" b="1" dirty="0">
                <a:latin typeface="Calibri" pitchFamily="34" charset="0"/>
              </a:rPr>
              <a:t>Self Blame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300" dirty="0">
                <a:latin typeface="Calibri" pitchFamily="34" charset="0"/>
              </a:rPr>
              <a:t>Felt guilty, blames self</a:t>
            </a:r>
          </a:p>
        </p:txBody>
      </p:sp>
      <p:sp>
        <p:nvSpPr>
          <p:cNvPr id="60427" name="Oval 12"/>
          <p:cNvSpPr>
            <a:spLocks noChangeArrowheads="1"/>
          </p:cNvSpPr>
          <p:nvPr/>
        </p:nvSpPr>
        <p:spPr bwMode="auto">
          <a:xfrm>
            <a:off x="546100" y="5032375"/>
            <a:ext cx="3240088" cy="660400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500" b="1" dirty="0">
                <a:latin typeface="Calibri" pitchFamily="34" charset="0"/>
              </a:rPr>
              <a:t>Indulgence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400" dirty="0">
                <a:latin typeface="Calibri" pitchFamily="34" charset="0"/>
              </a:rPr>
              <a:t>Gave him drink, make comfortable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endParaRPr lang="en-GB" altLang="en-US" sz="1600" dirty="0">
              <a:latin typeface="Calibri" pitchFamily="34" charset="0"/>
            </a:endParaRPr>
          </a:p>
        </p:txBody>
      </p:sp>
      <p:sp>
        <p:nvSpPr>
          <p:cNvPr id="60428" name="Oval 13"/>
          <p:cNvSpPr>
            <a:spLocks noChangeArrowheads="1"/>
          </p:cNvSpPr>
          <p:nvPr/>
        </p:nvSpPr>
        <p:spPr bwMode="auto">
          <a:xfrm>
            <a:off x="5259388" y="809625"/>
            <a:ext cx="3240087" cy="630238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500" b="1" dirty="0">
                <a:latin typeface="Calibri" pitchFamily="34" charset="0"/>
              </a:rPr>
              <a:t>Emotional Attack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300" dirty="0">
                <a:latin typeface="Calibri" pitchFamily="34" charset="0"/>
              </a:rPr>
              <a:t>Tried to show him up make jealous</a:t>
            </a:r>
          </a:p>
        </p:txBody>
      </p:sp>
      <p:sp>
        <p:nvSpPr>
          <p:cNvPr id="60429" name="Oval 14"/>
          <p:cNvSpPr>
            <a:spLocks noChangeArrowheads="1"/>
          </p:cNvSpPr>
          <p:nvPr/>
        </p:nvSpPr>
        <p:spPr bwMode="auto">
          <a:xfrm>
            <a:off x="365125" y="1493838"/>
            <a:ext cx="3600450" cy="649287"/>
          </a:xfrm>
          <a:prstGeom prst="round2DiagRect">
            <a:avLst/>
          </a:prstGeom>
          <a:solidFill>
            <a:schemeClr val="bg1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500" b="1" dirty="0">
                <a:latin typeface="Calibri" pitchFamily="34" charset="0"/>
              </a:rPr>
              <a:t>Protective Action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GB" altLang="en-US" sz="1300" dirty="0">
                <a:latin typeface="Calibri" pitchFamily="34" charset="0"/>
              </a:rPr>
              <a:t>Hide money, took special care of own possessions</a:t>
            </a:r>
          </a:p>
        </p:txBody>
      </p:sp>
      <p:sp>
        <p:nvSpPr>
          <p:cNvPr id="60430" name="Text Box 15"/>
          <p:cNvSpPr txBox="1">
            <a:spLocks noChangeArrowheads="1"/>
          </p:cNvSpPr>
          <p:nvPr/>
        </p:nvSpPr>
        <p:spPr bwMode="auto">
          <a:xfrm>
            <a:off x="365125" y="319088"/>
            <a:ext cx="3662363" cy="40798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Fearfulness/Self Protection</a:t>
            </a:r>
          </a:p>
        </p:txBody>
      </p:sp>
      <p:sp>
        <p:nvSpPr>
          <p:cNvPr id="60431" name="Text Box 16"/>
          <p:cNvSpPr txBox="1">
            <a:spLocks noChangeArrowheads="1"/>
          </p:cNvSpPr>
          <p:nvPr/>
        </p:nvSpPr>
        <p:spPr bwMode="auto">
          <a:xfrm>
            <a:off x="5049838" y="319088"/>
            <a:ext cx="3659187" cy="407987"/>
          </a:xfrm>
          <a:prstGeom prst="roundRect">
            <a:avLst/>
          </a:prstGeom>
          <a:solidFill>
            <a:srgbClr val="C00000"/>
          </a:solidFill>
          <a:ln>
            <a:solidFill>
              <a:srgbClr val="990000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Confrontation/Self</a:t>
            </a:r>
            <a:r>
              <a:rPr lang="en-GB" altLang="en-US" b="1" dirty="0">
                <a:solidFill>
                  <a:schemeClr val="tx2"/>
                </a:solidFill>
              </a:rPr>
              <a:t> </a:t>
            </a:r>
            <a:r>
              <a:rPr lang="en-GB" altLang="en-US" b="1" dirty="0">
                <a:solidFill>
                  <a:schemeClr val="bg1"/>
                </a:solidFill>
              </a:rPr>
              <a:t>Destruction</a:t>
            </a:r>
          </a:p>
        </p:txBody>
      </p:sp>
      <p:sp>
        <p:nvSpPr>
          <p:cNvPr id="60432" name="Text Box 17"/>
          <p:cNvSpPr txBox="1">
            <a:spLocks noChangeArrowheads="1"/>
          </p:cNvSpPr>
          <p:nvPr/>
        </p:nvSpPr>
        <p:spPr bwMode="auto">
          <a:xfrm>
            <a:off x="365125" y="3711575"/>
            <a:ext cx="3662363" cy="409575"/>
          </a:xfrm>
          <a:prstGeom prst="roundRect">
            <a:avLst/>
          </a:prstGeom>
          <a:solidFill>
            <a:srgbClr val="339966"/>
          </a:solidFill>
          <a:ln>
            <a:solidFill>
              <a:srgbClr val="0066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Involvement</a:t>
            </a:r>
          </a:p>
        </p:txBody>
      </p:sp>
      <p:sp>
        <p:nvSpPr>
          <p:cNvPr id="60433" name="Text Box 18"/>
          <p:cNvSpPr txBox="1">
            <a:spLocks noChangeArrowheads="1"/>
          </p:cNvSpPr>
          <p:nvPr/>
        </p:nvSpPr>
        <p:spPr bwMode="auto">
          <a:xfrm>
            <a:off x="5054600" y="3429000"/>
            <a:ext cx="3660775" cy="71437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Detachment/Internalising/</a:t>
            </a:r>
          </a:p>
          <a:p>
            <a:pPr algn="ctr"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Help Seeking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6000" r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GB" sz="28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sz="2800" b="1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sz="2800" b="1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sz="2800" b="1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sz="2800" b="1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sz="2800" b="1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sz="2800" b="1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sz="2800" b="1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sz="2800" b="1" smtClean="0">
              <a:latin typeface="Arial" charset="0"/>
              <a:cs typeface="Arial" charset="0"/>
            </a:endParaRPr>
          </a:p>
          <a:p>
            <a:pPr eaLnBrk="1" hangingPunct="1"/>
            <a:endParaRPr lang="en-GB" sz="24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25" y="333375"/>
            <a:ext cx="4683125" cy="1008063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Thinking About </a:t>
            </a:r>
            <a:br>
              <a:rPr lang="en-GB" smtClean="0">
                <a:solidFill>
                  <a:schemeClr val="tx2"/>
                </a:solidFill>
              </a:rPr>
            </a:br>
            <a:r>
              <a:rPr lang="en-GB" smtClean="0">
                <a:solidFill>
                  <a:schemeClr val="tx2"/>
                </a:solidFill>
              </a:rPr>
              <a:t>Coping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2875" y="1600200"/>
            <a:ext cx="3921125" cy="43497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800" smtClean="0"/>
          </a:p>
          <a:p>
            <a:pPr eaLnBrk="1" hangingPunct="1">
              <a:buFontTx/>
              <a:buNone/>
            </a:pPr>
            <a:endParaRPr lang="en-GB" sz="2800" smtClean="0"/>
          </a:p>
          <a:p>
            <a:pPr algn="ctr" eaLnBrk="1" hangingPunct="1">
              <a:buFontTx/>
              <a:buNone/>
            </a:pPr>
            <a:endParaRPr lang="en-GB" sz="3600" smtClean="0"/>
          </a:p>
          <a:p>
            <a:pPr eaLnBrk="1" hangingPunct="1">
              <a:buFontTx/>
              <a:buNone/>
            </a:pPr>
            <a:endParaRPr lang="en-GB" sz="2800" smtClean="0"/>
          </a:p>
        </p:txBody>
      </p:sp>
      <p:pic>
        <p:nvPicPr>
          <p:cNvPr id="2" name="Picture 5" descr="STC12 coping tab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3" y="98950"/>
            <a:ext cx="4752528" cy="6546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/>
                </a:solidFill>
              </a:rPr>
              <a:t>It did shape how we responded to NICE Guidelines </a:t>
            </a:r>
          </a:p>
        </p:txBody>
      </p:sp>
      <p:sp>
        <p:nvSpPr>
          <p:cNvPr id="14339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27688" cy="49244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sz="3300" dirty="0" smtClean="0"/>
              <a:t>Provide </a:t>
            </a:r>
            <a:r>
              <a:rPr lang="en-GB" sz="3300" dirty="0"/>
              <a:t>verbal and written information and advice on the impact of drug misuse on service users, families and carers.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sz="3300" dirty="0"/>
              <a:t>Where the needs of families and carers of people who misuse drugs have been identified staff should offer guided self-help, typically consisting of a single session with the provision of written material.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GB" sz="3300" dirty="0"/>
              <a:t>Provide information about, and facilitate contact with, support groups, such as self-help groups specifically focused on addressing families’ and carers’ needs</a:t>
            </a:r>
            <a:r>
              <a:rPr lang="en-GB" sz="3300" dirty="0" smtClean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33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300" dirty="0" smtClean="0"/>
              <a:t>Drug </a:t>
            </a:r>
            <a:r>
              <a:rPr lang="en-GB" sz="3300" dirty="0"/>
              <a:t>misuse: psychosocial interventions, Guidance CG51, NICE 2008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17413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227763" y="1125538"/>
            <a:ext cx="2544762" cy="3594100"/>
          </a:xfrm>
          <a:ln w="3175">
            <a:solidFill>
              <a:schemeClr val="tx1"/>
            </a:solidFill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4724400"/>
            <a:ext cx="1279525" cy="18589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5" name="Picture 15"/>
          <p:cNvPicPr>
            <a:picLocks noChangeAspect="1" noChangeArrowheads="1"/>
          </p:cNvPicPr>
          <p:nvPr/>
        </p:nvPicPr>
        <p:blipFill>
          <a:blip r:embed="rId6"/>
          <a:srcRect b="2852"/>
          <a:stretch>
            <a:fillRect/>
          </a:stretch>
        </p:blipFill>
        <p:spPr bwMode="auto">
          <a:xfrm>
            <a:off x="7092950" y="4002088"/>
            <a:ext cx="1803400" cy="27289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Next Steps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4608513" cy="24780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mtClean="0"/>
              <a:t>Learning from your experience of accreditation 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mtClean="0"/>
              <a:t>Getting our trainers accredited </a:t>
            </a:r>
          </a:p>
        </p:txBody>
      </p:sp>
      <p:sp>
        <p:nvSpPr>
          <p:cNvPr id="2" name="Content Placeholder 3"/>
          <p:cNvSpPr>
            <a:spLocks noGrp="1"/>
          </p:cNvSpPr>
          <p:nvPr>
            <p:ph sz="half" idx="4294967295"/>
          </p:nvPr>
        </p:nvSpPr>
        <p:spPr>
          <a:xfrm>
            <a:off x="4859338" y="1341438"/>
            <a:ext cx="4038600" cy="4537075"/>
          </a:xfrm>
          <a:noFill/>
          <a:ln/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GB" sz="2800" dirty="0"/>
              <a:t> ________ ___ ___ </a:t>
            </a:r>
            <a:r>
              <a:rPr lang="en-GB" sz="2800" dirty="0" smtClean="0"/>
              <a:t>____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GB" sz="2800" dirty="0" smtClean="0"/>
          </a:p>
          <a:p>
            <a:pPr marL="0" indent="0" algn="ctr" eaLnBrk="1" hangingPunct="1">
              <a:buFont typeface="Arial" charset="0"/>
              <a:buNone/>
              <a:defRPr/>
            </a:pPr>
            <a:endParaRPr lang="en-GB" sz="2800" dirty="0" smtClean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sz="2800" dirty="0" smtClean="0"/>
              <a:t> ________ __________ _________ </a:t>
            </a: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859338" y="1341438"/>
            <a:ext cx="4038600" cy="45370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GB" smtClean="0"/>
              <a:t>Networking providers </a:t>
            </a:r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</p:txBody>
      </p:sp>
      <p:sp>
        <p:nvSpPr>
          <p:cNvPr id="64517" name="Content Placeholder 3"/>
          <p:cNvSpPr txBox="1">
            <a:spLocks/>
          </p:cNvSpPr>
          <p:nvPr/>
        </p:nvSpPr>
        <p:spPr bwMode="auto">
          <a:xfrm>
            <a:off x="323850" y="3284538"/>
            <a:ext cx="46085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800">
                <a:latin typeface="Calibri" pitchFamily="34" charset="0"/>
              </a:rPr>
              <a:t>Insuring we get young people’s views in the content and design of the workbook and website</a:t>
            </a:r>
          </a:p>
          <a:p>
            <a:endParaRPr lang="en-GB" sz="2800">
              <a:latin typeface="Calibri" pitchFamily="34" charset="0"/>
            </a:endParaRPr>
          </a:p>
          <a:p>
            <a:r>
              <a:rPr lang="en-GB" sz="2800">
                <a:latin typeface="Calibri" pitchFamily="34" charset="0"/>
              </a:rPr>
              <a:t>Launching the web site</a:t>
            </a:r>
          </a:p>
          <a:p>
            <a:r>
              <a:rPr lang="en-GB" sz="2800">
                <a:latin typeface="Calibri" pitchFamily="34" charset="0"/>
              </a:rPr>
              <a:t>Training managers </a:t>
            </a:r>
          </a:p>
          <a:p>
            <a:endParaRPr lang="en-GB" sz="280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GB" sz="280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GB" sz="280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GB" sz="2800">
              <a:latin typeface="Calibri" pitchFamily="34" charset="0"/>
            </a:endParaRPr>
          </a:p>
        </p:txBody>
      </p:sp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5150" y="2492375"/>
            <a:ext cx="25273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5538" name="Picture 3"/>
          <p:cNvPicPr>
            <a:picLocks noChangeAspect="1"/>
          </p:cNvPicPr>
          <p:nvPr/>
        </p:nvPicPr>
        <p:blipFill>
          <a:blip r:embed="rId3"/>
          <a:srcRect t="4517" b="50476"/>
          <a:stretch>
            <a:fillRect/>
          </a:stretch>
        </p:blipFill>
        <p:spPr bwMode="auto">
          <a:xfrm>
            <a:off x="1303338" y="1989138"/>
            <a:ext cx="653732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itle 2"/>
          <p:cNvSpPr>
            <a:spLocks noGrp="1"/>
          </p:cNvSpPr>
          <p:nvPr>
            <p:ph type="title"/>
          </p:nvPr>
        </p:nvSpPr>
        <p:spPr>
          <a:xfrm>
            <a:off x="457200" y="4005263"/>
            <a:ext cx="8229600" cy="1209675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rgbClr val="FF6600"/>
                </a:solidFill>
              </a:rPr>
              <a:t>ed.sipler@setrust.hscni.net</a:t>
            </a:r>
            <a:endParaRPr lang="en-GB" sz="40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457200" y="404813"/>
            <a:ext cx="82296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sz="17600" dirty="0" smtClean="0"/>
              <a:t/>
            </a:r>
            <a:br>
              <a:rPr lang="en-GB" sz="17600" dirty="0" smtClean="0"/>
            </a:br>
            <a:r>
              <a:rPr lang="en-GB" sz="17600" dirty="0" smtClean="0">
                <a:solidFill>
                  <a:schemeClr val="tx2"/>
                </a:solidFill>
              </a:rPr>
              <a:t>Thanks for having me</a:t>
            </a:r>
            <a:r>
              <a:rPr lang="en-GB" sz="17600" dirty="0" smtClean="0"/>
              <a:t/>
            </a:r>
            <a:br>
              <a:rPr lang="en-GB" sz="17600" dirty="0" smtClean="0"/>
            </a:br>
            <a:r>
              <a:rPr lang="en-GB" sz="17600" dirty="0" smtClean="0"/>
              <a:t/>
            </a:r>
            <a:br>
              <a:rPr lang="en-GB" sz="17600" dirty="0" smtClean="0"/>
            </a:br>
            <a:r>
              <a:rPr lang="en-GB" sz="17600" dirty="0" smtClean="0">
                <a:solidFill>
                  <a:srgbClr val="FF6600"/>
                </a:solidFill>
              </a:rPr>
              <a:t>Any Questions?</a:t>
            </a:r>
            <a:r>
              <a:rPr lang="en-GB" sz="17600" dirty="0" smtClean="0"/>
              <a:t/>
            </a:r>
            <a:br>
              <a:rPr lang="en-GB" sz="176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  </a:t>
            </a:r>
          </a:p>
        </p:txBody>
      </p:sp>
      <p:pic>
        <p:nvPicPr>
          <p:cNvPr id="65542" name="Picture 5"/>
          <p:cNvPicPr>
            <a:picLocks noChangeAspect="1"/>
          </p:cNvPicPr>
          <p:nvPr/>
        </p:nvPicPr>
        <p:blipFill>
          <a:blip r:embed="rId3"/>
          <a:srcRect t="57503"/>
          <a:stretch>
            <a:fillRect/>
          </a:stretch>
        </p:blipFill>
        <p:spPr bwMode="auto">
          <a:xfrm>
            <a:off x="1497013" y="5227638"/>
            <a:ext cx="6149975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5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But NICE say to do more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 rtlCol="0">
            <a:normAutofit lnSpcReduction="10000"/>
          </a:bodyPr>
          <a:lstStyle/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If they need more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provide </a:t>
            </a:r>
            <a:r>
              <a:rPr lang="en-GB" dirty="0"/>
              <a:t>information and education about drug misuse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help to identify sources of stress related to drug misuse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explore and promote effective coping behaviours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This work normally consists of at least five weekly sessions</a:t>
            </a:r>
            <a:r>
              <a:rPr lang="en-GB" dirty="0" smtClean="0"/>
              <a:t>.</a:t>
            </a:r>
            <a:endParaRPr lang="en-GB" dirty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dirty="0" smtClean="0"/>
              <a:t>What we are talking about here is the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dirty="0" smtClean="0"/>
              <a:t>5 – Step Method </a:t>
            </a: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solidFill>
                  <a:schemeClr val="tx2"/>
                </a:solidFill>
              </a:rPr>
              <a:t>March 2010, Another conference and hearing about the evolution of 5 Step work </a:t>
            </a:r>
          </a:p>
        </p:txBody>
      </p:sp>
      <p:pic>
        <p:nvPicPr>
          <p:cNvPr id="20483" name="Content Placeholder 5" descr="cov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19750" y="4049713"/>
            <a:ext cx="1943100" cy="2665412"/>
          </a:xfrm>
          <a:ln w="3175">
            <a:solidFill>
              <a:schemeClr val="tx1"/>
            </a:solidFill>
          </a:ln>
        </p:spPr>
      </p:pic>
      <p:sp>
        <p:nvSpPr>
          <p:cNvPr id="20484" name="Content Placeholder 8"/>
          <p:cNvSpPr>
            <a:spLocks noGrp="1"/>
          </p:cNvSpPr>
          <p:nvPr>
            <p:ph sz="half" idx="2"/>
          </p:nvPr>
        </p:nvSpPr>
        <p:spPr>
          <a:xfrm>
            <a:off x="684213" y="1412875"/>
            <a:ext cx="3527425" cy="4154488"/>
          </a:xfrm>
        </p:spPr>
        <p:txBody>
          <a:bodyPr>
            <a:spAutoFit/>
          </a:bodyPr>
          <a:lstStyle/>
          <a:p>
            <a:pPr eaLnBrk="1" hangingPunct="1">
              <a:buClr>
                <a:srgbClr val="FF6600"/>
              </a:buClr>
            </a:pPr>
            <a:r>
              <a:rPr lang="en-GB" sz="2400" smtClean="0"/>
              <a:t>It was that at this conference the relationship/ partnership with the  Taking the Lid Off Partnership (ASCERT, Barnardos, South Eastern H&amp;SCT) and the UK Alcohol Drugs and the Family Research Group began. </a:t>
            </a:r>
          </a:p>
        </p:txBody>
      </p:sp>
      <p:sp>
        <p:nvSpPr>
          <p:cNvPr id="20485" name="Content Placeholder 8"/>
          <p:cNvSpPr txBox="1">
            <a:spLocks/>
          </p:cNvSpPr>
          <p:nvPr/>
        </p:nvSpPr>
        <p:spPr bwMode="auto">
          <a:xfrm>
            <a:off x="4572000" y="1052513"/>
            <a:ext cx="40386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16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It was also when a  supplement in Drugs: Education, Prevention, and Policy was dedicated to research on the Five Step Method  (</a:t>
            </a:r>
            <a:r>
              <a:rPr lang="en-GB" sz="2400" b="1">
                <a:latin typeface="Calibri" pitchFamily="34" charset="0"/>
              </a:rPr>
              <a:t>Volume 17, Number s1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2000" i="1" dirty="0" smtClean="0">
                <a:solidFill>
                  <a:srgbClr val="0070C0"/>
                </a:solidFill>
              </a:rPr>
              <a:t>‘I felt sad and angry. I used to cry at night in bed on my own.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2000" i="1" dirty="0" smtClean="0">
                <a:solidFill>
                  <a:srgbClr val="0070C0"/>
                </a:solidFill>
              </a:rPr>
              <a:t>Because I didn’t like what was happening......I found it hard to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2000" i="1" dirty="0" smtClean="0">
                <a:solidFill>
                  <a:srgbClr val="0070C0"/>
                </a:solidFill>
              </a:rPr>
              <a:t>sleep at night.....family life was hard and lonely'</a:t>
            </a:r>
            <a:endParaRPr lang="en-GB" sz="20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1800" dirty="0" smtClean="0"/>
              <a:t>At least 18 000 children aged 11-18 in Northern Ireland are living  with parental substance misuse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1800" dirty="0" smtClean="0"/>
              <a:t>Alcohol plays a part in a third of known cases of child abuse and is a feature in a majority of domestic violence offences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1800" dirty="0" smtClean="0"/>
              <a:t>40% of children on the child protection register are there as a direct result of parental substance misuse.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1800" dirty="0" smtClean="0"/>
              <a:t>70% of our “Looked After Children” are living away from home as a direct result of parental substance misuse.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2000" dirty="0" smtClean="0"/>
              <a:t>Because of the very definition on “Hidden Harm” . The  </a:t>
            </a:r>
            <a:r>
              <a:rPr lang="en-GB" altLang="en-US" sz="20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serious negative consequence</a:t>
            </a:r>
            <a:r>
              <a:rPr lang="en-GB" altLang="en-US" sz="2000" dirty="0" smtClean="0"/>
              <a:t> on children and young people.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sz="2000" dirty="0" smtClean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chemeClr val="tx2"/>
                </a:solidFill>
              </a:rPr>
              <a:t>Why do we need an intervention for young people in their own right?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54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6600"/>
              </a:buClr>
            </a:pPr>
            <a:r>
              <a:rPr lang="en-GB" smtClean="0"/>
              <a:t>Research warns against the straight translation of an adult service for young people (E.g. Crome, 2006)</a:t>
            </a:r>
          </a:p>
          <a:p>
            <a:pPr eaLnBrk="1" hangingPunct="1">
              <a:buClr>
                <a:srgbClr val="FF6600"/>
              </a:buClr>
            </a:pPr>
            <a:r>
              <a:rPr lang="en-GB" smtClean="0"/>
              <a:t>Are there exclusion criteria?</a:t>
            </a:r>
          </a:p>
          <a:p>
            <a:pPr eaLnBrk="1" hangingPunct="1">
              <a:buClr>
                <a:srgbClr val="FF6600"/>
              </a:buClr>
            </a:pPr>
            <a:r>
              <a:rPr lang="en-GB" smtClean="0"/>
              <a:t>Harwin(2010) suggested brief intervention type work may not be enough for at risk young people </a:t>
            </a:r>
          </a:p>
          <a:p>
            <a:pPr eaLnBrk="1" hangingPunct="1">
              <a:buClr>
                <a:srgbClr val="FF6600"/>
              </a:buClr>
            </a:pPr>
            <a:r>
              <a:rPr lang="en-GB" smtClean="0"/>
              <a:t>Lorna (who you get to meet) challenged us to think of the creative ways to meet the needs of young people(2010)</a:t>
            </a:r>
          </a:p>
          <a:p>
            <a:pPr eaLnBrk="1" hangingPunct="1">
              <a:buClr>
                <a:srgbClr val="FF6600"/>
              </a:buClr>
            </a:pPr>
            <a:r>
              <a:rPr lang="en-GB" smtClean="0"/>
              <a:t>Parental consent versus Gillick competence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23558" name="Content Placeholder 5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188913"/>
            <a:ext cx="1108075" cy="13684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35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tx2"/>
                </a:solidFill>
              </a:rPr>
              <a:t>Developing 5 Step work for young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  <a:extLst/>
          </a:blip>
          <a:srcRect/>
          <a:stretch>
            <a:fillRect l="-3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57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solidFill>
                  <a:schemeClr val="tx2"/>
                </a:solidFill>
              </a:rPr>
              <a:t>The Challenges of Developing an Intervention for Young People From an Adult Model </a:t>
            </a:r>
          </a:p>
        </p:txBody>
      </p:sp>
      <p:sp>
        <p:nvSpPr>
          <p:cNvPr id="24580" name="Content Placeholder 1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392612" cy="4913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6600"/>
              </a:buClr>
            </a:pPr>
            <a:r>
              <a:rPr lang="en-GB" sz="2200" smtClean="0"/>
              <a:t>Styles of coping are different for young people compared to adults 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</a:pPr>
            <a:r>
              <a:rPr lang="en-GB" sz="2200" smtClean="0"/>
              <a:t>Materials have to be suitable for young people 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</a:pPr>
            <a:r>
              <a:rPr lang="en-GB" sz="2200" smtClean="0"/>
              <a:t>Engaging young people in a structured intervention can be difficult but it may be just what they need.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</a:pPr>
            <a:r>
              <a:rPr lang="en-GB" sz="2200" smtClean="0"/>
              <a:t>Make sure you take time to engage the young person on their level. 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</a:pPr>
            <a:r>
              <a:rPr lang="en-GB" sz="2200" smtClean="0"/>
              <a:t>Safeguarding issues 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</a:pPr>
            <a:r>
              <a:rPr lang="en-GB" sz="2200" smtClean="0"/>
              <a:t>You need to test the intervention and listen to the feedback from young people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/>
          <a:srcRect l="17500" t="8333" r="33554" b="4272"/>
          <a:stretch/>
        </p:blipFill>
        <p:spPr bwMode="auto">
          <a:xfrm>
            <a:off x="5003800" y="1557338"/>
            <a:ext cx="3440113" cy="4913312"/>
          </a:xfrm>
          <a:prstGeom prst="rect">
            <a:avLst/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5" y="115888"/>
            <a:ext cx="8858250" cy="66262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tx2"/>
                </a:solidFill>
                <a:latin typeface="+mn-lt"/>
                <a:cs typeface="Arial" charset="0"/>
              </a:rPr>
              <a:t>What Our Pilots Told 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5040312"/>
          </a:xfr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540000" indent="-457200" eaLnBrk="1" fontAlgn="auto" hangingPunct="1">
              <a:spcBef>
                <a:spcPts val="2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Pilot studies funded by the Regional Hidden Harm Quality Assurance Group (PHA/HSCB) and Alcohol Research UK</a:t>
            </a:r>
            <a:endParaRPr lang="en-GB" sz="2000" dirty="0" smtClean="0">
              <a:cs typeface="Arial" pitchFamily="34" charset="0"/>
            </a:endParaRPr>
          </a:p>
          <a:p>
            <a:pPr marL="540000" indent="-457200" eaLnBrk="1" fontAlgn="auto" hangingPunct="1">
              <a:spcBef>
                <a:spcPts val="2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tx2"/>
                </a:solidFill>
                <a:cs typeface="Arial" pitchFamily="34" charset="0"/>
              </a:rPr>
              <a:t>2 pilot projects (2011-2013)</a:t>
            </a:r>
          </a:p>
          <a:p>
            <a:pPr marL="540000" indent="-457200" eaLnBrk="1" fontAlgn="auto" hangingPunct="1">
              <a:spcBef>
                <a:spcPts val="2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Arial" pitchFamily="34" charset="0"/>
              </a:rPr>
              <a:t>Added Parental mental health</a:t>
            </a:r>
          </a:p>
          <a:p>
            <a:pPr marL="540000" indent="-457200" eaLnBrk="1" fontAlgn="auto" hangingPunct="1">
              <a:spcBef>
                <a:spcPts val="2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tx2"/>
                </a:solidFill>
                <a:cs typeface="Arial" pitchFamily="34" charset="0"/>
              </a:rPr>
              <a:t>57 practitioners trained: </a:t>
            </a:r>
          </a:p>
          <a:p>
            <a:pPr marL="540000" indent="-457200" eaLnBrk="1" fontAlgn="auto" hangingPunct="1">
              <a:spcBef>
                <a:spcPts val="2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Arial" pitchFamily="34" charset="0"/>
              </a:rPr>
              <a:t>20 used </a:t>
            </a:r>
            <a:r>
              <a:rPr lang="en-GB" sz="2000" dirty="0" err="1" smtClean="0">
                <a:cs typeface="Arial" pitchFamily="34" charset="0"/>
              </a:rPr>
              <a:t>StC</a:t>
            </a:r>
            <a:r>
              <a:rPr lang="en-GB" sz="2000" dirty="0" smtClean="0">
                <a:cs typeface="Arial" pitchFamily="34" charset="0"/>
              </a:rPr>
              <a:t> (1:1 &amp; groups). </a:t>
            </a:r>
          </a:p>
          <a:p>
            <a:pPr marL="540000" indent="-457200" eaLnBrk="1" fontAlgn="auto" hangingPunct="1">
              <a:spcBef>
                <a:spcPts val="2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tx2"/>
                </a:solidFill>
                <a:cs typeface="Arial" pitchFamily="34" charset="0"/>
              </a:rPr>
              <a:t>43 YP. Many living with problems for 10+ years.  </a:t>
            </a:r>
          </a:p>
          <a:p>
            <a:pPr marL="540000" indent="-457200" eaLnBrk="1" fontAlgn="auto" hangingPunct="1">
              <a:spcBef>
                <a:spcPts val="2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Arial" pitchFamily="34" charset="0"/>
              </a:rPr>
              <a:t>Encouraging findings </a:t>
            </a:r>
            <a:endParaRPr lang="en-GB" sz="2000" dirty="0">
              <a:cs typeface="Arial" pitchFamily="34" charset="0"/>
            </a:endParaRPr>
          </a:p>
          <a:p>
            <a:pPr marL="540000" indent="-457200" eaLnBrk="1" fontAlgn="auto" hangingPunct="1">
              <a:spcBef>
                <a:spcPts val="2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tx2"/>
                </a:solidFill>
                <a:cs typeface="Arial" pitchFamily="34" charset="0"/>
              </a:rPr>
              <a:t>Benefits also for practitioners ; Those who did the work valued the structure of the intervention. </a:t>
            </a:r>
          </a:p>
          <a:p>
            <a:pPr marL="540000" indent="-457200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dirty="0">
              <a:cs typeface="Arial" pitchFamily="34" charset="0"/>
            </a:endParaRPr>
          </a:p>
        </p:txBody>
      </p:sp>
      <p:sp>
        <p:nvSpPr>
          <p:cNvPr id="25603" name="Content Placeholder 1"/>
          <p:cNvSpPr>
            <a:spLocks noGrp="1"/>
          </p:cNvSpPr>
          <p:nvPr>
            <p:ph sz="half" idx="2"/>
          </p:nvPr>
        </p:nvSpPr>
        <p:spPr>
          <a:xfrm>
            <a:off x="4643438" y="1341438"/>
            <a:ext cx="4038600" cy="5040312"/>
          </a:xfr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2400" dirty="0" smtClean="0"/>
              <a:t>It did have its challenges:</a:t>
            </a:r>
          </a:p>
          <a:p>
            <a:pPr eaLnBrk="1" hangingPunct="1">
              <a:buFont typeface="Arial" charset="0"/>
              <a:buNone/>
              <a:defRPr/>
            </a:pPr>
            <a:endParaRPr lang="en-GB" sz="1100" dirty="0" smtClean="0"/>
          </a:p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GB" sz="2000" dirty="0" smtClean="0"/>
              <a:t>Large degree of attrition</a:t>
            </a:r>
          </a:p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Practitioners who wanted to be supportive of young people but did not have capacity to deliver even a brief intervention like Steps to Cope</a:t>
            </a:r>
          </a:p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GB" sz="2000" dirty="0" smtClean="0"/>
              <a:t>Keeping practitioners to fidelity of the intervention </a:t>
            </a:r>
          </a:p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Workers seeing the value in quantitative tools</a:t>
            </a:r>
            <a:r>
              <a:rPr lang="en-GB" sz="18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1111</TotalTime>
  <Words>2376</Words>
  <Application>Microsoft Office PowerPoint</Application>
  <PresentationFormat>On-screen Show (4:3)</PresentationFormat>
  <Paragraphs>408</Paragraphs>
  <Slides>31</Slides>
  <Notes>21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We have been following the development of the 5 Step Method for a long time</vt:lpstr>
      <vt:lpstr>It did shape how we responded to NICE Guidelines </vt:lpstr>
      <vt:lpstr>But NICE say to do more</vt:lpstr>
      <vt:lpstr>March 2010, Another conference and hearing about the evolution of 5 Step work </vt:lpstr>
      <vt:lpstr>Why do we need an intervention for young people in their own right?</vt:lpstr>
      <vt:lpstr>Developing 5 Step work for young people</vt:lpstr>
      <vt:lpstr>The Challenges of Developing an Intervention for Young People From an Adult Model </vt:lpstr>
      <vt:lpstr>What Our Pilots Told Us</vt:lpstr>
      <vt:lpstr>Some of the things young people told us about how their parents drinking affects them </vt:lpstr>
      <vt:lpstr>How STC Helps Young People</vt:lpstr>
      <vt:lpstr>The Challenge: What We are Working on to Take it Forward </vt:lpstr>
      <vt:lpstr>Project Funding and Outcomes </vt:lpstr>
      <vt:lpstr>The Steps to Cope Project Targets </vt:lpstr>
      <vt:lpstr>Policy Context</vt:lpstr>
      <vt:lpstr>Did we get buy-in for the project?</vt:lpstr>
      <vt:lpstr>Steps to Cope –The 5 Steps</vt:lpstr>
      <vt:lpstr>How are we going to manage the</vt:lpstr>
      <vt:lpstr>Steps to Cope Support Pathway</vt:lpstr>
      <vt:lpstr>STC Web Platform</vt:lpstr>
      <vt:lpstr>Regional STC Practitioner Network </vt:lpstr>
      <vt:lpstr>Involving Young People in </vt:lpstr>
      <vt:lpstr>Reaching Young People</vt:lpstr>
      <vt:lpstr>Sustainability</vt:lpstr>
      <vt:lpstr>Most Important Safe Practice </vt:lpstr>
      <vt:lpstr>Evaluation </vt:lpstr>
      <vt:lpstr>Strengthening the Evidence Base </vt:lpstr>
      <vt:lpstr>PowerPoint Presentation</vt:lpstr>
      <vt:lpstr>Thinking About  Coping</vt:lpstr>
      <vt:lpstr>Next Steps</vt:lpstr>
      <vt:lpstr>ed.sipler@setrust.hscni.net</vt:lpstr>
    </vt:vector>
  </TitlesOfParts>
  <Company>South Eastern H&amp;SC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ed.sipler</dc:creator>
  <cp:lastModifiedBy>Mary Dunne</cp:lastModifiedBy>
  <cp:revision>54</cp:revision>
  <dcterms:created xsi:type="dcterms:W3CDTF">2014-11-01T15:48:05Z</dcterms:created>
  <dcterms:modified xsi:type="dcterms:W3CDTF">2014-11-25T10:31:45Z</dcterms:modified>
</cp:coreProperties>
</file>