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16"/>
  </p:notesMasterIdLst>
  <p:handoutMasterIdLst>
    <p:handoutMasterId r:id="rId17"/>
  </p:handoutMasterIdLst>
  <p:sldIdLst>
    <p:sldId id="256" r:id="rId2"/>
    <p:sldId id="506" r:id="rId3"/>
    <p:sldId id="579" r:id="rId4"/>
    <p:sldId id="580" r:id="rId5"/>
    <p:sldId id="581" r:id="rId6"/>
    <p:sldId id="541" r:id="rId7"/>
    <p:sldId id="542" r:id="rId8"/>
    <p:sldId id="582" r:id="rId9"/>
    <p:sldId id="583" r:id="rId10"/>
    <p:sldId id="584" r:id="rId11"/>
    <p:sldId id="588" r:id="rId12"/>
    <p:sldId id="590" r:id="rId13"/>
    <p:sldId id="589" r:id="rId14"/>
    <p:sldId id="587" r:id="rId15"/>
  </p:sldIdLst>
  <p:sldSz cx="9144000" cy="6858000" type="screen4x3"/>
  <p:notesSz cx="10020300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ill" initials="G" lastIdx="3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009900"/>
    <a:srgbClr val="FF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57" autoAdjust="0"/>
    <p:restoredTop sz="92518" autoAdjust="0"/>
  </p:normalViewPr>
  <p:slideViewPr>
    <p:cSldViewPr>
      <p:cViewPr>
        <p:scale>
          <a:sx n="90" d="100"/>
          <a:sy n="90" d="100"/>
        </p:scale>
        <p:origin x="-894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10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682" y="-96"/>
      </p:cViewPr>
      <p:guideLst>
        <p:guide orient="horz" pos="2170"/>
        <p:guide pos="3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42287" cy="34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6" tIns="46388" rIns="92776" bIns="46388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75673" y="0"/>
            <a:ext cx="4342287" cy="34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6" tIns="46388" rIns="92776" bIns="4638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8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542162"/>
            <a:ext cx="4342287" cy="34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6" tIns="46388" rIns="92776" bIns="46388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8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75673" y="6542162"/>
            <a:ext cx="4342287" cy="34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6" tIns="46388" rIns="92776" bIns="4638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1011D79-D304-4633-A282-976920B537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73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4342287" cy="34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6" tIns="46388" rIns="92776" bIns="46388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5673" y="0"/>
            <a:ext cx="4342287" cy="34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6" tIns="46388" rIns="92776" bIns="4638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9300" y="515938"/>
            <a:ext cx="3444875" cy="2584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02969" y="3271634"/>
            <a:ext cx="8014366" cy="309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6" tIns="46388" rIns="92776" bIns="463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542162"/>
            <a:ext cx="4342287" cy="34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6" tIns="46388" rIns="92776" bIns="46388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75673" y="6542162"/>
            <a:ext cx="4342287" cy="34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6" tIns="46388" rIns="92776" bIns="4638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E62D2D6-C3D2-4686-B6BD-EEF937643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67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BF678B-2E0A-4065-9D34-40B92B0E00F1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A3F132-7C65-4D5F-8183-141F42A4EF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A3F132-7C65-4D5F-8183-141F42A4EF7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A3F132-7C65-4D5F-8183-141F42A4EF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A3F132-7C65-4D5F-8183-141F42A4EF7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A3F132-7C65-4D5F-8183-141F42A4EF7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A3F132-7C65-4D5F-8183-141F42A4EF7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A3F132-7C65-4D5F-8183-141F42A4EF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A3F132-7C65-4D5F-8183-141F42A4EF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A3F132-7C65-4D5F-8183-141F42A4EF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A3F132-7C65-4D5F-8183-141F42A4EF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A3F132-7C65-4D5F-8183-141F42A4EF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A3F132-7C65-4D5F-8183-141F42A4EF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A3F132-7C65-4D5F-8183-141F42A4EF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24633B8-503C-474E-995E-B167F11EB3EF}" type="datetime1">
              <a:rPr lang="en-US" smtClean="0"/>
              <a:t>11/25/2014</a:t>
            </a:fld>
            <a:endParaRPr lang="en-GB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221A7DE-43B5-498F-9A39-7084BA4C5B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088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F7123-683C-4C5D-BC0C-6B7B0CBDE74C}" type="datetime1">
              <a:rPr lang="en-US" smtClean="0"/>
              <a:t>11/25/2014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73C2C-3571-4958-B94F-FF485E74A7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35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F4557-1729-4A20-8607-705353607134}" type="datetime1">
              <a:rPr lang="en-US" smtClean="0"/>
              <a:t>11/25/2014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AC2BE-3280-4200-8142-912776DD5E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954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30335-45AF-4F73-8C8F-14BA2DF6B5D3}" type="datetime1">
              <a:rPr lang="en-US" smtClean="0"/>
              <a:t>11/25/2014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0E5B5-95AE-40C5-AA56-2DAC2C5CC8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71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AD7DA3-1033-499D-B3AE-DDBC63C16ABB}" type="datetime1">
              <a:rPr lang="en-US" smtClean="0"/>
              <a:t>11/25/2014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F1A867-59D1-44CC-BCD4-1A1A6B9A29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382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8ACC1A-6FD4-4E91-9489-5F065FBB41BD}" type="datetime1">
              <a:rPr lang="en-US" smtClean="0"/>
              <a:t>11/25/2014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96AC07-6126-49A7-9B10-9AD903D55A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696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8E88AC-0606-4133-AC47-B3887FAFD5B9}" type="datetime1">
              <a:rPr lang="en-US" smtClean="0"/>
              <a:t>11/25/2014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2362FD-A58E-4570-8DBA-CC13D16BA0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587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801B2A-04A0-467E-9D62-D4729B2A36FE}" type="datetime1">
              <a:rPr lang="en-US" smtClean="0"/>
              <a:t>11/25/2014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A1EADD-39D9-4137-90E1-BD5ED8DF57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686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67CA6-C8B2-4746-8A15-8794643F5711}" type="datetime1">
              <a:rPr lang="en-US" smtClean="0"/>
              <a:t>11/25/2014</a:t>
            </a:fld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14BA6-D926-4DDC-8060-52AB7C4DC2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11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2D935E-98E1-4A8F-A758-3F9BCA3C8EA2}" type="datetime1">
              <a:rPr lang="en-US" smtClean="0"/>
              <a:t>11/25/2014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BC475C-5C10-4477-8A27-C21A803342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455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8F4B367-9342-4757-AF62-90A5ADD81E95}" type="datetime1">
              <a:rPr lang="en-US" smtClean="0"/>
              <a:t>11/25/2014</a:t>
            </a:fld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FF1FF70-99CD-426E-AA51-4C4253CF04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358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0EAAAD96-5DA1-40A4-B0F8-8700E7F43006}" type="datetime1">
              <a:rPr lang="en-US" smtClean="0"/>
              <a:t>11/25/2014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2BD8DA4F-A2B1-49AE-BF85-6FF6BE7560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8" r:id="rId1"/>
    <p:sldLayoutId id="2147484334" r:id="rId2"/>
    <p:sldLayoutId id="2147484339" r:id="rId3"/>
    <p:sldLayoutId id="2147484340" r:id="rId4"/>
    <p:sldLayoutId id="2147484341" r:id="rId5"/>
    <p:sldLayoutId id="2147484342" r:id="rId6"/>
    <p:sldLayoutId id="2147484335" r:id="rId7"/>
    <p:sldLayoutId id="2147484343" r:id="rId8"/>
    <p:sldLayoutId id="2147484344" r:id="rId9"/>
    <p:sldLayoutId id="2147484336" r:id="rId10"/>
    <p:sldLayoutId id="214748433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323528" y="260649"/>
            <a:ext cx="8568952" cy="1944215"/>
          </a:xfrm>
        </p:spPr>
        <p:txBody>
          <a:bodyPr/>
          <a:lstStyle/>
          <a:p>
            <a:pPr algn="ctr"/>
            <a:r>
              <a:rPr lang="en-GB" sz="4400" b="1" dirty="0"/>
              <a:t>Resilience and its Relationship with the 5-Step </a:t>
            </a:r>
            <a:r>
              <a:rPr lang="en-GB" sz="4400" b="1" dirty="0" smtClean="0"/>
              <a:t>Method</a:t>
            </a:r>
          </a:p>
          <a:p>
            <a:pPr algn="ctr"/>
            <a:endParaRPr lang="en-GB" sz="4400" b="1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endParaRPr lang="en-US" sz="36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R="0" algn="ctr" eaLnBrk="1" hangingPunct="1"/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Professor </a:t>
            </a:r>
            <a:r>
              <a:rPr lang="en-US" sz="3600" dirty="0">
                <a:solidFill>
                  <a:srgbClr val="FF0000"/>
                </a:solidFill>
                <a:latin typeface="Comic Sans MS" pitchFamily="66" charset="0"/>
              </a:rPr>
              <a:t>Richard Velleman</a:t>
            </a:r>
            <a:br>
              <a:rPr lang="en-US" sz="3600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Emeritus Professor of Mental Health Research, University of Bath, UK and Senior Research Consultant, Sangath Community NGO, Goa, India</a:t>
            </a:r>
            <a:br>
              <a:rPr lang="en-US" sz="2400" dirty="0">
                <a:solidFill>
                  <a:srgbClr val="FF0000"/>
                </a:solidFill>
                <a:latin typeface="Comic Sans MS" pitchFamily="66" charset="0"/>
              </a:rPr>
            </a:br>
            <a:endParaRPr lang="en-US" sz="2400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1A7DE-43B5-498F-9A39-7084BA4C5BB8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tx1"/>
                </a:solidFill>
              </a:rPr>
              <a:t>Brainstorm </a:t>
            </a:r>
            <a:r>
              <a:rPr lang="en-GB" sz="3600" dirty="0" smtClean="0">
                <a:solidFill>
                  <a:schemeClr val="tx1"/>
                </a:solidFill>
              </a:rPr>
              <a:t>in </a:t>
            </a:r>
            <a:r>
              <a:rPr lang="en-GB" sz="3600" dirty="0">
                <a:solidFill>
                  <a:schemeClr val="tx1"/>
                </a:solidFill>
              </a:rPr>
              <a:t>small groups</a:t>
            </a:r>
            <a:endParaRPr lang="en-IE" sz="3600" dirty="0"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0E5B5-95AE-40C5-AA56-2DAC2C5CC800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356"/>
          </a:xfrm>
        </p:spPr>
        <p:txBody>
          <a:bodyPr/>
          <a:lstStyle/>
          <a:p>
            <a:r>
              <a:rPr lang="en-GB" sz="2400" dirty="0" smtClean="0"/>
              <a:t>At </a:t>
            </a:r>
            <a:r>
              <a:rPr lang="en-GB" sz="2400" dirty="0"/>
              <a:t>the moment, the 5-Step Method is about reducing stress &amp; strain and improving coping &amp; support. </a:t>
            </a:r>
            <a:endParaRPr lang="en-GB" sz="2400" dirty="0" smtClean="0"/>
          </a:p>
          <a:p>
            <a:r>
              <a:rPr lang="en-GB" sz="2400" b="1" dirty="0" smtClean="0"/>
              <a:t>How </a:t>
            </a:r>
            <a:r>
              <a:rPr lang="en-GB" sz="2400" b="1" dirty="0"/>
              <a:t>might we introduce more ideas of reducing risk factors and increasing protective ones, to also make family members more resilient?  </a:t>
            </a:r>
            <a:endParaRPr lang="en-GB" sz="2400" b="1" dirty="0" smtClean="0"/>
          </a:p>
          <a:p>
            <a:r>
              <a:rPr lang="en-GB" sz="2400" b="1" dirty="0" smtClean="0"/>
              <a:t>Are </a:t>
            </a:r>
            <a:r>
              <a:rPr lang="en-GB" sz="2400" b="1" dirty="0"/>
              <a:t>there tools/techniques to use and which steps could we introduce them in?</a:t>
            </a:r>
            <a:endParaRPr lang="en-GB" sz="2400" b="1" u="sng" dirty="0"/>
          </a:p>
        </p:txBody>
      </p:sp>
    </p:spTree>
    <p:extLst>
      <p:ext uri="{BB962C8B-B14F-4D97-AF65-F5344CB8AC3E}">
        <p14:creationId xmlns:p14="http://schemas.microsoft.com/office/powerpoint/2010/main" val="137978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GB" sz="2800" dirty="0" smtClean="0">
                <a:solidFill>
                  <a:schemeClr val="tx1"/>
                </a:solidFill>
              </a:rPr>
              <a:t/>
            </a:r>
            <a:br>
              <a:rPr lang="en-GB" sz="2800" dirty="0" smtClean="0">
                <a:solidFill>
                  <a:schemeClr val="tx1"/>
                </a:solidFill>
              </a:rPr>
            </a:br>
            <a:r>
              <a:rPr lang="en-GB" sz="2800" dirty="0" smtClean="0">
                <a:solidFill>
                  <a:schemeClr val="tx1"/>
                </a:solidFill>
              </a:rPr>
              <a:t>How </a:t>
            </a:r>
            <a:r>
              <a:rPr lang="en-GB" sz="2800" dirty="0">
                <a:solidFill>
                  <a:schemeClr val="tx1"/>
                </a:solidFill>
              </a:rPr>
              <a:t>might we introduce more ideas of reducing risk factors and increasing protective ones, to also make family members more resilient?</a:t>
            </a:r>
            <a:endParaRPr lang="en-IE" sz="2800" dirty="0"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0E5B5-95AE-40C5-AA56-2DAC2C5CC800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260"/>
          </a:xfrm>
        </p:spPr>
        <p:txBody>
          <a:bodyPr/>
          <a:lstStyle/>
          <a:p>
            <a:pPr marL="109537" indent="0">
              <a:buNone/>
            </a:pPr>
            <a:r>
              <a:rPr lang="en-GB" sz="2400" b="1" dirty="0" smtClean="0"/>
              <a:t>We can raise and discuss:</a:t>
            </a:r>
          </a:p>
          <a:p>
            <a:pPr lvl="0"/>
            <a:r>
              <a:rPr lang="en-GB" sz="2400" b="1" dirty="0"/>
              <a:t>What are your </a:t>
            </a:r>
            <a:r>
              <a:rPr lang="en-GB" sz="2400" b="1" u="sng" dirty="0"/>
              <a:t>risk</a:t>
            </a:r>
            <a:r>
              <a:rPr lang="en-GB" sz="2400" b="1" dirty="0"/>
              <a:t> factors, and how can you take any action to reduce them.</a:t>
            </a:r>
            <a:endParaRPr lang="en-GB" sz="2400" dirty="0"/>
          </a:p>
          <a:p>
            <a:pPr marL="109537" indent="0">
              <a:buNone/>
            </a:pPr>
            <a:r>
              <a:rPr lang="en-GB" sz="2400" b="1" dirty="0" err="1"/>
              <a:t>Eg</a:t>
            </a:r>
            <a:r>
              <a:rPr lang="en-GB" sz="2400" b="1" dirty="0"/>
              <a:t> reduce risks of violence, or aggression, </a:t>
            </a:r>
            <a:endParaRPr lang="en-GB" sz="2400" dirty="0"/>
          </a:p>
          <a:p>
            <a:r>
              <a:rPr lang="en-GB" sz="2400" b="1" dirty="0"/>
              <a:t>And what are the </a:t>
            </a:r>
            <a:r>
              <a:rPr lang="en-GB" sz="2400" b="1" u="sng" dirty="0"/>
              <a:t>risk</a:t>
            </a:r>
            <a:r>
              <a:rPr lang="en-GB" sz="2400" b="1" dirty="0"/>
              <a:t> factors for your children, and how can you take any action to reduce them.</a:t>
            </a:r>
            <a:endParaRPr lang="en-GB" sz="2400" dirty="0"/>
          </a:p>
          <a:p>
            <a:pPr marL="109537" indent="0">
              <a:buNone/>
            </a:pPr>
            <a:r>
              <a:rPr lang="en-GB" sz="2400" b="1" dirty="0" err="1"/>
              <a:t>Eg</a:t>
            </a:r>
            <a:r>
              <a:rPr lang="en-GB" sz="2400" b="1" dirty="0"/>
              <a:t> reduce inconsistency in parenting, reduce overt disharmony, enable children to be children and not take on too many adult roles</a:t>
            </a:r>
            <a:endParaRPr lang="en-GB" sz="2400" dirty="0"/>
          </a:p>
          <a:p>
            <a:pPr marL="109537" indent="0">
              <a:buNone/>
            </a:pPr>
            <a:r>
              <a:rPr lang="en-GB" sz="2400" b="1" dirty="0" smtClean="0"/>
              <a:t>  </a:t>
            </a:r>
            <a:endParaRPr lang="en-GB" sz="2400" b="1" dirty="0"/>
          </a:p>
          <a:p>
            <a:endParaRPr lang="en-GB" sz="2400" b="1" u="sng" dirty="0"/>
          </a:p>
        </p:txBody>
      </p:sp>
    </p:spTree>
    <p:extLst>
      <p:ext uri="{BB962C8B-B14F-4D97-AF65-F5344CB8AC3E}">
        <p14:creationId xmlns:p14="http://schemas.microsoft.com/office/powerpoint/2010/main" val="277957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0E5B5-95AE-40C5-AA56-2DAC2C5CC800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818460"/>
          </a:xfrm>
        </p:spPr>
        <p:txBody>
          <a:bodyPr/>
          <a:lstStyle/>
          <a:p>
            <a:pPr marL="109537" indent="0">
              <a:buNone/>
            </a:pPr>
            <a:r>
              <a:rPr lang="en-GB" sz="2000" b="1" dirty="0" smtClean="0"/>
              <a:t>AND:</a:t>
            </a:r>
          </a:p>
          <a:p>
            <a:pPr lvl="0"/>
            <a:r>
              <a:rPr lang="en-GB" sz="2000" b="1" dirty="0"/>
              <a:t>What are your </a:t>
            </a:r>
            <a:r>
              <a:rPr lang="en-GB" sz="2000" b="1" u="sng" dirty="0"/>
              <a:t>protective</a:t>
            </a:r>
            <a:r>
              <a:rPr lang="en-GB" sz="2000" b="1" dirty="0"/>
              <a:t> factors, and how can you take any action to increase them.</a:t>
            </a:r>
            <a:endParaRPr lang="en-GB" sz="2000" dirty="0"/>
          </a:p>
          <a:p>
            <a:pPr marL="109537" indent="0">
              <a:buNone/>
            </a:pPr>
            <a:r>
              <a:rPr lang="en-GB" sz="2200" b="1" dirty="0" err="1"/>
              <a:t>Eg</a:t>
            </a:r>
            <a:r>
              <a:rPr lang="en-GB" sz="2200" b="1" dirty="0"/>
              <a:t> Ensure there are stable figures around; ensure you have a close positive bond with at least one supportive adult; ensure you have a good support network beyond this; ensure you </a:t>
            </a:r>
            <a:r>
              <a:rPr lang="en-GB" sz="2200" b="1" dirty="0" smtClean="0"/>
              <a:t>engage </a:t>
            </a:r>
            <a:r>
              <a:rPr lang="en-GB" sz="2200" b="1" dirty="0"/>
              <a:t>in a range of activities; ensure you gain experience of success and achievement</a:t>
            </a:r>
            <a:endParaRPr lang="en-GB" sz="2200" dirty="0"/>
          </a:p>
          <a:p>
            <a:r>
              <a:rPr lang="en-GB" sz="2000" b="1" dirty="0" smtClean="0"/>
              <a:t>And </a:t>
            </a:r>
            <a:r>
              <a:rPr lang="en-GB" sz="2000" b="1" dirty="0"/>
              <a:t>what are the </a:t>
            </a:r>
            <a:r>
              <a:rPr lang="en-GB" sz="2000" b="1" u="sng" dirty="0"/>
              <a:t>protective</a:t>
            </a:r>
            <a:r>
              <a:rPr lang="en-GB" sz="2000" b="1" dirty="0"/>
              <a:t> factors for your children, and how can you take any action to increase them.</a:t>
            </a:r>
            <a:endParaRPr lang="en-GB" sz="2000" dirty="0"/>
          </a:p>
          <a:p>
            <a:pPr marL="109537" indent="0">
              <a:buNone/>
            </a:pPr>
            <a:r>
              <a:rPr lang="en-GB" sz="2200" b="1" dirty="0" err="1"/>
              <a:t>Eg</a:t>
            </a:r>
            <a:r>
              <a:rPr lang="en-GB" sz="2200" b="1" dirty="0"/>
              <a:t> Ensure there are stable adult figures around; ensure they have a close positive bond with at least one supportive adult; ensure that they have a good support network beyond this; ensure your parenting style is positive; ensure they </a:t>
            </a:r>
            <a:r>
              <a:rPr lang="en-GB" sz="2200" b="1" dirty="0" smtClean="0"/>
              <a:t>engage </a:t>
            </a:r>
            <a:r>
              <a:rPr lang="en-GB" sz="2200" b="1" dirty="0"/>
              <a:t>in a range of activities; ensure they gain experience of success and achievement; ensure continuing family cohesion and harmony in the face of the misuse and its related effects</a:t>
            </a:r>
            <a:endParaRPr lang="en-GB" sz="2200" dirty="0"/>
          </a:p>
          <a:p>
            <a:pPr marL="109537" indent="0">
              <a:buNone/>
            </a:pPr>
            <a:endParaRPr lang="en-GB" sz="2400" b="1" dirty="0" smtClean="0"/>
          </a:p>
          <a:p>
            <a:pPr marL="109537" indent="0">
              <a:buNone/>
            </a:pPr>
            <a:r>
              <a:rPr lang="en-GB" sz="2400" b="1" dirty="0" smtClean="0"/>
              <a:t>  </a:t>
            </a:r>
            <a:endParaRPr lang="en-GB" sz="2400" b="1" dirty="0"/>
          </a:p>
          <a:p>
            <a:endParaRPr lang="en-GB" sz="2400" b="1" u="sng" dirty="0"/>
          </a:p>
        </p:txBody>
      </p:sp>
    </p:spTree>
    <p:extLst>
      <p:ext uri="{BB962C8B-B14F-4D97-AF65-F5344CB8AC3E}">
        <p14:creationId xmlns:p14="http://schemas.microsoft.com/office/powerpoint/2010/main" val="124365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tx1"/>
                </a:solidFill>
              </a:rPr>
              <a:t>Are there tools/techniques to use and which steps could we introduce them in?</a:t>
            </a:r>
            <a:endParaRPr lang="en-IE" sz="3600" dirty="0"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0E5B5-95AE-40C5-AA56-2DAC2C5CC800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356"/>
          </a:xfrm>
        </p:spPr>
        <p:txBody>
          <a:bodyPr/>
          <a:lstStyle/>
          <a:p>
            <a:endParaRPr lang="en-GB" sz="2400" b="1" u="sng" dirty="0"/>
          </a:p>
          <a:p>
            <a:r>
              <a:rPr lang="en-GB" sz="2400" b="1" dirty="0"/>
              <a:t>We can introduce these ideas throughout the 5-Step Method, especially in steps 2-5. </a:t>
            </a:r>
            <a:endParaRPr lang="en-GB" sz="2400" b="1" dirty="0" smtClean="0"/>
          </a:p>
          <a:p>
            <a:endParaRPr lang="en-GB" sz="2400" b="1" dirty="0"/>
          </a:p>
          <a:p>
            <a:r>
              <a:rPr lang="en-GB" sz="2400" b="1" dirty="0" smtClean="0"/>
              <a:t>We </a:t>
            </a:r>
            <a:r>
              <a:rPr lang="en-GB" sz="2400" b="1" dirty="0"/>
              <a:t>already discuss many things in steps 2 &amp; 3 &amp; 4 (Information &amp; coping &amp; support).</a:t>
            </a:r>
            <a:endParaRPr lang="en-GB" sz="2400" b="1" u="sng" dirty="0"/>
          </a:p>
        </p:txBody>
      </p:sp>
    </p:spTree>
    <p:extLst>
      <p:ext uri="{BB962C8B-B14F-4D97-AF65-F5344CB8AC3E}">
        <p14:creationId xmlns:p14="http://schemas.microsoft.com/office/powerpoint/2010/main" val="250379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tx1"/>
                </a:solidFill>
              </a:rPr>
              <a:t>Resilience and its relationship with the 5-Step Method</a:t>
            </a:r>
            <a:endParaRPr lang="en-IE" sz="3600" dirty="0"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0E5B5-95AE-40C5-AA56-2DAC2C5CC800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356"/>
          </a:xfrm>
        </p:spPr>
        <p:txBody>
          <a:bodyPr/>
          <a:lstStyle/>
          <a:p>
            <a:endParaRPr lang="en-GB" sz="2400" dirty="0"/>
          </a:p>
          <a:p>
            <a:pPr lvl="0"/>
            <a:r>
              <a:rPr lang="en-GB" sz="2400" dirty="0"/>
              <a:t>What are the TWO most positive outcomes to be achieved from building resilience with family members</a:t>
            </a:r>
            <a:r>
              <a:rPr lang="en-GB" sz="2400" dirty="0" smtClean="0"/>
              <a:t>?</a:t>
            </a:r>
          </a:p>
          <a:p>
            <a:pPr lvl="0"/>
            <a:endParaRPr lang="en-GB" sz="2400" dirty="0"/>
          </a:p>
          <a:p>
            <a:pPr lvl="0"/>
            <a:r>
              <a:rPr lang="en-GB" sz="2400" dirty="0"/>
              <a:t>What blocks/barriers might present in encouraging resilience – prioritise maximum TWO and suggest solutions</a:t>
            </a:r>
          </a:p>
        </p:txBody>
      </p:sp>
    </p:spTree>
    <p:extLst>
      <p:ext uri="{BB962C8B-B14F-4D97-AF65-F5344CB8AC3E}">
        <p14:creationId xmlns:p14="http://schemas.microsoft.com/office/powerpoint/2010/main" val="277957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dirty="0">
                <a:effectLst/>
              </a:rPr>
              <a:t>Resilience- what is it?</a:t>
            </a:r>
            <a:endParaRPr lang="en-IE" dirty="0">
              <a:effectLst/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0E5B5-95AE-40C5-AA56-2DAC2C5CC800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404"/>
          </a:xfrm>
        </p:spPr>
        <p:txBody>
          <a:bodyPr/>
          <a:lstStyle/>
          <a:p>
            <a:pPr marL="109537" indent="0">
              <a:buNone/>
            </a:pPr>
            <a:r>
              <a:rPr lang="en-GB" sz="2600" dirty="0" smtClean="0"/>
              <a:t>Resilience </a:t>
            </a:r>
            <a:r>
              <a:rPr lang="en-GB" sz="2600" dirty="0"/>
              <a:t>is difficult to </a:t>
            </a:r>
            <a:r>
              <a:rPr lang="en-GB" sz="2600" dirty="0" smtClean="0"/>
              <a:t>define, </a:t>
            </a:r>
            <a:r>
              <a:rPr lang="en-GB" sz="2600" dirty="0"/>
              <a:t>being </a:t>
            </a:r>
            <a:r>
              <a:rPr lang="en-GB" sz="2600" dirty="0" err="1"/>
              <a:t>differingly</a:t>
            </a:r>
            <a:r>
              <a:rPr lang="en-GB" sz="2600" dirty="0"/>
              <a:t> conceptualised </a:t>
            </a:r>
            <a:endParaRPr lang="en-GB" sz="2600" dirty="0" smtClean="0"/>
          </a:p>
          <a:p>
            <a:r>
              <a:rPr lang="en-GB" sz="2600" dirty="0" smtClean="0"/>
              <a:t>as a </a:t>
            </a:r>
            <a:r>
              <a:rPr lang="en-GB" sz="2600" dirty="0"/>
              <a:t>process and as an outcome, </a:t>
            </a:r>
            <a:endParaRPr lang="en-GB" sz="2600" dirty="0" smtClean="0"/>
          </a:p>
          <a:p>
            <a:r>
              <a:rPr lang="en-GB" sz="2600" dirty="0" smtClean="0"/>
              <a:t>as </a:t>
            </a:r>
            <a:r>
              <a:rPr lang="en-GB" sz="2600" dirty="0"/>
              <a:t>a property that individuals possess and as something that may or may not develop and change, </a:t>
            </a:r>
            <a:endParaRPr lang="en-GB" sz="2600" dirty="0" smtClean="0"/>
          </a:p>
          <a:p>
            <a:r>
              <a:rPr lang="en-GB" sz="2600" dirty="0" smtClean="0"/>
              <a:t>as </a:t>
            </a:r>
            <a:r>
              <a:rPr lang="en-GB" sz="2600" dirty="0"/>
              <a:t>a global (set of) characteristics and as an attribute which may show itself differently in different domains. </a:t>
            </a:r>
            <a:endParaRPr lang="en-GB" sz="2600" dirty="0" smtClean="0"/>
          </a:p>
          <a:p>
            <a:pPr marL="109537" indent="0">
              <a:buNone/>
            </a:pPr>
            <a:r>
              <a:rPr lang="en-GB" sz="2600" dirty="0" smtClean="0"/>
              <a:t>Resilience </a:t>
            </a:r>
            <a:r>
              <a:rPr lang="en-GB" sz="2600" dirty="0"/>
              <a:t>can mean: </a:t>
            </a:r>
            <a:endParaRPr lang="en-GB" sz="2600" dirty="0" smtClean="0"/>
          </a:p>
          <a:p>
            <a:r>
              <a:rPr lang="en-GB" sz="2600" dirty="0" smtClean="0"/>
              <a:t>better </a:t>
            </a:r>
            <a:r>
              <a:rPr lang="en-GB" sz="2600" dirty="0"/>
              <a:t>than expected developmental outcomes; </a:t>
            </a:r>
            <a:endParaRPr lang="en-GB" sz="2600" dirty="0" smtClean="0"/>
          </a:p>
          <a:p>
            <a:r>
              <a:rPr lang="en-GB" sz="2600" dirty="0" smtClean="0"/>
              <a:t>competence </a:t>
            </a:r>
            <a:r>
              <a:rPr lang="en-GB" sz="2600" dirty="0"/>
              <a:t>when under stress; </a:t>
            </a:r>
            <a:endParaRPr lang="en-GB" sz="2600" dirty="0" smtClean="0"/>
          </a:p>
          <a:p>
            <a:r>
              <a:rPr lang="en-GB" sz="2600" dirty="0" smtClean="0"/>
              <a:t>or </a:t>
            </a:r>
            <a:r>
              <a:rPr lang="en-GB" sz="2600" dirty="0"/>
              <a:t>positive functioning indicating recovery from trauma.</a:t>
            </a:r>
            <a:r>
              <a:rPr lang="en-GB" dirty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dirty="0">
                <a:effectLst/>
              </a:rPr>
              <a:t>Resilience- what is it?</a:t>
            </a:r>
            <a:endParaRPr lang="en-IE" dirty="0">
              <a:effectLst/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0E5B5-95AE-40C5-AA56-2DAC2C5CC800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404"/>
          </a:xfrm>
        </p:spPr>
        <p:txBody>
          <a:bodyPr/>
          <a:lstStyle/>
          <a:p>
            <a:pPr marL="109537" indent="0">
              <a:buNone/>
            </a:pPr>
            <a:r>
              <a:rPr lang="en-GB" dirty="0" smtClean="0"/>
              <a:t>Nevertheless</a:t>
            </a:r>
            <a:r>
              <a:rPr lang="en-GB" dirty="0"/>
              <a:t>, Psychological Resilience has been defined as “</a:t>
            </a:r>
            <a:r>
              <a:rPr lang="en-GB" i="1" dirty="0"/>
              <a:t>the capacity to adapt to and overcome stress and adversity</a:t>
            </a:r>
            <a:r>
              <a:rPr lang="en-GB" dirty="0"/>
              <a:t>” (American Psychological Association, 2014). </a:t>
            </a:r>
            <a:endParaRPr lang="en-GB" dirty="0" smtClean="0"/>
          </a:p>
          <a:p>
            <a:pPr marL="109537" indent="0">
              <a:buNone/>
            </a:pPr>
            <a:endParaRPr lang="en-GB" dirty="0" smtClean="0"/>
          </a:p>
          <a:p>
            <a:pPr marL="109537" indent="0">
              <a:buNone/>
            </a:pPr>
            <a:r>
              <a:rPr lang="en-GB" dirty="0" smtClean="0"/>
              <a:t>Gilligan </a:t>
            </a:r>
            <a:r>
              <a:rPr lang="en-GB" dirty="0"/>
              <a:t>has similarly defined resilience as, “</a:t>
            </a:r>
            <a:r>
              <a:rPr lang="en-GB" i="1" dirty="0"/>
              <a:t>the capacity to transcend adversity</a:t>
            </a:r>
            <a:r>
              <a:rPr lang="en-GB" dirty="0"/>
              <a:t>” (1997, p 14). </a:t>
            </a:r>
            <a:endParaRPr lang="en-GB" dirty="0" smtClean="0"/>
          </a:p>
          <a:p>
            <a:pPr marL="109537" indent="0">
              <a:buNone/>
            </a:pPr>
            <a:endParaRPr lang="en-GB" sz="2400" dirty="0" smtClean="0"/>
          </a:p>
          <a:p>
            <a:pPr marL="109537" indent="0">
              <a:buNone/>
            </a:pPr>
            <a:r>
              <a:rPr lang="en-GB" sz="2400" dirty="0" smtClean="0"/>
              <a:t>Both </a:t>
            </a:r>
            <a:r>
              <a:rPr lang="en-GB" sz="2400" dirty="0"/>
              <a:t>of these definitions accept that being resilient </a:t>
            </a:r>
            <a:r>
              <a:rPr lang="en-GB" sz="2400" u="sng" dirty="0"/>
              <a:t>does not mean going through life without experiencing stress and pain</a:t>
            </a:r>
            <a:r>
              <a:rPr lang="en-GB" sz="2400" dirty="0"/>
              <a:t>. </a:t>
            </a:r>
            <a:endParaRPr lang="en-GB" sz="2400" dirty="0" smtClean="0"/>
          </a:p>
          <a:p>
            <a:pPr marL="109537" indent="0">
              <a:buNone/>
            </a:pPr>
            <a:r>
              <a:rPr lang="en-GB" sz="2400" dirty="0" smtClean="0"/>
              <a:t>Rather</a:t>
            </a:r>
            <a:r>
              <a:rPr lang="en-GB" sz="2400" dirty="0"/>
              <a:t>, individuals demonstrate resilience when they can </a:t>
            </a:r>
            <a:r>
              <a:rPr lang="en-GB" sz="2400" u="sng" dirty="0"/>
              <a:t>face difficult experiences and rise above them </a:t>
            </a:r>
            <a:r>
              <a:rPr lang="en-GB" sz="2400" dirty="0"/>
              <a:t>without major difficulty. </a:t>
            </a:r>
            <a:endParaRPr lang="en-GB" sz="2400" dirty="0" smtClean="0"/>
          </a:p>
          <a:p>
            <a:pPr marL="109537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80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dirty="0">
                <a:effectLst/>
              </a:rPr>
              <a:t>Resilience- what is it?</a:t>
            </a:r>
            <a:endParaRPr lang="en-IE" dirty="0">
              <a:effectLst/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0E5B5-95AE-40C5-AA56-2DAC2C5CC800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404"/>
          </a:xfrm>
        </p:spPr>
        <p:txBody>
          <a:bodyPr/>
          <a:lstStyle/>
          <a:p>
            <a:pPr marL="109537" indent="0">
              <a:buNone/>
            </a:pPr>
            <a:r>
              <a:rPr lang="en-GB" sz="2400" dirty="0" smtClean="0"/>
              <a:t>Hence</a:t>
            </a:r>
            <a:r>
              <a:rPr lang="en-GB" sz="2400" dirty="0"/>
              <a:t>, ‘resilience’ has a number of core characteristics: </a:t>
            </a:r>
          </a:p>
          <a:p>
            <a:pPr lvl="0"/>
            <a:r>
              <a:rPr lang="en-GB" sz="2400" dirty="0"/>
              <a:t>It is a process rather than a trait;</a:t>
            </a:r>
          </a:p>
          <a:p>
            <a:pPr lvl="0"/>
            <a:r>
              <a:rPr lang="en-GB" sz="2400" dirty="0"/>
              <a:t>It is not a rare ability but can be found in many (probably most) individuals;</a:t>
            </a:r>
          </a:p>
          <a:p>
            <a:pPr lvl="0"/>
            <a:r>
              <a:rPr lang="en-GB" sz="2400" dirty="0"/>
              <a:t>People may be resilient in some areas and not in others;</a:t>
            </a:r>
          </a:p>
          <a:p>
            <a:pPr lvl="0"/>
            <a:r>
              <a:rPr lang="en-GB" sz="2400" dirty="0"/>
              <a:t>It is also not something that people are either born with or not; it can be learned and developed across the life span through cognitive processing, self-management skills and knowledge;</a:t>
            </a:r>
          </a:p>
          <a:p>
            <a:pPr lvl="0"/>
            <a:r>
              <a:rPr lang="en-GB" sz="2400" dirty="0"/>
              <a:t>Supportive relationships (with parents, peers and others), as well as cultural beliefs and traditions, are all crucial. </a:t>
            </a:r>
          </a:p>
        </p:txBody>
      </p:sp>
    </p:spTree>
    <p:extLst>
      <p:ext uri="{BB962C8B-B14F-4D97-AF65-F5344CB8AC3E}">
        <p14:creationId xmlns:p14="http://schemas.microsoft.com/office/powerpoint/2010/main" val="105807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dirty="0">
                <a:effectLst/>
              </a:rPr>
              <a:t>Resilience- what is it?</a:t>
            </a:r>
            <a:endParaRPr lang="en-IE" dirty="0">
              <a:effectLst/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0E5B5-95AE-40C5-AA56-2DAC2C5CC800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404"/>
          </a:xfrm>
        </p:spPr>
        <p:txBody>
          <a:bodyPr/>
          <a:lstStyle/>
          <a:p>
            <a:pPr marL="109537" indent="0">
              <a:buNone/>
            </a:pPr>
            <a:r>
              <a:rPr lang="en-GB" dirty="0" smtClean="0"/>
              <a:t>In </a:t>
            </a:r>
            <a:r>
              <a:rPr lang="en-GB" dirty="0"/>
              <a:t>sum,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is a fluid process;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is not a single variable;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is open to change over time and according to circumstance, </a:t>
            </a:r>
            <a:endParaRPr lang="en-GB" dirty="0" smtClean="0"/>
          </a:p>
          <a:p>
            <a:r>
              <a:rPr lang="en-GB" dirty="0" smtClean="0"/>
              <a:t>and </a:t>
            </a:r>
            <a:r>
              <a:rPr lang="en-GB" dirty="0"/>
              <a:t>it is influenced by a range of individual, family, environmental and societal variables. </a:t>
            </a:r>
          </a:p>
          <a:p>
            <a:pPr marL="109537" indent="0">
              <a:buNone/>
            </a:pPr>
            <a:endParaRPr lang="en-GB" dirty="0" smtClean="0"/>
          </a:p>
          <a:p>
            <a:pPr marL="109537" indent="0">
              <a:buNone/>
            </a:pPr>
            <a:r>
              <a:rPr lang="en-GB" dirty="0" smtClean="0"/>
              <a:t>So, let’s agree that it is the </a:t>
            </a:r>
            <a:r>
              <a:rPr lang="en-GB" dirty="0"/>
              <a:t>capacity to adapt to and overcome stress and adversity.</a:t>
            </a:r>
          </a:p>
        </p:txBody>
      </p:sp>
    </p:spTree>
    <p:extLst>
      <p:ext uri="{BB962C8B-B14F-4D97-AF65-F5344CB8AC3E}">
        <p14:creationId xmlns:p14="http://schemas.microsoft.com/office/powerpoint/2010/main" val="85578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sz="4400" dirty="0">
                <a:solidFill>
                  <a:schemeClr val="tx1"/>
                </a:solidFill>
              </a:rPr>
              <a:t>BRAINSTORM</a:t>
            </a:r>
            <a:endParaRPr lang="en-IE" dirty="0"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0E5B5-95AE-40C5-AA56-2DAC2C5CC800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396"/>
          </a:xfrm>
        </p:spPr>
        <p:txBody>
          <a:bodyPr/>
          <a:lstStyle/>
          <a:p>
            <a:r>
              <a:rPr lang="en-GB" sz="3600" dirty="0" smtClean="0"/>
              <a:t>Why </a:t>
            </a:r>
            <a:r>
              <a:rPr lang="en-GB" sz="3600" dirty="0"/>
              <a:t>might children of parents with substance problems develop </a:t>
            </a:r>
            <a:r>
              <a:rPr lang="en-GB" sz="3600" dirty="0" smtClean="0"/>
              <a:t>resilience?</a:t>
            </a:r>
          </a:p>
          <a:p>
            <a:r>
              <a:rPr lang="en-GB" sz="3600" dirty="0"/>
              <a:t>How might this show itself as </a:t>
            </a:r>
            <a:r>
              <a:rPr lang="en-GB" sz="3600" dirty="0" smtClean="0"/>
              <a:t>children?</a:t>
            </a:r>
          </a:p>
          <a:p>
            <a:r>
              <a:rPr lang="en-GB" sz="3600" dirty="0"/>
              <a:t>How might it show itself as </a:t>
            </a:r>
            <a:r>
              <a:rPr lang="en-GB" sz="3600" dirty="0" smtClean="0"/>
              <a:t>adults?</a:t>
            </a:r>
          </a:p>
          <a:p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36766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tx1"/>
                </a:solidFill>
              </a:rPr>
              <a:t>Why might children of parents with substance problems develop resilience?</a:t>
            </a:r>
            <a:endParaRPr lang="en-IE" sz="3600" dirty="0"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0E5B5-95AE-40C5-AA56-2DAC2C5CC800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4882356"/>
          </a:xfrm>
        </p:spPr>
        <p:txBody>
          <a:bodyPr/>
          <a:lstStyle/>
          <a:p>
            <a:r>
              <a:rPr lang="en-GB" sz="2800" b="1" dirty="0" smtClean="0"/>
              <a:t>Mix and balance of Risk Factors and Protective Factors</a:t>
            </a:r>
          </a:p>
          <a:p>
            <a:r>
              <a:rPr lang="en-GB" sz="2800" b="1" u="sng" dirty="0"/>
              <a:t>Risk </a:t>
            </a:r>
            <a:r>
              <a:rPr lang="en-GB" sz="2800" b="1" u="sng" dirty="0" smtClean="0"/>
              <a:t>Factors: </a:t>
            </a:r>
          </a:p>
          <a:p>
            <a:r>
              <a:rPr lang="en-GB" sz="2400" dirty="0"/>
              <a:t>High levels of violence </a:t>
            </a:r>
          </a:p>
          <a:p>
            <a:r>
              <a:rPr lang="en-GB" sz="2400" dirty="0"/>
              <a:t>Experiencing or witnessing neglect or abuse – physical, verbal or sexual </a:t>
            </a:r>
          </a:p>
          <a:p>
            <a:r>
              <a:rPr lang="en-GB" sz="2400" dirty="0"/>
              <a:t>Poor and/or neglectful parenting </a:t>
            </a:r>
          </a:p>
          <a:p>
            <a:r>
              <a:rPr lang="en-GB" sz="2400" dirty="0"/>
              <a:t>Inconsistency from one or both parents </a:t>
            </a:r>
          </a:p>
          <a:p>
            <a:r>
              <a:rPr lang="en-GB" sz="2400" dirty="0"/>
              <a:t>Having to adopt responsible or parenting roles at an early age</a:t>
            </a:r>
          </a:p>
          <a:p>
            <a:r>
              <a:rPr lang="en-GB" sz="2400" dirty="0"/>
              <a:t>Feeling negative emotions such as shame, guilt, fear, anger and embarrassment </a:t>
            </a:r>
          </a:p>
          <a:p>
            <a:r>
              <a:rPr lang="en-GB" sz="2400" dirty="0"/>
              <a:t>Possible neurodevelopmental consequences of substance misuse in </a:t>
            </a:r>
            <a:r>
              <a:rPr lang="en-GB" sz="2400" dirty="0" smtClean="0"/>
              <a:t>pregnancy</a:t>
            </a:r>
            <a:endParaRPr lang="en-GB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36766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tx1"/>
                </a:solidFill>
              </a:rPr>
              <a:t>Why might children of parents with substance problems develop resilience?</a:t>
            </a:r>
            <a:endParaRPr lang="en-IE" sz="3600" dirty="0"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0E5B5-95AE-40C5-AA56-2DAC2C5CC800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356"/>
          </a:xfrm>
        </p:spPr>
        <p:txBody>
          <a:bodyPr/>
          <a:lstStyle/>
          <a:p>
            <a:r>
              <a:rPr lang="en-GB" sz="2400" b="1" u="sng" dirty="0" smtClean="0"/>
              <a:t>Protective Factors: </a:t>
            </a:r>
          </a:p>
          <a:p>
            <a:r>
              <a:rPr lang="en-GB" sz="2200" dirty="0" smtClean="0"/>
              <a:t>Stable </a:t>
            </a:r>
            <a:r>
              <a:rPr lang="en-GB" sz="2200" dirty="0"/>
              <a:t>adult figure (usually </a:t>
            </a:r>
            <a:r>
              <a:rPr lang="en-GB" sz="2200" dirty="0" smtClean="0"/>
              <a:t>non-substance </a:t>
            </a:r>
            <a:r>
              <a:rPr lang="en-GB" sz="2200" dirty="0"/>
              <a:t>misuser)</a:t>
            </a:r>
          </a:p>
          <a:p>
            <a:r>
              <a:rPr lang="en-GB" sz="2200" dirty="0"/>
              <a:t>Close positive bond with at least one adult in a caring role (e.g. parents, older siblings, </a:t>
            </a:r>
            <a:r>
              <a:rPr lang="en-GB" sz="2200" dirty="0" smtClean="0"/>
              <a:t>g/parents);</a:t>
            </a:r>
            <a:endParaRPr lang="en-GB" sz="2200" dirty="0"/>
          </a:p>
          <a:p>
            <a:r>
              <a:rPr lang="en-GB" sz="2200" dirty="0"/>
              <a:t>A good support network beyond </a:t>
            </a:r>
            <a:r>
              <a:rPr lang="en-GB" sz="2200" dirty="0" smtClean="0"/>
              <a:t>this;</a:t>
            </a:r>
            <a:endParaRPr lang="en-GB" sz="2200" dirty="0"/>
          </a:p>
          <a:p>
            <a:r>
              <a:rPr lang="en-GB" sz="2200" dirty="0"/>
              <a:t>Little separation from </a:t>
            </a:r>
            <a:r>
              <a:rPr lang="en-GB" sz="2200" dirty="0" smtClean="0"/>
              <a:t>primary </a:t>
            </a:r>
            <a:r>
              <a:rPr lang="en-GB" sz="2200" dirty="0"/>
              <a:t>carer in </a:t>
            </a:r>
            <a:r>
              <a:rPr lang="en-GB" sz="2200" dirty="0" smtClean="0"/>
              <a:t>first year;</a:t>
            </a:r>
            <a:endParaRPr lang="en-GB" sz="2200" dirty="0"/>
          </a:p>
          <a:p>
            <a:r>
              <a:rPr lang="en-GB" sz="2200" dirty="0"/>
              <a:t>Parents’ positive care style and </a:t>
            </a:r>
            <a:r>
              <a:rPr lang="en-GB" sz="2200" dirty="0" smtClean="0"/>
              <a:t>characteristics;</a:t>
            </a:r>
            <a:endParaRPr lang="en-GB" sz="2200" dirty="0"/>
          </a:p>
          <a:p>
            <a:r>
              <a:rPr lang="en-GB" sz="2200" dirty="0" smtClean="0"/>
              <a:t>Engagement </a:t>
            </a:r>
            <a:r>
              <a:rPr lang="en-GB" sz="2200" dirty="0"/>
              <a:t>in a range of </a:t>
            </a:r>
            <a:r>
              <a:rPr lang="en-GB" sz="2200" dirty="0" smtClean="0"/>
              <a:t>activities;</a:t>
            </a:r>
            <a:endParaRPr lang="en-GB" sz="2200" dirty="0"/>
          </a:p>
          <a:p>
            <a:r>
              <a:rPr lang="en-GB" sz="2200" dirty="0" smtClean="0"/>
              <a:t>Positive </a:t>
            </a:r>
            <a:r>
              <a:rPr lang="en-GB" sz="2200" dirty="0"/>
              <a:t>opportunities at times of life </a:t>
            </a:r>
            <a:r>
              <a:rPr lang="en-GB" sz="2200" dirty="0" smtClean="0"/>
              <a:t>transition;</a:t>
            </a:r>
          </a:p>
          <a:p>
            <a:r>
              <a:rPr lang="en-GB" sz="2200" dirty="0" smtClean="0"/>
              <a:t>Gaining experience </a:t>
            </a:r>
            <a:r>
              <a:rPr lang="en-GB" sz="2200" dirty="0"/>
              <a:t>of success and </a:t>
            </a:r>
            <a:r>
              <a:rPr lang="en-GB" sz="2200" dirty="0" smtClean="0"/>
              <a:t>achievement;</a:t>
            </a:r>
            <a:endParaRPr lang="en-GB" sz="2200" dirty="0"/>
          </a:p>
          <a:p>
            <a:r>
              <a:rPr lang="en-GB" sz="2200" dirty="0"/>
              <a:t>Individual temperament;</a:t>
            </a:r>
          </a:p>
          <a:p>
            <a:r>
              <a:rPr lang="en-GB" sz="2200" dirty="0" smtClean="0"/>
              <a:t>Continuing </a:t>
            </a:r>
            <a:r>
              <a:rPr lang="en-GB" sz="2200" dirty="0"/>
              <a:t>family cohesion and harmony in the face of the misuse and its related effects (e.g. domestic violence, serious mental health problems) </a:t>
            </a:r>
            <a:endParaRPr lang="en-GB" sz="2200" b="1" u="sng" dirty="0"/>
          </a:p>
        </p:txBody>
      </p:sp>
    </p:spTree>
    <p:extLst>
      <p:ext uri="{BB962C8B-B14F-4D97-AF65-F5344CB8AC3E}">
        <p14:creationId xmlns:p14="http://schemas.microsoft.com/office/powerpoint/2010/main" val="59309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GB" sz="3600" dirty="0">
                <a:solidFill>
                  <a:schemeClr val="tx1"/>
                </a:solidFill>
              </a:rPr>
              <a:t>How might this show itself as children</a:t>
            </a:r>
            <a:r>
              <a:rPr lang="en-GB" sz="3600" dirty="0" smtClean="0">
                <a:solidFill>
                  <a:schemeClr val="tx1"/>
                </a:solidFill>
              </a:rPr>
              <a:t>?</a:t>
            </a:r>
            <a:endParaRPr lang="en-IE" sz="3600" dirty="0">
              <a:solidFill>
                <a:schemeClr val="tx1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0E5B5-95AE-40C5-AA56-2DAC2C5CC800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356"/>
          </a:xfrm>
        </p:spPr>
        <p:txBody>
          <a:bodyPr/>
          <a:lstStyle/>
          <a:p>
            <a:r>
              <a:rPr lang="en-GB" sz="2800" b="1" u="sng" dirty="0"/>
              <a:t>Evidence of </a:t>
            </a:r>
            <a:r>
              <a:rPr lang="en-GB" sz="2800" b="1" u="sng" dirty="0" smtClean="0"/>
              <a:t>resilience: </a:t>
            </a:r>
          </a:p>
          <a:p>
            <a:r>
              <a:rPr lang="en-GB" sz="2400" u="sng" dirty="0" smtClean="0"/>
              <a:t>Feelings</a:t>
            </a:r>
            <a:r>
              <a:rPr lang="en-GB" sz="2400" dirty="0" smtClean="0"/>
              <a:t>: </a:t>
            </a:r>
          </a:p>
          <a:p>
            <a:r>
              <a:rPr lang="en-GB" sz="2400" dirty="0" smtClean="0"/>
              <a:t>High </a:t>
            </a:r>
            <a:r>
              <a:rPr lang="en-GB" sz="2400" dirty="0"/>
              <a:t>self-esteem and confidence </a:t>
            </a:r>
          </a:p>
          <a:p>
            <a:r>
              <a:rPr lang="en-GB" sz="2400" dirty="0"/>
              <a:t>Feeling that there are choices</a:t>
            </a:r>
          </a:p>
          <a:p>
            <a:r>
              <a:rPr lang="en-GB" sz="2400" dirty="0"/>
              <a:t>Feeling in control of own life</a:t>
            </a:r>
          </a:p>
          <a:p>
            <a:r>
              <a:rPr lang="en-GB" sz="2400" u="sng" dirty="0" smtClean="0"/>
              <a:t>Actions/abilities</a:t>
            </a:r>
            <a:r>
              <a:rPr lang="en-GB" sz="2400" dirty="0" smtClean="0"/>
              <a:t>: </a:t>
            </a:r>
          </a:p>
          <a:p>
            <a:r>
              <a:rPr lang="en-GB" sz="2400" dirty="0" smtClean="0"/>
              <a:t>Self-efficacy</a:t>
            </a:r>
            <a:endParaRPr lang="en-GB" sz="2400" dirty="0"/>
          </a:p>
          <a:p>
            <a:r>
              <a:rPr lang="en-GB" sz="2400" dirty="0" smtClean="0"/>
              <a:t>An </a:t>
            </a:r>
            <a:r>
              <a:rPr lang="en-GB" sz="2400" dirty="0"/>
              <a:t>ability to deal with change</a:t>
            </a:r>
          </a:p>
          <a:p>
            <a:r>
              <a:rPr lang="en-GB" sz="2400" dirty="0"/>
              <a:t>Skills and values that lead to good use of personal ability</a:t>
            </a:r>
          </a:p>
          <a:p>
            <a:r>
              <a:rPr lang="en-GB" sz="2400" dirty="0"/>
              <a:t>A good range of problem-solving skills</a:t>
            </a:r>
          </a:p>
          <a:p>
            <a:r>
              <a:rPr lang="en-GB" sz="2400" dirty="0"/>
              <a:t>Deliberate planning by the child that their adult life will be different</a:t>
            </a:r>
          </a:p>
          <a:p>
            <a:endParaRPr lang="en-GB" sz="2400" b="1" u="sng" dirty="0"/>
          </a:p>
        </p:txBody>
      </p:sp>
    </p:spTree>
    <p:extLst>
      <p:ext uri="{BB962C8B-B14F-4D97-AF65-F5344CB8AC3E}">
        <p14:creationId xmlns:p14="http://schemas.microsoft.com/office/powerpoint/2010/main" val="35090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3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4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36354</TotalTime>
  <Words>1078</Words>
  <Application>Microsoft Office PowerPoint</Application>
  <PresentationFormat>On-screen Show (4:3)</PresentationFormat>
  <Paragraphs>129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PowerPoint Presentation</vt:lpstr>
      <vt:lpstr>Resilience- what is it?</vt:lpstr>
      <vt:lpstr>Resilience- what is it?</vt:lpstr>
      <vt:lpstr>Resilience- what is it?</vt:lpstr>
      <vt:lpstr>Resilience- what is it?</vt:lpstr>
      <vt:lpstr>BRAINSTORM</vt:lpstr>
      <vt:lpstr>Why might children of parents with substance problems develop resilience?</vt:lpstr>
      <vt:lpstr>Why might children of parents with substance problems develop resilience?</vt:lpstr>
      <vt:lpstr>How might this show itself as children?</vt:lpstr>
      <vt:lpstr>Brainstorm in small groups</vt:lpstr>
      <vt:lpstr> How might we introduce more ideas of reducing risk factors and increasing protective ones, to also make family members more resilient?</vt:lpstr>
      <vt:lpstr>PowerPoint Presentation</vt:lpstr>
      <vt:lpstr>Are there tools/techniques to use and which steps could we introduce them in?</vt:lpstr>
      <vt:lpstr>Resilience and its relationship with the 5-Step Method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Lorna</dc:creator>
  <cp:lastModifiedBy>Mary Dunne</cp:lastModifiedBy>
  <cp:revision>847</cp:revision>
  <cp:lastPrinted>2014-10-06T15:19:44Z</cp:lastPrinted>
  <dcterms:created xsi:type="dcterms:W3CDTF">2005-05-20T11:59:47Z</dcterms:created>
  <dcterms:modified xsi:type="dcterms:W3CDTF">2014-11-25T10:25:57Z</dcterms:modified>
</cp:coreProperties>
</file>