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7" r:id="rId1"/>
  </p:sldMasterIdLst>
  <p:notesMasterIdLst>
    <p:notesMasterId r:id="rId26"/>
  </p:notesMasterIdLst>
  <p:handoutMasterIdLst>
    <p:handoutMasterId r:id="rId27"/>
  </p:handoutMasterIdLst>
  <p:sldIdLst>
    <p:sldId id="317" r:id="rId2"/>
    <p:sldId id="322" r:id="rId3"/>
    <p:sldId id="291" r:id="rId4"/>
    <p:sldId id="292" r:id="rId5"/>
    <p:sldId id="318" r:id="rId6"/>
    <p:sldId id="321" r:id="rId7"/>
    <p:sldId id="260" r:id="rId8"/>
    <p:sldId id="323" r:id="rId9"/>
    <p:sldId id="304" r:id="rId10"/>
    <p:sldId id="263" r:id="rId11"/>
    <p:sldId id="266" r:id="rId12"/>
    <p:sldId id="310" r:id="rId13"/>
    <p:sldId id="282" r:id="rId14"/>
    <p:sldId id="324" r:id="rId15"/>
    <p:sldId id="319" r:id="rId16"/>
    <p:sldId id="314" r:id="rId17"/>
    <p:sldId id="286" r:id="rId18"/>
    <p:sldId id="288" r:id="rId19"/>
    <p:sldId id="320" r:id="rId20"/>
    <p:sldId id="312" r:id="rId21"/>
    <p:sldId id="287" r:id="rId22"/>
    <p:sldId id="316" r:id="rId23"/>
    <p:sldId id="325" r:id="rId24"/>
    <p:sldId id="326" r:id="rId25"/>
  </p:sldIdLst>
  <p:sldSz cx="9144000" cy="6858000" type="screen4x3"/>
  <p:notesSz cx="6797675" cy="9926638"/>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CC00"/>
    <a:srgbClr val="F0EC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90167" autoAdjust="0"/>
  </p:normalViewPr>
  <p:slideViewPr>
    <p:cSldViewPr>
      <p:cViewPr>
        <p:scale>
          <a:sx n="66" d="100"/>
          <a:sy n="66" d="100"/>
        </p:scale>
        <p:origin x="-1302" y="-7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610"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8F45A338-8395-45CF-89BE-C5E79A6A4544}" type="datetimeFigureOut">
              <a:rPr lang="en-US"/>
              <a:pPr>
                <a:defRPr/>
              </a:pPr>
              <a:t>5/9/2014</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atin typeface="Arial" charset="0"/>
                <a:cs typeface="Arial" charset="0"/>
              </a:defRPr>
            </a:lvl1pPr>
          </a:lstStyle>
          <a:p>
            <a:pPr>
              <a:defRPr/>
            </a:pPr>
            <a:fld id="{D16A8415-5344-496E-A292-F9DCCCF4E24B}" type="slidenum">
              <a:rPr lang="en-GB"/>
              <a:pPr>
                <a:defRPr/>
              </a:pPr>
              <a:t>‹#›</a:t>
            </a:fld>
            <a:endParaRPr lang="en-GB"/>
          </a:p>
        </p:txBody>
      </p:sp>
    </p:spTree>
    <p:extLst>
      <p:ext uri="{BB962C8B-B14F-4D97-AF65-F5344CB8AC3E}">
        <p14:creationId xmlns:p14="http://schemas.microsoft.com/office/powerpoint/2010/main" val="1319391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6A40190-82B9-486F-BF8A-D0E830185D61}" type="datetimeFigureOut">
              <a:rPr lang="en-US"/>
              <a:pPr>
                <a:defRPr/>
              </a:pPr>
              <a:t>5/9/2014</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B748AEE-4134-4828-997D-3FED22AB18ED}" type="slidenum">
              <a:rPr lang="en-GB"/>
              <a:pPr>
                <a:defRPr/>
              </a:pPr>
              <a:t>‹#›</a:t>
            </a:fld>
            <a:endParaRPr lang="en-GB"/>
          </a:p>
        </p:txBody>
      </p:sp>
    </p:spTree>
    <p:extLst>
      <p:ext uri="{BB962C8B-B14F-4D97-AF65-F5344CB8AC3E}">
        <p14:creationId xmlns:p14="http://schemas.microsoft.com/office/powerpoint/2010/main" val="238576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p:txBody>
          <a:bodyPr/>
          <a:lstStyle/>
          <a:p>
            <a:pPr>
              <a:defRPr/>
            </a:pPr>
            <a:fld id="{DDFFB457-99C7-4F88-B740-586374701548}" type="slidenum">
              <a:rPr lang="en-GB" smtClean="0">
                <a:latin typeface="Times New Roman" pitchFamily="18" charset="0"/>
              </a:rPr>
              <a:pPr>
                <a:defRPr/>
              </a:pPr>
              <a:t>1</a:t>
            </a:fld>
            <a:endParaRPr lang="en-GB" smtClean="0">
              <a:latin typeface="Times New Roman" pitchFamily="18" charset="0"/>
            </a:endParaRPr>
          </a:p>
        </p:txBody>
      </p:sp>
      <p:sp>
        <p:nvSpPr>
          <p:cNvPr id="174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741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04E81B9-7531-4DAA-8A74-10DBF5F3702E}" type="slidenum">
              <a:rPr lang="en-GB" smtClean="0"/>
              <a:pPr>
                <a:defRPr/>
              </a:pPr>
              <a:t>10</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p:txBody>
          <a:bodyPr wrap="square" numCol="1" anchor="t" anchorCtr="0" compatLnSpc="1">
            <a:prstTxWarp prst="textNoShape">
              <a:avLst/>
            </a:prstTxWarp>
          </a:bodyPr>
          <a:lstStyle/>
          <a:p>
            <a:pPr marL="548640" indent="-411480" eaLnBrk="1" fontAlgn="auto" hangingPunct="1">
              <a:spcAft>
                <a:spcPts val="0"/>
              </a:spcAft>
              <a:buClr>
                <a:schemeClr val="tx1">
                  <a:shade val="95000"/>
                </a:schemeClr>
              </a:buClr>
              <a:buFont typeface="Wingdings 2"/>
              <a:buNone/>
              <a:defRPr/>
            </a:pPr>
            <a:endParaRPr lang="en-GB" b="1" dirty="0" smtClean="0">
              <a:effectLst>
                <a:outerShdw blurRad="38100" dist="38100" dir="2700000" algn="tl">
                  <a:srgbClr val="000000">
                    <a:alpha val="43137"/>
                  </a:srgbClr>
                </a:outerShdw>
              </a:effectLst>
            </a:endParaRPr>
          </a:p>
        </p:txBody>
      </p:sp>
      <p:sp>
        <p:nvSpPr>
          <p:cNvPr id="204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18A8DE-A21A-48AD-8B8B-6F689C8AEFEB}" type="slidenum">
              <a:rPr lang="en-GB" smtClean="0"/>
              <a:pPr fontAlgn="base">
                <a:spcBef>
                  <a:spcPct val="0"/>
                </a:spcBef>
                <a:spcAft>
                  <a:spcPct val="0"/>
                </a:spcAft>
                <a:defRPr/>
              </a:pPr>
              <a:t>11</a:t>
            </a:fld>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p:txBody>
          <a:bodyPr/>
          <a:lstStyle/>
          <a:p>
            <a:pPr>
              <a:defRPr/>
            </a:pPr>
            <a:fld id="{004AB01E-6A7A-4728-A346-CFD9B3F40491}" type="slidenum">
              <a:rPr lang="en-GB" smtClean="0">
                <a:latin typeface="Times New Roman" pitchFamily="18" charset="0"/>
              </a:rPr>
              <a:pPr>
                <a:defRPr/>
              </a:pPr>
              <a:t>12</a:t>
            </a:fld>
            <a:endParaRPr lang="en-GB" smtClean="0">
              <a:latin typeface="Times New Roman" pitchFamily="18" charset="0"/>
            </a:endParaRPr>
          </a:p>
        </p:txBody>
      </p:sp>
      <p:sp>
        <p:nvSpPr>
          <p:cNvPr id="39938"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noFill/>
        </p:spPr>
        <p:txBody>
          <a:bodyPr wrap="square" numCol="1" anchor="t" anchorCtr="0" compatLnSpc="1">
            <a:prstTxWarp prst="textNoShape">
              <a:avLst/>
            </a:prstTxWarp>
          </a:bodyPr>
          <a:lstStyle/>
          <a:p>
            <a:r>
              <a:rPr lang="en-GB" smtClean="0">
                <a:latin typeface="Arial" charset="0"/>
              </a:rPr>
              <a:t>- Well-honed infrastructure - challenge is to really engage people at community level</a:t>
            </a:r>
          </a:p>
          <a:p>
            <a:endParaRPr lang="en-GB" smtClean="0">
              <a:latin typeface="Arial" charset="0"/>
            </a:endParaRPr>
          </a:p>
          <a:p>
            <a:r>
              <a:rPr lang="en-GB" smtClean="0">
                <a:latin typeface="Arial" charset="0"/>
              </a:rPr>
              <a:t>- reality is that penny hasn’t dropped at community level</a:t>
            </a:r>
          </a:p>
          <a:p>
            <a:endParaRPr lang="en-GB" smtClean="0">
              <a:latin typeface="Arial" charset="0"/>
            </a:endParaRPr>
          </a:p>
          <a:p>
            <a:r>
              <a:rPr lang="en-GB" smtClean="0">
                <a:latin typeface="Arial" charset="0"/>
              </a:rPr>
              <a:t>- project may provide resources to do this</a:t>
            </a:r>
            <a:endParaRPr lang="en-GB"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44E3A80-7096-459A-AD6B-6550E52B8BA2}" type="slidenum">
              <a:rPr lang="en-US"/>
              <a:pPr>
                <a:defRPr/>
              </a:pPr>
              <a:t>13</a:t>
            </a:fld>
            <a:endParaRPr lang="en-US"/>
          </a:p>
        </p:txBody>
      </p:sp>
      <p:sp>
        <p:nvSpPr>
          <p:cNvPr id="4198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1987"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p:txBody>
          <a:bodyPr/>
          <a:lstStyle/>
          <a:p>
            <a:pPr>
              <a:defRPr/>
            </a:pPr>
            <a:fld id="{310E8120-2BB6-401D-B3F5-531877105EDD}" type="slidenum">
              <a:rPr lang="en-GB" smtClean="0">
                <a:latin typeface="Times New Roman" pitchFamily="18" charset="0"/>
              </a:rPr>
              <a:pPr>
                <a:defRPr/>
              </a:pPr>
              <a:t>14</a:t>
            </a:fld>
            <a:endParaRPr lang="en-GB" smtClean="0">
              <a:latin typeface="Times New Roman" pitchFamily="18" charset="0"/>
            </a:endParaRPr>
          </a:p>
        </p:txBody>
      </p:sp>
      <p:sp>
        <p:nvSpPr>
          <p:cNvPr id="4403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40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4CCD656-2DE5-4258-BC27-D7AF6D2C9658}" type="slidenum">
              <a:rPr lang="en-GB" smtClean="0"/>
              <a:pPr>
                <a:defRPr/>
              </a:pPr>
              <a:t>15</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latin typeface="Times New Roman" pitchFamily="18" charset="0"/>
            </a:endParaRPr>
          </a:p>
        </p:txBody>
      </p:sp>
      <p:sp>
        <p:nvSpPr>
          <p:cNvPr id="53252" name="Slide Number Placeholder 3"/>
          <p:cNvSpPr>
            <a:spLocks noGrp="1"/>
          </p:cNvSpPr>
          <p:nvPr>
            <p:ph type="sldNum" sz="quarter" idx="5"/>
          </p:nvPr>
        </p:nvSpPr>
        <p:spPr/>
        <p:txBody>
          <a:bodyPr/>
          <a:lstStyle/>
          <a:p>
            <a:pPr>
              <a:defRPr/>
            </a:pPr>
            <a:fld id="{433C002D-BCA0-4481-B1DC-ADB5993A2AE7}" type="slidenum">
              <a:rPr lang="en-GB" smtClean="0">
                <a:latin typeface="Times New Roman" pitchFamily="18" charset="0"/>
              </a:rPr>
              <a:pPr>
                <a:defRPr/>
              </a:pPr>
              <a:t>16</a:t>
            </a:fld>
            <a:endParaRPr lang="en-GB"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D517704-9A1B-42C5-89C3-663CF44D845B}" type="slidenum">
              <a:rPr lang="en-GB" smtClean="0"/>
              <a:pPr fontAlgn="base">
                <a:spcBef>
                  <a:spcPct val="0"/>
                </a:spcBef>
                <a:spcAft>
                  <a:spcPct val="0"/>
                </a:spcAft>
                <a:defRPr/>
              </a:pPr>
              <a:t>17</a:t>
            </a:fld>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8B0B879-3CA6-4E07-A3C1-28CE0E3F5EE8}" type="slidenum">
              <a:rPr lang="en-GB" smtClean="0"/>
              <a:pPr>
                <a:defRPr/>
              </a:pPr>
              <a:t>18</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7CA8C778-A949-4F3D-B588-50B3D0F493F4}" type="slidenum">
              <a:rPr lang="en-GB" smtClean="0"/>
              <a:pPr>
                <a:defRPr/>
              </a:pPr>
              <a:t>19</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48B66758-145D-4A9D-88F5-72208B0153D0}" type="slidenum">
              <a:rPr lang="en-GB" smtClean="0"/>
              <a:pPr>
                <a:defRPr/>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p:txBody>
          <a:bodyPr/>
          <a:lstStyle/>
          <a:p>
            <a:pPr>
              <a:defRPr/>
            </a:pPr>
            <a:fld id="{E47C737D-183A-4882-87CA-C638FC09C05E}" type="slidenum">
              <a:rPr lang="en-GB" smtClean="0">
                <a:latin typeface="Times New Roman" pitchFamily="18" charset="0"/>
              </a:rPr>
              <a:pPr>
                <a:defRPr/>
              </a:pPr>
              <a:t>20</a:t>
            </a:fld>
            <a:endParaRPr lang="en-GB" smtClean="0">
              <a:latin typeface="Times New Roman" pitchFamily="18" charset="0"/>
            </a:endParaRPr>
          </a:p>
        </p:txBody>
      </p:sp>
      <p:sp>
        <p:nvSpPr>
          <p:cNvPr id="5632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6323"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smtClean="0">
              <a:latin typeface="Times New Roman"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smtClean="0"/>
          </a:p>
        </p:txBody>
      </p:sp>
      <p:sp>
        <p:nvSpPr>
          <p:cNvPr id="4" name="Slide Number Placeholder 3"/>
          <p:cNvSpPr>
            <a:spLocks noGrp="1"/>
          </p:cNvSpPr>
          <p:nvPr>
            <p:ph type="sldNum" sz="quarter" idx="5"/>
          </p:nvPr>
        </p:nvSpPr>
        <p:spPr/>
        <p:txBody>
          <a:bodyPr/>
          <a:lstStyle/>
          <a:p>
            <a:pPr>
              <a:defRPr/>
            </a:pPr>
            <a:fld id="{B405F5B1-0C52-4AE4-AFE8-CDEF6447856A}" type="slidenum">
              <a:rPr lang="en-GB" smtClean="0"/>
              <a:pPr>
                <a:defRPr/>
              </a:pPr>
              <a:t>21</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latin typeface="Times New Roman" pitchFamily="18" charset="0"/>
            </a:endParaRPr>
          </a:p>
        </p:txBody>
      </p:sp>
      <p:sp>
        <p:nvSpPr>
          <p:cNvPr id="55300" name="Slide Number Placeholder 3"/>
          <p:cNvSpPr>
            <a:spLocks noGrp="1"/>
          </p:cNvSpPr>
          <p:nvPr>
            <p:ph type="sldNum" sz="quarter" idx="5"/>
          </p:nvPr>
        </p:nvSpPr>
        <p:spPr/>
        <p:txBody>
          <a:bodyPr/>
          <a:lstStyle/>
          <a:p>
            <a:pPr>
              <a:defRPr/>
            </a:pPr>
            <a:fld id="{51952588-06B3-4D0B-AA99-F80944B50499}" type="slidenum">
              <a:rPr lang="en-GB" smtClean="0">
                <a:latin typeface="Times New Roman" pitchFamily="18" charset="0"/>
              </a:rPr>
              <a:pPr>
                <a:defRPr/>
              </a:pPr>
              <a:t>22</a:t>
            </a:fld>
            <a:endParaRPr lang="en-GB" smtClean="0">
              <a:latin typeface="Times New Roman"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8AC51D49-AB2D-4230-8415-6D0D18B24CBA}" type="slidenum">
              <a:rPr lang="en-GB" smtClean="0"/>
              <a:pPr>
                <a:defRPr/>
              </a:pPr>
              <a:t>23</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712B872A-E7BC-4900-865D-A281A48BDADA}" type="slidenum">
              <a:rPr lang="en-GB" smtClean="0"/>
              <a:pPr>
                <a:defRPr/>
              </a:pPr>
              <a:t>24</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p:txBody>
          <a:bodyPr/>
          <a:lstStyle/>
          <a:p>
            <a:pPr>
              <a:defRPr/>
            </a:pPr>
            <a:fld id="{DF6B4D88-9C4E-446F-B520-8696600DC1E0}" type="slidenum">
              <a:rPr lang="en-GB" smtClean="0">
                <a:latin typeface="Times New Roman" pitchFamily="18" charset="0"/>
              </a:rPr>
              <a:pPr>
                <a:defRPr/>
              </a:pPr>
              <a:t>3</a:t>
            </a:fld>
            <a:endParaRPr lang="en-GB" smtClean="0">
              <a:latin typeface="Times New Roman" pitchFamily="18" charset="0"/>
            </a:endParaRPr>
          </a:p>
        </p:txBody>
      </p:sp>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endParaRPr lang="en-GB"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3554" name="Rectangle 3"/>
          <p:cNvSpPr>
            <a:spLocks noGrp="1" noChangeArrowheads="1"/>
          </p:cNvSpPr>
          <p:nvPr>
            <p:ph type="body" idx="1"/>
          </p:nvPr>
        </p:nvSpPr>
        <p:spPr bwMode="auto">
          <a:noFill/>
        </p:spPr>
        <p:txBody>
          <a:bodyPr wrap="square" numCol="1" anchor="t" anchorCtr="0" compatLnSpc="1">
            <a:prstTxWarp prst="textNoShape">
              <a:avLst/>
            </a:prstTxWarp>
          </a:bodyPr>
          <a:lstStyle/>
          <a:p>
            <a:endParaRPr lang="en-GB"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latin typeface="Times New Roman" pitchFamily="18" charset="0"/>
            </a:endParaRPr>
          </a:p>
        </p:txBody>
      </p:sp>
      <p:sp>
        <p:nvSpPr>
          <p:cNvPr id="25603" name="Slide Number Placeholder 3"/>
          <p:cNvSpPr txBox="1">
            <a:spLocks noGrp="1"/>
          </p:cNvSpPr>
          <p:nvPr/>
        </p:nvSpPr>
        <p:spPr bwMode="auto">
          <a:xfrm>
            <a:off x="3851275" y="9429750"/>
            <a:ext cx="2946400" cy="496888"/>
          </a:xfrm>
          <a:prstGeom prst="rect">
            <a:avLst/>
          </a:prstGeom>
          <a:noFill/>
          <a:ln w="9525">
            <a:noFill/>
            <a:miter lim="800000"/>
            <a:headEnd/>
            <a:tailEnd/>
          </a:ln>
        </p:spPr>
        <p:txBody>
          <a:bodyPr anchor="b"/>
          <a:lstStyle/>
          <a:p>
            <a:pPr algn="r"/>
            <a:fld id="{07B4B2B0-9B20-4B48-9DF9-1FB651F4D910}" type="slidenum">
              <a:rPr lang="en-GB" sz="1200"/>
              <a:pPr algn="r"/>
              <a:t>5</a:t>
            </a:fld>
            <a:endParaRPr lang="en-GB"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latin typeface="Times New Roman" pitchFamily="18" charset="0"/>
            </a:endParaRPr>
          </a:p>
        </p:txBody>
      </p:sp>
      <p:sp>
        <p:nvSpPr>
          <p:cNvPr id="27651" name="Slide Number Placeholder 3"/>
          <p:cNvSpPr txBox="1">
            <a:spLocks noGrp="1"/>
          </p:cNvSpPr>
          <p:nvPr/>
        </p:nvSpPr>
        <p:spPr bwMode="auto">
          <a:xfrm>
            <a:off x="3851275" y="9429750"/>
            <a:ext cx="2946400" cy="496888"/>
          </a:xfrm>
          <a:prstGeom prst="rect">
            <a:avLst/>
          </a:prstGeom>
          <a:noFill/>
          <a:ln w="9525">
            <a:noFill/>
            <a:miter lim="800000"/>
            <a:headEnd/>
            <a:tailEnd/>
          </a:ln>
        </p:spPr>
        <p:txBody>
          <a:bodyPr anchor="b"/>
          <a:lstStyle/>
          <a:p>
            <a:pPr algn="r"/>
            <a:fld id="{77E4DC97-E267-49C1-8991-200EEC75975B}" type="slidenum">
              <a:rPr lang="en-GB" sz="1200"/>
              <a:pPr algn="r"/>
              <a:t>6</a:t>
            </a:fld>
            <a:endParaRPr lang="en-GB"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DE31CC3-C3A6-4761-B30E-1B36EB14C460}" type="slidenum">
              <a:rPr lang="en-GB" smtClean="0"/>
              <a:pPr fontAlgn="base">
                <a:spcBef>
                  <a:spcPct val="0"/>
                </a:spcBef>
                <a:spcAft>
                  <a:spcPct val="0"/>
                </a:spcAft>
                <a:defRPr/>
              </a:pPr>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A6BB951-30DC-45FF-A5DE-A06054D7F013}" type="slidenum">
              <a:rPr lang="en-GB" smtClean="0">
                <a:latin typeface="Times New Roman" pitchFamily="18" charset="0"/>
              </a:rPr>
              <a:pPr fontAlgn="base">
                <a:spcBef>
                  <a:spcPct val="0"/>
                </a:spcBef>
                <a:spcAft>
                  <a:spcPct val="0"/>
                </a:spcAft>
                <a:defRPr/>
              </a:pPr>
              <a:t>8</a:t>
            </a:fld>
            <a:endParaRPr lang="en-GB" smtClean="0">
              <a:latin typeface="Times New Roman" pitchFamily="18" charset="0"/>
            </a:endParaRPr>
          </a:p>
        </p:txBody>
      </p:sp>
      <p:sp>
        <p:nvSpPr>
          <p:cNvPr id="3174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174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IE" smtClean="0">
                <a:latin typeface="Times New Roman" pitchFamily="18" charset="0"/>
              </a:rPr>
              <a:t>This is a piece of research carried out by the NWAF in the harms associated with drinking locally (not dependent drinking but high risk i.e. binge drinking drunkenness and mixing drinks with other substances)</a:t>
            </a:r>
            <a:endParaRPr lang="en-US"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latin typeface="Times New Roman" pitchFamily="18" charset="0"/>
            </a:endParaRPr>
          </a:p>
        </p:txBody>
      </p:sp>
      <p:sp>
        <p:nvSpPr>
          <p:cNvPr id="48132" name="Slide Number Placeholder 3"/>
          <p:cNvSpPr>
            <a:spLocks noGrp="1"/>
          </p:cNvSpPr>
          <p:nvPr>
            <p:ph type="sldNum" sz="quarter" idx="5"/>
          </p:nvPr>
        </p:nvSpPr>
        <p:spPr/>
        <p:txBody>
          <a:bodyPr/>
          <a:lstStyle/>
          <a:p>
            <a:pPr>
              <a:defRPr/>
            </a:pPr>
            <a:fld id="{C2E3D0D9-6CEE-49F1-ABA2-484B4727D47E}" type="slidenum">
              <a:rPr lang="en-GB" smtClean="0">
                <a:latin typeface="Times New Roman" pitchFamily="18" charset="0"/>
              </a:rPr>
              <a:pPr>
                <a:defRPr/>
              </a:pPr>
              <a:t>9</a:t>
            </a:fld>
            <a:endParaRPr lang="en-GB"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7CADCE1E-D331-4FD4-995A-BA27E150F10E}" type="datetimeFigureOut">
              <a:rPr lang="en-US"/>
              <a:pPr>
                <a:defRPr/>
              </a:pPr>
              <a:t>5/9/2014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8BD11B5-59D2-48C7-9C8B-C2213DF6FCD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F1162456-58F6-4BD9-8A34-22E445C22CD3}" type="datetimeFigureOut">
              <a:rPr lang="en-US"/>
              <a:pPr>
                <a:defRPr/>
              </a:pPr>
              <a:t>5/9/2014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CA9CB38-B49F-4277-B225-814DC860933A}"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3C69DC7B-599A-4EA3-9A44-769DD0846CD7}" type="datetimeFigureOut">
              <a:rPr lang="en-US"/>
              <a:pPr>
                <a:defRPr/>
              </a:pPr>
              <a:t>5/9/2014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0A24200-B96B-4FED-B4D7-08918E0E1BFB}"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457200" y="6245225"/>
            <a:ext cx="2133600" cy="476250"/>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245225"/>
            <a:ext cx="2895600" cy="476250"/>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pPr>
              <a:defRPr/>
            </a:pPr>
            <a:fld id="{6AF0D46A-E451-4E16-9FC7-6A8111E01C0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127B884-8D6A-421F-9796-670C2CCBE28B}" type="datetimeFigureOut">
              <a:rPr lang="en-US"/>
              <a:pPr>
                <a:defRPr/>
              </a:pPr>
              <a:t>5/9/2014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E348714-49C7-42D5-8414-B38536B838A5}"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74CC253-14F4-4AB1-A6DF-EC6926028E54}" type="datetimeFigureOut">
              <a:rPr lang="en-US"/>
              <a:pPr>
                <a:defRPr/>
              </a:pPr>
              <a:t>5/9/2014</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D45DF1D0-29EB-49C0-ADBB-4B2B42B466AE}"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9C93A054-21D8-41E6-BFE8-9DCEFB50627A}" type="datetimeFigureOut">
              <a:rPr lang="en-US"/>
              <a:pPr>
                <a:defRPr/>
              </a:pPr>
              <a:t>5/9/2014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6A75D367-B240-403B-A8A7-2C6246CA6330}"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1B6E2004-C59B-4C46-B79D-C6037F888D95}" type="datetimeFigureOut">
              <a:rPr lang="en-US"/>
              <a:pPr>
                <a:defRPr/>
              </a:pPr>
              <a:t>5/9/2014</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734176BE-37AD-40D3-B101-0D4DC314414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721B830F-75EF-439E-8A57-337A34530CA2}" type="datetimeFigureOut">
              <a:rPr lang="en-US"/>
              <a:pPr>
                <a:defRPr/>
              </a:pPr>
              <a:t>5/9/2014</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8385909-BC32-420A-A5DB-27656C5F7C55}"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6E9C343-9E3D-4C49-98D6-416492BA5145}" type="datetimeFigureOut">
              <a:rPr lang="en-US"/>
              <a:pPr>
                <a:defRPr/>
              </a:pPr>
              <a:t>5/9/2014</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EB9D5FF7-030C-406F-BA7A-85DD463DA351}"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46EC073-1B9A-4A17-B6E0-089F9FB4E045}" type="datetimeFigureOut">
              <a:rPr lang="en-US"/>
              <a:pPr>
                <a:defRPr/>
              </a:pPr>
              <a:t>5/9/2014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2A8D49B2-07BB-427A-8C5C-C101DBAB3AF6}"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A51D9DE-A613-45C2-BFDB-5D934E6757D3}" type="datetimeFigureOut">
              <a:rPr lang="en-US"/>
              <a:pPr>
                <a:defRPr/>
              </a:pPr>
              <a:t>5/9/2014</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A9FD734-EF4C-4E51-BF22-463B036BAFA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fld id="{EC7907A1-3A72-476A-B08E-480595686CF3}" type="datetimeFigureOut">
              <a:rPr lang="en-US"/>
              <a:pPr>
                <a:defRPr/>
              </a:pPr>
              <a:t>5/9/2014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B58131F2-4FC5-47BC-9165-4756382F2EA0}"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939" r:id="rId1"/>
    <p:sldLayoutId id="2147483938" r:id="rId2"/>
    <p:sldLayoutId id="2147483937" r:id="rId3"/>
    <p:sldLayoutId id="2147483936" r:id="rId4"/>
    <p:sldLayoutId id="2147483935" r:id="rId5"/>
    <p:sldLayoutId id="2147483934" r:id="rId6"/>
    <p:sldLayoutId id="2147483933" r:id="rId7"/>
    <p:sldLayoutId id="2147483932" r:id="rId8"/>
    <p:sldLayoutId id="2147483931" r:id="rId9"/>
    <p:sldLayoutId id="2147483930" r:id="rId10"/>
    <p:sldLayoutId id="2147483929" r:id="rId11"/>
    <p:sldLayoutId id="2147483940" r:id="rId12"/>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info@nwaf,ie"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www.nwaf.ie/"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subTitle" idx="1"/>
          </p:nvPr>
        </p:nvSpPr>
        <p:spPr>
          <a:xfrm>
            <a:off x="684213" y="2071688"/>
            <a:ext cx="7773987" cy="3949700"/>
          </a:xfrm>
        </p:spPr>
        <p:txBody>
          <a:bodyPr rtlCol="0">
            <a:normAutofit/>
          </a:bodyPr>
          <a:lstStyle/>
          <a:p>
            <a:pPr fontAlgn="auto">
              <a:spcAft>
                <a:spcPts val="0"/>
              </a:spcAft>
              <a:buFont typeface="Arial" pitchFamily="34" charset="0"/>
              <a:buNone/>
              <a:defRPr/>
            </a:pPr>
            <a:endParaRPr lang="en-IE" b="1" dirty="0" smtClean="0">
              <a:solidFill>
                <a:srgbClr val="FF9933"/>
              </a:solidFill>
            </a:endParaRPr>
          </a:p>
          <a:p>
            <a:pPr fontAlgn="auto">
              <a:spcAft>
                <a:spcPts val="0"/>
              </a:spcAft>
              <a:buFont typeface="Arial" pitchFamily="34" charset="0"/>
              <a:buNone/>
              <a:defRPr/>
            </a:pPr>
            <a:r>
              <a:rPr lang="en-IE" b="1" dirty="0" smtClean="0">
                <a:solidFill>
                  <a:srgbClr val="FFC000"/>
                </a:solidFill>
              </a:rPr>
              <a:t>Mobilising Communities</a:t>
            </a:r>
          </a:p>
          <a:p>
            <a:pPr fontAlgn="auto">
              <a:spcAft>
                <a:spcPts val="0"/>
              </a:spcAft>
              <a:buFont typeface="Arial" pitchFamily="34" charset="0"/>
              <a:buNone/>
              <a:defRPr/>
            </a:pPr>
            <a:r>
              <a:rPr lang="en-IE" b="1" dirty="0" smtClean="0">
                <a:solidFill>
                  <a:srgbClr val="FFC000"/>
                </a:solidFill>
              </a:rPr>
              <a:t>Tips for Talking?</a:t>
            </a:r>
          </a:p>
          <a:p>
            <a:pPr fontAlgn="auto">
              <a:spcAft>
                <a:spcPts val="0"/>
              </a:spcAft>
              <a:buFont typeface="Arial" pitchFamily="34" charset="0"/>
              <a:buNone/>
              <a:defRPr/>
            </a:pPr>
            <a:endParaRPr lang="en-IE" b="1" dirty="0" smtClean="0">
              <a:solidFill>
                <a:srgbClr val="FF9900"/>
              </a:solidFill>
            </a:endParaRPr>
          </a:p>
          <a:p>
            <a:pPr fontAlgn="auto">
              <a:spcAft>
                <a:spcPts val="0"/>
              </a:spcAft>
              <a:buFont typeface="Arial" pitchFamily="34" charset="0"/>
              <a:buNone/>
              <a:defRPr/>
            </a:pPr>
            <a:endParaRPr lang="en-IE" b="1" dirty="0" smtClean="0"/>
          </a:p>
          <a:p>
            <a:pPr fontAlgn="auto">
              <a:spcAft>
                <a:spcPts val="0"/>
              </a:spcAft>
              <a:buFont typeface="Arial" pitchFamily="34" charset="0"/>
              <a:buNone/>
              <a:defRPr/>
            </a:pPr>
            <a:r>
              <a:rPr lang="en-IE" sz="2400" b="1" dirty="0" smtClean="0">
                <a:solidFill>
                  <a:srgbClr val="CC0000"/>
                </a:solidFill>
              </a:rPr>
              <a:t>Eamon O’Kane</a:t>
            </a:r>
          </a:p>
          <a:p>
            <a:pPr fontAlgn="auto">
              <a:spcAft>
                <a:spcPts val="0"/>
              </a:spcAft>
              <a:buFont typeface="Arial" pitchFamily="34" charset="0"/>
              <a:buNone/>
              <a:defRPr/>
            </a:pPr>
            <a:r>
              <a:rPr lang="en-IE" sz="2400" b="1" dirty="0" smtClean="0">
                <a:solidFill>
                  <a:srgbClr val="CC0000"/>
                </a:solidFill>
              </a:rPr>
              <a:t>Director</a:t>
            </a:r>
          </a:p>
        </p:txBody>
      </p:sp>
      <p:pic>
        <p:nvPicPr>
          <p:cNvPr id="16386" name="Picture 2" descr="C:\Users\nwaf 2\Documents\logos\NWAF.png"/>
          <p:cNvPicPr>
            <a:picLocks noChangeAspect="1" noChangeArrowheads="1"/>
          </p:cNvPicPr>
          <p:nvPr/>
        </p:nvPicPr>
        <p:blipFill>
          <a:blip r:embed="rId3" cstate="print"/>
          <a:srcRect/>
          <a:stretch>
            <a:fillRect/>
          </a:stretch>
        </p:blipFill>
        <p:spPr bwMode="auto">
          <a:xfrm>
            <a:off x="7526338" y="5359400"/>
            <a:ext cx="1617662" cy="14986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ctrTitle"/>
          </p:nvPr>
        </p:nvSpPr>
        <p:spPr>
          <a:xfrm>
            <a:off x="0" y="214313"/>
            <a:ext cx="6286500" cy="1143000"/>
          </a:xfrm>
        </p:spPr>
        <p:txBody>
          <a:bodyPr/>
          <a:lstStyle/>
          <a:p>
            <a:r>
              <a:rPr lang="en-GB" sz="3600" smtClean="0">
                <a:solidFill>
                  <a:srgbClr val="FFC000"/>
                </a:solidFill>
              </a:rPr>
              <a:t>What is Community Mobilisation?</a:t>
            </a:r>
          </a:p>
        </p:txBody>
      </p:sp>
      <p:sp>
        <p:nvSpPr>
          <p:cNvPr id="6" name="TextBox 5"/>
          <p:cNvSpPr txBox="1"/>
          <p:nvPr/>
        </p:nvSpPr>
        <p:spPr>
          <a:xfrm>
            <a:off x="142875" y="1546225"/>
            <a:ext cx="2928938" cy="4729163"/>
          </a:xfrm>
          <a:prstGeom prst="rect">
            <a:avLst/>
          </a:prstGeom>
          <a:noFill/>
        </p:spPr>
        <p:txBody>
          <a:bodyPr>
            <a:spAutoFit/>
          </a:bodyPr>
          <a:lstStyle/>
          <a:p>
            <a:pPr>
              <a:lnSpc>
                <a:spcPct val="80000"/>
              </a:lnSpc>
              <a:defRPr/>
            </a:pPr>
            <a:r>
              <a:rPr lang="en-IE" sz="2400" dirty="0">
                <a:solidFill>
                  <a:srgbClr val="CC0000"/>
                </a:solidFill>
                <a:latin typeface="+mj-lt"/>
              </a:rPr>
              <a:t>Community </a:t>
            </a:r>
          </a:p>
          <a:p>
            <a:pPr>
              <a:lnSpc>
                <a:spcPct val="80000"/>
              </a:lnSpc>
              <a:defRPr/>
            </a:pPr>
            <a:r>
              <a:rPr lang="en-IE" sz="2400" dirty="0">
                <a:solidFill>
                  <a:srgbClr val="CC0000"/>
                </a:solidFill>
                <a:latin typeface="+mj-lt"/>
              </a:rPr>
              <a:t>mobilisation on </a:t>
            </a:r>
          </a:p>
          <a:p>
            <a:pPr>
              <a:lnSpc>
                <a:spcPct val="80000"/>
              </a:lnSpc>
              <a:defRPr/>
            </a:pPr>
            <a:r>
              <a:rPr lang="en-IE" sz="2400" dirty="0">
                <a:solidFill>
                  <a:srgbClr val="CC0000"/>
                </a:solidFill>
                <a:latin typeface="+mj-lt"/>
              </a:rPr>
              <a:t>alcohol is </a:t>
            </a:r>
            <a:r>
              <a:rPr lang="en-IE" sz="2400" dirty="0">
                <a:solidFill>
                  <a:srgbClr val="CC0000"/>
                </a:solidFill>
                <a:effectLst>
                  <a:outerShdw blurRad="38100" dist="38100" dir="2700000" algn="tl">
                    <a:srgbClr val="000000">
                      <a:alpha val="43137"/>
                    </a:srgbClr>
                  </a:outerShdw>
                </a:effectLst>
                <a:latin typeface="+mj-lt"/>
              </a:rPr>
              <a:t>a comprehensive response</a:t>
            </a:r>
            <a:r>
              <a:rPr lang="en-IE" sz="2400" dirty="0">
                <a:solidFill>
                  <a:srgbClr val="CC0000"/>
                </a:solidFill>
                <a:latin typeface="+mj-lt"/>
              </a:rPr>
              <a:t> to an issue, involving </a:t>
            </a:r>
          </a:p>
          <a:p>
            <a:pPr>
              <a:lnSpc>
                <a:spcPct val="80000"/>
              </a:lnSpc>
              <a:defRPr/>
            </a:pPr>
            <a:r>
              <a:rPr lang="en-IE" sz="2400" dirty="0">
                <a:solidFill>
                  <a:srgbClr val="CC0000"/>
                </a:solidFill>
                <a:latin typeface="+mj-lt"/>
              </a:rPr>
              <a:t>a wide range </a:t>
            </a:r>
          </a:p>
          <a:p>
            <a:pPr>
              <a:lnSpc>
                <a:spcPct val="80000"/>
              </a:lnSpc>
              <a:defRPr/>
            </a:pPr>
            <a:r>
              <a:rPr lang="en-IE" sz="2400" dirty="0">
                <a:solidFill>
                  <a:srgbClr val="CC0000"/>
                </a:solidFill>
                <a:latin typeface="+mj-lt"/>
              </a:rPr>
              <a:t>of individuals, </a:t>
            </a:r>
          </a:p>
          <a:p>
            <a:pPr>
              <a:lnSpc>
                <a:spcPct val="80000"/>
              </a:lnSpc>
              <a:defRPr/>
            </a:pPr>
            <a:r>
              <a:rPr lang="en-IE" sz="2400" dirty="0">
                <a:solidFill>
                  <a:srgbClr val="CC0000"/>
                </a:solidFill>
                <a:latin typeface="+mj-lt"/>
              </a:rPr>
              <a:t>agencies and organisations </a:t>
            </a:r>
          </a:p>
          <a:p>
            <a:pPr>
              <a:lnSpc>
                <a:spcPct val="80000"/>
              </a:lnSpc>
              <a:defRPr/>
            </a:pPr>
            <a:r>
              <a:rPr lang="en-IE" sz="2400" dirty="0">
                <a:solidFill>
                  <a:srgbClr val="CC0000"/>
                </a:solidFill>
                <a:latin typeface="+mj-lt"/>
              </a:rPr>
              <a:t>that come together </a:t>
            </a:r>
          </a:p>
          <a:p>
            <a:pPr>
              <a:lnSpc>
                <a:spcPct val="80000"/>
              </a:lnSpc>
              <a:defRPr/>
            </a:pPr>
            <a:r>
              <a:rPr lang="en-IE" sz="2400" dirty="0">
                <a:solidFill>
                  <a:srgbClr val="CC0000"/>
                </a:solidFill>
                <a:latin typeface="+mj-lt"/>
              </a:rPr>
              <a:t>when an issue is </a:t>
            </a:r>
          </a:p>
          <a:p>
            <a:pPr>
              <a:lnSpc>
                <a:spcPct val="80000"/>
              </a:lnSpc>
              <a:defRPr/>
            </a:pPr>
            <a:r>
              <a:rPr lang="en-IE" sz="4000" dirty="0">
                <a:solidFill>
                  <a:srgbClr val="CC0000"/>
                </a:solidFill>
                <a:effectLst>
                  <a:outerShdw blurRad="38100" dist="38100" dir="2700000" algn="tl">
                    <a:srgbClr val="000000">
                      <a:alpha val="43137"/>
                    </a:srgbClr>
                  </a:outerShdw>
                </a:effectLst>
                <a:latin typeface="+mj-lt"/>
              </a:rPr>
              <a:t>too big </a:t>
            </a:r>
          </a:p>
          <a:p>
            <a:pPr>
              <a:lnSpc>
                <a:spcPct val="80000"/>
              </a:lnSpc>
              <a:defRPr/>
            </a:pPr>
            <a:r>
              <a:rPr lang="en-IE" sz="2400" dirty="0">
                <a:solidFill>
                  <a:srgbClr val="CC0000"/>
                </a:solidFill>
                <a:latin typeface="+mj-lt"/>
              </a:rPr>
              <a:t>for one sector to tackle alone.</a:t>
            </a:r>
          </a:p>
        </p:txBody>
      </p:sp>
      <p:sp>
        <p:nvSpPr>
          <p:cNvPr id="34819" name="TextBox 6"/>
          <p:cNvSpPr txBox="1">
            <a:spLocks noChangeArrowheads="1"/>
          </p:cNvSpPr>
          <p:nvPr/>
        </p:nvSpPr>
        <p:spPr bwMode="auto">
          <a:xfrm>
            <a:off x="6715125" y="285750"/>
            <a:ext cx="2214563" cy="6462713"/>
          </a:xfrm>
          <a:prstGeom prst="rect">
            <a:avLst/>
          </a:prstGeom>
          <a:noFill/>
          <a:ln w="9525">
            <a:noFill/>
            <a:miter lim="800000"/>
            <a:headEnd/>
            <a:tailEnd/>
          </a:ln>
        </p:spPr>
        <p:txBody>
          <a:bodyPr>
            <a:spAutoFit/>
          </a:bodyPr>
          <a:lstStyle/>
          <a:p>
            <a:r>
              <a:rPr lang="en-GB"/>
              <a:t>Parents</a:t>
            </a:r>
          </a:p>
          <a:p>
            <a:endParaRPr lang="en-GB"/>
          </a:p>
          <a:p>
            <a:r>
              <a:rPr lang="en-GB"/>
              <a:t>Youth</a:t>
            </a:r>
          </a:p>
          <a:p>
            <a:endParaRPr lang="en-GB"/>
          </a:p>
          <a:p>
            <a:r>
              <a:rPr lang="en-GB"/>
              <a:t>Education Sector</a:t>
            </a:r>
          </a:p>
          <a:p>
            <a:endParaRPr lang="en-GB"/>
          </a:p>
          <a:p>
            <a:r>
              <a:rPr lang="en-GB"/>
              <a:t>Voluntary / Community sector</a:t>
            </a:r>
          </a:p>
          <a:p>
            <a:endParaRPr lang="en-GB"/>
          </a:p>
          <a:p>
            <a:r>
              <a:rPr lang="en-GB"/>
              <a:t>Businesses</a:t>
            </a:r>
          </a:p>
          <a:p>
            <a:endParaRPr lang="en-GB"/>
          </a:p>
          <a:p>
            <a:r>
              <a:rPr lang="en-GB"/>
              <a:t>Law enforcement</a:t>
            </a:r>
          </a:p>
          <a:p>
            <a:endParaRPr lang="en-GB"/>
          </a:p>
          <a:p>
            <a:r>
              <a:rPr lang="en-GB"/>
              <a:t>Government</a:t>
            </a:r>
          </a:p>
          <a:p>
            <a:endParaRPr lang="en-GB"/>
          </a:p>
          <a:p>
            <a:r>
              <a:rPr lang="en-GB"/>
              <a:t>Vintners</a:t>
            </a:r>
          </a:p>
          <a:p>
            <a:endParaRPr lang="en-GB"/>
          </a:p>
          <a:p>
            <a:r>
              <a:rPr lang="en-GB"/>
              <a:t>Politicians</a:t>
            </a:r>
          </a:p>
          <a:p>
            <a:endParaRPr lang="en-GB"/>
          </a:p>
          <a:p>
            <a:r>
              <a:rPr lang="en-GB"/>
              <a:t>Media</a:t>
            </a:r>
          </a:p>
          <a:p>
            <a:endParaRPr lang="en-GB"/>
          </a:p>
          <a:p>
            <a:r>
              <a:rPr lang="en-GB"/>
              <a:t>Health Service</a:t>
            </a:r>
          </a:p>
          <a:p>
            <a:endParaRPr lang="en-GB"/>
          </a:p>
        </p:txBody>
      </p:sp>
      <p:cxnSp>
        <p:nvCxnSpPr>
          <p:cNvPr id="11" name="Straight Arrow Connector 10"/>
          <p:cNvCxnSpPr/>
          <p:nvPr/>
        </p:nvCxnSpPr>
        <p:spPr>
          <a:xfrm rot="10800000" flipV="1">
            <a:off x="5500688" y="571500"/>
            <a:ext cx="1214437" cy="12144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5715000" y="1214438"/>
            <a:ext cx="928687" cy="9286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a:off x="5500688" y="5572125"/>
            <a:ext cx="1143000" cy="85725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5715000" y="5286375"/>
            <a:ext cx="928688" cy="6429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0800000">
            <a:off x="5929313" y="4857750"/>
            <a:ext cx="714375" cy="50006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flipV="1">
            <a:off x="5929313" y="1857375"/>
            <a:ext cx="714375" cy="64293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V="1">
            <a:off x="6072188" y="714375"/>
            <a:ext cx="71438" cy="714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0800000" flipV="1">
            <a:off x="6000750" y="2428875"/>
            <a:ext cx="642938" cy="42862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0800000">
            <a:off x="6000750" y="4500563"/>
            <a:ext cx="642938" cy="35718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0800000">
            <a:off x="6072188" y="3214688"/>
            <a:ext cx="642937" cy="158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10800000">
            <a:off x="6072188" y="3714750"/>
            <a:ext cx="571500"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rot="10800000">
            <a:off x="6072188" y="4071938"/>
            <a:ext cx="571500" cy="21431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4832" name="Picture 19" descr="C:\Users\NWAF 3\Pictures\Mobilisation Project\your_community_is_your_brand_360px[1].jpg"/>
          <p:cNvPicPr>
            <a:picLocks noChangeAspect="1" noChangeArrowheads="1"/>
          </p:cNvPicPr>
          <p:nvPr/>
        </p:nvPicPr>
        <p:blipFill>
          <a:blip r:embed="rId3" cstate="print"/>
          <a:srcRect/>
          <a:stretch>
            <a:fillRect/>
          </a:stretch>
        </p:blipFill>
        <p:spPr bwMode="auto">
          <a:xfrm>
            <a:off x="3143250" y="2500313"/>
            <a:ext cx="2473325" cy="2349500"/>
          </a:xfrm>
          <a:prstGeom prst="rect">
            <a:avLst/>
          </a:prstGeom>
          <a:noFill/>
          <a:ln w="9525">
            <a:noFill/>
            <a:miter lim="800000"/>
            <a:headEnd/>
            <a:tailEnd/>
          </a:ln>
        </p:spPr>
      </p:pic>
      <p:sp>
        <p:nvSpPr>
          <p:cNvPr id="19" name="TextBox 18"/>
          <p:cNvSpPr txBox="1"/>
          <p:nvPr/>
        </p:nvSpPr>
        <p:spPr>
          <a:xfrm>
            <a:off x="7858125" y="6581775"/>
            <a:ext cx="1285875" cy="276225"/>
          </a:xfrm>
          <a:prstGeom prst="rect">
            <a:avLst/>
          </a:prstGeom>
          <a:noFill/>
        </p:spPr>
        <p:txBody>
          <a:bodyPr>
            <a:spAutoFit/>
          </a:bodyPr>
          <a:lstStyle/>
          <a:p>
            <a:pPr>
              <a:defRPr/>
            </a:pPr>
            <a:r>
              <a:rPr lang="en-GB" sz="1200" dirty="0">
                <a:solidFill>
                  <a:schemeClr val="bg2">
                    <a:lumMod val="40000"/>
                    <a:lumOff val="60000"/>
                  </a:schemeClr>
                </a:solidFill>
              </a:rPr>
              <a:t>Google Images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a:xfrm>
            <a:off x="500063" y="1428750"/>
            <a:ext cx="8001000" cy="4500563"/>
          </a:xfrm>
        </p:spPr>
        <p:txBody>
          <a:bodyPr/>
          <a:lstStyle/>
          <a:p>
            <a:r>
              <a:rPr lang="en-GB" sz="2400" b="1" smtClean="0">
                <a:solidFill>
                  <a:srgbClr val="CC0000"/>
                </a:solidFill>
                <a:latin typeface="Arial Narrow" pitchFamily="34" charset="0"/>
              </a:rPr>
              <a:t>Develops community ownership and Leadership in addressing negative aspects of alcohol culture.</a:t>
            </a:r>
          </a:p>
          <a:p>
            <a:r>
              <a:rPr lang="en-GB" sz="2400" b="1" smtClean="0">
                <a:solidFill>
                  <a:srgbClr val="CC0000"/>
                </a:solidFill>
                <a:latin typeface="Arial Narrow" pitchFamily="34" charset="0"/>
              </a:rPr>
              <a:t>Improves levels of support for families, individuals and communities to address alcohol related issues.</a:t>
            </a:r>
          </a:p>
          <a:p>
            <a:r>
              <a:rPr lang="en-GB" sz="2400" b="1" smtClean="0">
                <a:solidFill>
                  <a:srgbClr val="CC0000"/>
                </a:solidFill>
                <a:latin typeface="Arial Narrow" pitchFamily="34" charset="0"/>
              </a:rPr>
              <a:t>Educates/Creates understanding with stakeholders in relation to their role in changing alcohol culture.</a:t>
            </a:r>
          </a:p>
          <a:p>
            <a:r>
              <a:rPr lang="en-GB" sz="2400" b="1" smtClean="0">
                <a:solidFill>
                  <a:srgbClr val="CC0000"/>
                </a:solidFill>
                <a:latin typeface="Arial Narrow" pitchFamily="34" charset="0"/>
              </a:rPr>
              <a:t>Develops evidenced based action in response to locally identified need.</a:t>
            </a:r>
          </a:p>
          <a:p>
            <a:r>
              <a:rPr lang="en-GB" sz="2400" b="1" smtClean="0">
                <a:solidFill>
                  <a:srgbClr val="CC0000"/>
                </a:solidFill>
                <a:latin typeface="Arial Narrow" pitchFamily="34" charset="0"/>
              </a:rPr>
              <a:t>Develops sustainable capacity to continue/progress mobilisation in the future.</a:t>
            </a:r>
          </a:p>
        </p:txBody>
      </p:sp>
      <p:sp>
        <p:nvSpPr>
          <p:cNvPr id="17411" name="TextBox 2"/>
          <p:cNvSpPr txBox="1">
            <a:spLocks noChangeArrowheads="1"/>
          </p:cNvSpPr>
          <p:nvPr/>
        </p:nvSpPr>
        <p:spPr bwMode="auto">
          <a:xfrm>
            <a:off x="428625" y="500063"/>
            <a:ext cx="8286750" cy="708025"/>
          </a:xfrm>
          <a:prstGeom prst="rect">
            <a:avLst/>
          </a:prstGeom>
          <a:noFill/>
          <a:ln w="9525">
            <a:noFill/>
            <a:miter lim="800000"/>
            <a:headEnd/>
            <a:tailEnd/>
          </a:ln>
        </p:spPr>
        <p:txBody>
          <a:bodyPr>
            <a:spAutoFit/>
          </a:bodyPr>
          <a:lstStyle/>
          <a:p>
            <a:pPr algn="ctr">
              <a:defRPr/>
            </a:pPr>
            <a:r>
              <a:rPr lang="en-GB" sz="4000" b="1" dirty="0">
                <a:solidFill>
                  <a:srgbClr val="FFC000"/>
                </a:solidFill>
                <a:latin typeface="+mj-lt"/>
              </a:rPr>
              <a:t>Why Mobilisation</a:t>
            </a:r>
          </a:p>
        </p:txBody>
      </p:sp>
      <p:pic>
        <p:nvPicPr>
          <p:cNvPr id="36867"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3" name="Group 29"/>
          <p:cNvGrpSpPr>
            <a:grpSpLocks/>
          </p:cNvGrpSpPr>
          <p:nvPr/>
        </p:nvGrpSpPr>
        <p:grpSpPr bwMode="auto">
          <a:xfrm>
            <a:off x="214313" y="1066800"/>
            <a:ext cx="8572500" cy="5219700"/>
            <a:chOff x="2352" y="912"/>
            <a:chExt cx="3312" cy="3040"/>
          </a:xfrm>
        </p:grpSpPr>
        <p:sp>
          <p:nvSpPr>
            <p:cNvPr id="38919" name="Puzzle4"/>
            <p:cNvSpPr>
              <a:spLocks noEditPoints="1" noChangeArrowheads="1"/>
            </p:cNvSpPr>
            <p:nvPr/>
          </p:nvSpPr>
          <p:spPr bwMode="auto">
            <a:xfrm>
              <a:off x="3528" y="1838"/>
              <a:ext cx="928" cy="150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072 w 21600"/>
                <a:gd name="T25" fmla="*/ 5666 h 21600"/>
                <a:gd name="T26" fmla="*/ 20203 w 21600"/>
                <a:gd name="T27" fmla="*/ 1597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0099FF"/>
            </a:solidFill>
            <a:ln w="28575">
              <a:solidFill>
                <a:srgbClr val="000000"/>
              </a:solidFill>
              <a:miter lim="800000"/>
              <a:headEnd/>
              <a:tailEnd/>
            </a:ln>
          </p:spPr>
          <p:txBody>
            <a:bodyPr/>
            <a:lstStyle/>
            <a:p>
              <a:endParaRPr lang="en-US"/>
            </a:p>
          </p:txBody>
        </p:sp>
        <p:sp>
          <p:nvSpPr>
            <p:cNvPr id="38920" name="Puzzle3"/>
            <p:cNvSpPr>
              <a:spLocks noEditPoints="1" noChangeArrowheads="1"/>
            </p:cNvSpPr>
            <p:nvPr/>
          </p:nvSpPr>
          <p:spPr bwMode="auto">
            <a:xfrm>
              <a:off x="2627" y="912"/>
              <a:ext cx="965" cy="128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83 w 21600"/>
                <a:gd name="T25" fmla="*/ 7725 h 21600"/>
                <a:gd name="T26" fmla="*/ 19138 w 21600"/>
                <a:gd name="T27" fmla="*/ 2024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chemeClr val="bg2"/>
            </a:solidFill>
            <a:ln w="28575">
              <a:solidFill>
                <a:srgbClr val="000000"/>
              </a:solidFill>
              <a:miter lim="800000"/>
              <a:headEnd/>
              <a:tailEnd/>
            </a:ln>
          </p:spPr>
          <p:txBody>
            <a:bodyPr/>
            <a:lstStyle/>
            <a:p>
              <a:endParaRPr lang="en-US"/>
            </a:p>
          </p:txBody>
        </p:sp>
        <p:sp>
          <p:nvSpPr>
            <p:cNvPr id="38921" name="Text Box 6"/>
            <p:cNvSpPr txBox="1">
              <a:spLocks noChangeArrowheads="1"/>
            </p:cNvSpPr>
            <p:nvPr/>
          </p:nvSpPr>
          <p:spPr bwMode="auto">
            <a:xfrm>
              <a:off x="2902" y="1430"/>
              <a:ext cx="394" cy="213"/>
            </a:xfrm>
            <a:prstGeom prst="rect">
              <a:avLst/>
            </a:prstGeom>
            <a:noFill/>
            <a:ln w="9525">
              <a:noFill/>
              <a:miter lim="800000"/>
              <a:headEnd/>
              <a:tailEnd/>
            </a:ln>
          </p:spPr>
          <p:txBody>
            <a:bodyPr>
              <a:spAutoFit/>
            </a:bodyPr>
            <a:lstStyle/>
            <a:p>
              <a:pPr>
                <a:spcBef>
                  <a:spcPct val="50000"/>
                </a:spcBef>
              </a:pPr>
              <a:r>
                <a:rPr lang="en-GB" sz="1600" b="1">
                  <a:solidFill>
                    <a:schemeClr val="bg1"/>
                  </a:solidFill>
                </a:rPr>
                <a:t>Policing</a:t>
              </a:r>
              <a:endParaRPr lang="en-US" sz="1600" b="1">
                <a:solidFill>
                  <a:schemeClr val="bg1"/>
                </a:solidFill>
              </a:endParaRPr>
            </a:p>
          </p:txBody>
        </p:sp>
        <p:sp>
          <p:nvSpPr>
            <p:cNvPr id="38922" name="Puzzle2"/>
            <p:cNvSpPr>
              <a:spLocks noEditPoints="1" noChangeArrowheads="1"/>
            </p:cNvSpPr>
            <p:nvPr/>
          </p:nvSpPr>
          <p:spPr bwMode="auto">
            <a:xfrm>
              <a:off x="4123" y="1853"/>
              <a:ext cx="1541" cy="117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5382 w 21600"/>
                <a:gd name="T25" fmla="*/ 6734 h 21600"/>
                <a:gd name="T26" fmla="*/ 16175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C1E4FF"/>
            </a:solidFill>
            <a:ln w="28575">
              <a:solidFill>
                <a:srgbClr val="000000"/>
              </a:solidFill>
              <a:miter lim="800000"/>
              <a:headEnd/>
              <a:tailEnd/>
            </a:ln>
          </p:spPr>
          <p:txBody>
            <a:bodyPr/>
            <a:lstStyle/>
            <a:p>
              <a:endParaRPr lang="en-US"/>
            </a:p>
          </p:txBody>
        </p:sp>
        <p:sp>
          <p:nvSpPr>
            <p:cNvPr id="38923" name="Text Box 9"/>
            <p:cNvSpPr txBox="1">
              <a:spLocks noChangeArrowheads="1"/>
            </p:cNvSpPr>
            <p:nvPr/>
          </p:nvSpPr>
          <p:spPr bwMode="auto">
            <a:xfrm>
              <a:off x="4594" y="2319"/>
              <a:ext cx="630" cy="213"/>
            </a:xfrm>
            <a:prstGeom prst="rect">
              <a:avLst/>
            </a:prstGeom>
            <a:noFill/>
            <a:ln w="9525">
              <a:noFill/>
              <a:miter lim="800000"/>
              <a:headEnd/>
              <a:tailEnd/>
            </a:ln>
          </p:spPr>
          <p:txBody>
            <a:bodyPr>
              <a:spAutoFit/>
            </a:bodyPr>
            <a:lstStyle/>
            <a:p>
              <a:pPr>
                <a:spcBef>
                  <a:spcPct val="50000"/>
                </a:spcBef>
              </a:pPr>
              <a:r>
                <a:rPr lang="en-GB" sz="1600" b="1"/>
                <a:t>Churches</a:t>
              </a:r>
              <a:endParaRPr lang="en-US" sz="1600" b="1"/>
            </a:p>
          </p:txBody>
        </p:sp>
        <p:sp>
          <p:nvSpPr>
            <p:cNvPr id="38924" name="Puzzle1"/>
            <p:cNvSpPr>
              <a:spLocks noEditPoints="1" noChangeArrowheads="1"/>
            </p:cNvSpPr>
            <p:nvPr/>
          </p:nvSpPr>
          <p:spPr bwMode="auto">
            <a:xfrm>
              <a:off x="3209" y="1304"/>
              <a:ext cx="1559" cy="894"/>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6082 w 21600"/>
                <a:gd name="T25" fmla="*/ 2561 h 21600"/>
                <a:gd name="T26" fmla="*/ 16127 w 21600"/>
                <a:gd name="T27" fmla="*/ 1954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A1D9FF"/>
            </a:solidFill>
            <a:ln w="28575">
              <a:solidFill>
                <a:srgbClr val="000000"/>
              </a:solidFill>
              <a:miter lim="800000"/>
              <a:headEnd/>
              <a:tailEnd/>
            </a:ln>
          </p:spPr>
          <p:txBody>
            <a:bodyPr/>
            <a:lstStyle/>
            <a:p>
              <a:endParaRPr lang="en-US"/>
            </a:p>
          </p:txBody>
        </p:sp>
        <p:sp>
          <p:nvSpPr>
            <p:cNvPr id="38925" name="Text Box 11"/>
            <p:cNvSpPr txBox="1">
              <a:spLocks noChangeArrowheads="1"/>
            </p:cNvSpPr>
            <p:nvPr/>
          </p:nvSpPr>
          <p:spPr bwMode="auto">
            <a:xfrm>
              <a:off x="3551" y="1663"/>
              <a:ext cx="948" cy="213"/>
            </a:xfrm>
            <a:prstGeom prst="rect">
              <a:avLst/>
            </a:prstGeom>
            <a:noFill/>
            <a:ln w="9525">
              <a:noFill/>
              <a:miter lim="800000"/>
              <a:headEnd/>
              <a:tailEnd/>
            </a:ln>
          </p:spPr>
          <p:txBody>
            <a:bodyPr>
              <a:spAutoFit/>
            </a:bodyPr>
            <a:lstStyle/>
            <a:p>
              <a:pPr>
                <a:spcBef>
                  <a:spcPct val="50000"/>
                </a:spcBef>
              </a:pPr>
              <a:r>
                <a:rPr lang="en-GB" sz="1600" b="1"/>
                <a:t>Education</a:t>
              </a:r>
              <a:endParaRPr lang="en-US" sz="1600" b="1"/>
            </a:p>
          </p:txBody>
        </p:sp>
        <p:sp>
          <p:nvSpPr>
            <p:cNvPr id="38926" name="Puzzle3"/>
            <p:cNvSpPr>
              <a:spLocks noEditPoints="1" noChangeArrowheads="1"/>
            </p:cNvSpPr>
            <p:nvPr/>
          </p:nvSpPr>
          <p:spPr bwMode="auto">
            <a:xfrm>
              <a:off x="4404" y="2601"/>
              <a:ext cx="965" cy="1289"/>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83 w 21600"/>
                <a:gd name="T25" fmla="*/ 7725 h 21600"/>
                <a:gd name="T26" fmla="*/ 19138 w 21600"/>
                <a:gd name="T27" fmla="*/ 2024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chemeClr val="hlink"/>
            </a:solidFill>
            <a:ln w="28575">
              <a:solidFill>
                <a:srgbClr val="000000"/>
              </a:solidFill>
              <a:miter lim="800000"/>
              <a:headEnd/>
              <a:tailEnd/>
            </a:ln>
          </p:spPr>
          <p:txBody>
            <a:bodyPr/>
            <a:lstStyle/>
            <a:p>
              <a:endParaRPr lang="en-US"/>
            </a:p>
          </p:txBody>
        </p:sp>
        <p:sp>
          <p:nvSpPr>
            <p:cNvPr id="38927" name="Text Box 14"/>
            <p:cNvSpPr txBox="1">
              <a:spLocks noChangeArrowheads="1"/>
            </p:cNvSpPr>
            <p:nvPr/>
          </p:nvSpPr>
          <p:spPr bwMode="auto">
            <a:xfrm>
              <a:off x="4633" y="3031"/>
              <a:ext cx="471" cy="213"/>
            </a:xfrm>
            <a:prstGeom prst="rect">
              <a:avLst/>
            </a:prstGeom>
            <a:noFill/>
            <a:ln w="9525">
              <a:noFill/>
              <a:miter lim="800000"/>
              <a:headEnd/>
              <a:tailEnd/>
            </a:ln>
          </p:spPr>
          <p:txBody>
            <a:bodyPr>
              <a:spAutoFit/>
            </a:bodyPr>
            <a:lstStyle/>
            <a:p>
              <a:pPr>
                <a:spcBef>
                  <a:spcPct val="50000"/>
                </a:spcBef>
              </a:pPr>
              <a:r>
                <a:rPr lang="en-GB" sz="1600" b="1">
                  <a:solidFill>
                    <a:schemeClr val="bg1"/>
                  </a:solidFill>
                </a:rPr>
                <a:t>Media</a:t>
              </a:r>
              <a:endParaRPr lang="en-US" sz="1600" b="1">
                <a:solidFill>
                  <a:schemeClr val="bg1"/>
                </a:solidFill>
              </a:endParaRPr>
            </a:p>
          </p:txBody>
        </p:sp>
        <p:sp>
          <p:nvSpPr>
            <p:cNvPr id="38928" name="Puzzle2"/>
            <p:cNvSpPr>
              <a:spLocks noEditPoints="1" noChangeArrowheads="1"/>
            </p:cNvSpPr>
            <p:nvPr/>
          </p:nvSpPr>
          <p:spPr bwMode="auto">
            <a:xfrm>
              <a:off x="2352" y="1855"/>
              <a:ext cx="1541" cy="1175"/>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5382 w 21600"/>
                <a:gd name="T25" fmla="*/ 6747 h 21600"/>
                <a:gd name="T26" fmla="*/ 16175 w 21600"/>
                <a:gd name="T27" fmla="*/ 2044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bg1"/>
            </a:solidFill>
            <a:ln w="28575">
              <a:solidFill>
                <a:srgbClr val="000000"/>
              </a:solidFill>
              <a:miter lim="800000"/>
              <a:headEnd/>
              <a:tailEnd/>
            </a:ln>
          </p:spPr>
          <p:txBody>
            <a:bodyPr/>
            <a:lstStyle/>
            <a:p>
              <a:endParaRPr lang="en-US"/>
            </a:p>
          </p:txBody>
        </p:sp>
        <p:sp>
          <p:nvSpPr>
            <p:cNvPr id="38929" name="Puzzle1"/>
            <p:cNvSpPr>
              <a:spLocks noEditPoints="1" noChangeArrowheads="1"/>
            </p:cNvSpPr>
            <p:nvPr/>
          </p:nvSpPr>
          <p:spPr bwMode="auto">
            <a:xfrm>
              <a:off x="3211" y="2945"/>
              <a:ext cx="1560" cy="1007"/>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6092 w 21600"/>
                <a:gd name="T25" fmla="*/ 2574 h 21600"/>
                <a:gd name="T26" fmla="*/ 16131 w 21600"/>
                <a:gd name="T27" fmla="*/ 1956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1E4FF"/>
            </a:solidFill>
            <a:ln w="28575">
              <a:solidFill>
                <a:srgbClr val="000000"/>
              </a:solidFill>
              <a:miter lim="800000"/>
              <a:headEnd/>
              <a:tailEnd/>
            </a:ln>
          </p:spPr>
          <p:txBody>
            <a:bodyPr/>
            <a:lstStyle/>
            <a:p>
              <a:endParaRPr lang="en-US"/>
            </a:p>
          </p:txBody>
        </p:sp>
        <p:sp>
          <p:nvSpPr>
            <p:cNvPr id="38930" name="Text Box 17"/>
            <p:cNvSpPr txBox="1">
              <a:spLocks noChangeArrowheads="1"/>
            </p:cNvSpPr>
            <p:nvPr/>
          </p:nvSpPr>
          <p:spPr bwMode="auto">
            <a:xfrm>
              <a:off x="3448" y="3320"/>
              <a:ext cx="1088" cy="213"/>
            </a:xfrm>
            <a:prstGeom prst="rect">
              <a:avLst/>
            </a:prstGeom>
            <a:noFill/>
            <a:ln w="9525">
              <a:noFill/>
              <a:miter lim="800000"/>
              <a:headEnd/>
              <a:tailEnd/>
            </a:ln>
          </p:spPr>
          <p:txBody>
            <a:bodyPr>
              <a:spAutoFit/>
            </a:bodyPr>
            <a:lstStyle/>
            <a:p>
              <a:pPr>
                <a:spcBef>
                  <a:spcPct val="50000"/>
                </a:spcBef>
              </a:pPr>
              <a:r>
                <a:rPr lang="en-GB" sz="1600" b="1"/>
                <a:t>Vintners</a:t>
              </a:r>
              <a:endParaRPr lang="en-US" sz="1600" b="1"/>
            </a:p>
          </p:txBody>
        </p:sp>
        <p:sp>
          <p:nvSpPr>
            <p:cNvPr id="38931" name="Puzzle3"/>
            <p:cNvSpPr>
              <a:spLocks noEditPoints="1" noChangeArrowheads="1"/>
            </p:cNvSpPr>
            <p:nvPr/>
          </p:nvSpPr>
          <p:spPr bwMode="auto">
            <a:xfrm>
              <a:off x="2628" y="2591"/>
              <a:ext cx="965" cy="128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83 w 21600"/>
                <a:gd name="T25" fmla="*/ 7714 h 21600"/>
                <a:gd name="T26" fmla="*/ 19138 w 21600"/>
                <a:gd name="T27" fmla="*/ 2024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chemeClr val="accent2"/>
            </a:solidFill>
            <a:ln w="28575">
              <a:solidFill>
                <a:srgbClr val="000000"/>
              </a:solidFill>
              <a:miter lim="800000"/>
              <a:headEnd/>
              <a:tailEnd/>
            </a:ln>
          </p:spPr>
          <p:txBody>
            <a:bodyPr/>
            <a:lstStyle/>
            <a:p>
              <a:endParaRPr lang="en-US"/>
            </a:p>
          </p:txBody>
        </p:sp>
        <p:sp>
          <p:nvSpPr>
            <p:cNvPr id="38932" name="Text Box 19"/>
            <p:cNvSpPr txBox="1">
              <a:spLocks noChangeArrowheads="1"/>
            </p:cNvSpPr>
            <p:nvPr/>
          </p:nvSpPr>
          <p:spPr bwMode="auto">
            <a:xfrm>
              <a:off x="2872" y="2968"/>
              <a:ext cx="458" cy="213"/>
            </a:xfrm>
            <a:prstGeom prst="rect">
              <a:avLst/>
            </a:prstGeom>
            <a:noFill/>
            <a:ln w="9525">
              <a:noFill/>
              <a:miter lim="800000"/>
              <a:headEnd/>
              <a:tailEnd/>
            </a:ln>
          </p:spPr>
          <p:txBody>
            <a:bodyPr>
              <a:spAutoFit/>
            </a:bodyPr>
            <a:lstStyle/>
            <a:p>
              <a:pPr>
                <a:spcBef>
                  <a:spcPct val="50000"/>
                </a:spcBef>
              </a:pPr>
              <a:r>
                <a:rPr lang="en-GB" sz="1600" b="1">
                  <a:solidFill>
                    <a:schemeClr val="bg1"/>
                  </a:solidFill>
                </a:rPr>
                <a:t>Families</a:t>
              </a:r>
              <a:endParaRPr lang="en-US" sz="1600" b="1">
                <a:solidFill>
                  <a:schemeClr val="bg1"/>
                </a:solidFill>
              </a:endParaRPr>
            </a:p>
          </p:txBody>
        </p:sp>
        <p:sp>
          <p:nvSpPr>
            <p:cNvPr id="38933" name="Puzzle3"/>
            <p:cNvSpPr>
              <a:spLocks noEditPoints="1" noChangeArrowheads="1"/>
            </p:cNvSpPr>
            <p:nvPr/>
          </p:nvSpPr>
          <p:spPr bwMode="auto">
            <a:xfrm>
              <a:off x="4394" y="956"/>
              <a:ext cx="975" cy="124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2282 w 21600"/>
                <a:gd name="T25" fmla="*/ 7719 h 21600"/>
                <a:gd name="T26" fmla="*/ 19141 w 21600"/>
                <a:gd name="T27" fmla="*/ 20233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6625" y="20892"/>
                  </a:moveTo>
                  <a:lnTo>
                    <a:pt x="7105" y="21023"/>
                  </a:lnTo>
                  <a:lnTo>
                    <a:pt x="7513" y="21088"/>
                  </a:lnTo>
                  <a:lnTo>
                    <a:pt x="7922" y="21115"/>
                  </a:lnTo>
                  <a:lnTo>
                    <a:pt x="8242" y="21115"/>
                  </a:lnTo>
                  <a:lnTo>
                    <a:pt x="8544" y="21062"/>
                  </a:lnTo>
                  <a:lnTo>
                    <a:pt x="8810" y="20997"/>
                  </a:lnTo>
                  <a:lnTo>
                    <a:pt x="9023" y="20892"/>
                  </a:lnTo>
                  <a:lnTo>
                    <a:pt x="9148" y="20761"/>
                  </a:lnTo>
                  <a:lnTo>
                    <a:pt x="9290" y="20616"/>
                  </a:lnTo>
                  <a:lnTo>
                    <a:pt x="9361" y="20459"/>
                  </a:lnTo>
                  <a:lnTo>
                    <a:pt x="9396" y="20289"/>
                  </a:lnTo>
                  <a:lnTo>
                    <a:pt x="9396" y="20092"/>
                  </a:lnTo>
                  <a:lnTo>
                    <a:pt x="9325" y="19909"/>
                  </a:lnTo>
                  <a:lnTo>
                    <a:pt x="9219" y="19738"/>
                  </a:lnTo>
                  <a:lnTo>
                    <a:pt x="9094" y="19555"/>
                  </a:lnTo>
                  <a:lnTo>
                    <a:pt x="8917" y="19384"/>
                  </a:lnTo>
                  <a:lnTo>
                    <a:pt x="8650" y="19162"/>
                  </a:lnTo>
                  <a:lnTo>
                    <a:pt x="8437" y="18900"/>
                  </a:lnTo>
                  <a:lnTo>
                    <a:pt x="8277" y="18624"/>
                  </a:lnTo>
                  <a:lnTo>
                    <a:pt x="8135" y="18349"/>
                  </a:lnTo>
                  <a:lnTo>
                    <a:pt x="8028" y="18048"/>
                  </a:lnTo>
                  <a:lnTo>
                    <a:pt x="7993" y="17746"/>
                  </a:lnTo>
                  <a:lnTo>
                    <a:pt x="7993" y="17471"/>
                  </a:lnTo>
                  <a:lnTo>
                    <a:pt x="8028" y="17169"/>
                  </a:lnTo>
                  <a:lnTo>
                    <a:pt x="8135" y="16920"/>
                  </a:lnTo>
                  <a:lnTo>
                    <a:pt x="8277" y="16671"/>
                  </a:lnTo>
                  <a:lnTo>
                    <a:pt x="8366" y="16540"/>
                  </a:lnTo>
                  <a:lnTo>
                    <a:pt x="8473" y="16409"/>
                  </a:lnTo>
                  <a:lnTo>
                    <a:pt x="8615" y="16317"/>
                  </a:lnTo>
                  <a:lnTo>
                    <a:pt x="8739" y="16213"/>
                  </a:lnTo>
                  <a:lnTo>
                    <a:pt x="8881" y="16134"/>
                  </a:lnTo>
                  <a:lnTo>
                    <a:pt x="9059" y="16055"/>
                  </a:lnTo>
                  <a:lnTo>
                    <a:pt x="9254" y="15990"/>
                  </a:lnTo>
                  <a:lnTo>
                    <a:pt x="9432" y="15911"/>
                  </a:lnTo>
                  <a:lnTo>
                    <a:pt x="9663" y="15885"/>
                  </a:lnTo>
                  <a:lnTo>
                    <a:pt x="9876" y="15833"/>
                  </a:lnTo>
                  <a:lnTo>
                    <a:pt x="10142" y="15806"/>
                  </a:lnTo>
                  <a:lnTo>
                    <a:pt x="10391" y="15806"/>
                  </a:lnTo>
                  <a:lnTo>
                    <a:pt x="10728" y="15806"/>
                  </a:lnTo>
                  <a:lnTo>
                    <a:pt x="10995" y="15806"/>
                  </a:lnTo>
                  <a:lnTo>
                    <a:pt x="11279" y="15833"/>
                  </a:lnTo>
                  <a:lnTo>
                    <a:pt x="11546" y="15885"/>
                  </a:lnTo>
                  <a:lnTo>
                    <a:pt x="11776" y="15937"/>
                  </a:lnTo>
                  <a:lnTo>
                    <a:pt x="12025" y="15990"/>
                  </a:lnTo>
                  <a:lnTo>
                    <a:pt x="12221" y="16055"/>
                  </a:lnTo>
                  <a:lnTo>
                    <a:pt x="12434" y="16134"/>
                  </a:lnTo>
                  <a:lnTo>
                    <a:pt x="12611" y="16213"/>
                  </a:lnTo>
                  <a:lnTo>
                    <a:pt x="12771" y="16317"/>
                  </a:lnTo>
                  <a:lnTo>
                    <a:pt x="12913" y="16409"/>
                  </a:lnTo>
                  <a:lnTo>
                    <a:pt x="13038" y="16514"/>
                  </a:lnTo>
                  <a:lnTo>
                    <a:pt x="13251" y="16737"/>
                  </a:lnTo>
                  <a:lnTo>
                    <a:pt x="13428" y="16986"/>
                  </a:lnTo>
                  <a:lnTo>
                    <a:pt x="13517" y="17248"/>
                  </a:lnTo>
                  <a:lnTo>
                    <a:pt x="13588" y="17523"/>
                  </a:lnTo>
                  <a:lnTo>
                    <a:pt x="13588" y="17799"/>
                  </a:lnTo>
                  <a:lnTo>
                    <a:pt x="13517" y="18074"/>
                  </a:lnTo>
                  <a:lnTo>
                    <a:pt x="13428" y="18323"/>
                  </a:lnTo>
                  <a:lnTo>
                    <a:pt x="13286" y="18572"/>
                  </a:lnTo>
                  <a:lnTo>
                    <a:pt x="13109" y="18808"/>
                  </a:lnTo>
                  <a:lnTo>
                    <a:pt x="12878" y="19031"/>
                  </a:lnTo>
                  <a:lnTo>
                    <a:pt x="12434" y="19411"/>
                  </a:lnTo>
                  <a:lnTo>
                    <a:pt x="12132" y="19738"/>
                  </a:lnTo>
                  <a:lnTo>
                    <a:pt x="12025" y="19856"/>
                  </a:lnTo>
                  <a:lnTo>
                    <a:pt x="11919" y="20014"/>
                  </a:lnTo>
                  <a:lnTo>
                    <a:pt x="11883" y="20132"/>
                  </a:lnTo>
                  <a:lnTo>
                    <a:pt x="11883" y="20263"/>
                  </a:lnTo>
                  <a:lnTo>
                    <a:pt x="11883" y="20394"/>
                  </a:lnTo>
                  <a:lnTo>
                    <a:pt x="11954" y="20485"/>
                  </a:lnTo>
                  <a:lnTo>
                    <a:pt x="12061" y="20590"/>
                  </a:lnTo>
                  <a:lnTo>
                    <a:pt x="12185" y="20695"/>
                  </a:lnTo>
                  <a:lnTo>
                    <a:pt x="12327" y="20787"/>
                  </a:lnTo>
                  <a:lnTo>
                    <a:pt x="12540" y="20892"/>
                  </a:lnTo>
                  <a:lnTo>
                    <a:pt x="12771" y="20997"/>
                  </a:lnTo>
                  <a:lnTo>
                    <a:pt x="13073" y="21088"/>
                  </a:lnTo>
                  <a:lnTo>
                    <a:pt x="13428" y="21193"/>
                  </a:lnTo>
                  <a:lnTo>
                    <a:pt x="13873" y="21298"/>
                  </a:lnTo>
                  <a:lnTo>
                    <a:pt x="14317" y="21390"/>
                  </a:lnTo>
                  <a:lnTo>
                    <a:pt x="14778" y="21468"/>
                  </a:lnTo>
                  <a:lnTo>
                    <a:pt x="15294" y="21547"/>
                  </a:lnTo>
                  <a:lnTo>
                    <a:pt x="15809" y="21600"/>
                  </a:lnTo>
                  <a:lnTo>
                    <a:pt x="16359" y="21652"/>
                  </a:lnTo>
                  <a:lnTo>
                    <a:pt x="16875" y="21678"/>
                  </a:lnTo>
                  <a:lnTo>
                    <a:pt x="17407" y="21678"/>
                  </a:lnTo>
                  <a:lnTo>
                    <a:pt x="17958" y="21678"/>
                  </a:lnTo>
                  <a:lnTo>
                    <a:pt x="18473" y="21652"/>
                  </a:lnTo>
                  <a:lnTo>
                    <a:pt x="18953" y="21573"/>
                  </a:lnTo>
                  <a:lnTo>
                    <a:pt x="19397" y="21495"/>
                  </a:lnTo>
                  <a:lnTo>
                    <a:pt x="19841" y="21390"/>
                  </a:lnTo>
                  <a:lnTo>
                    <a:pt x="20214" y="21272"/>
                  </a:lnTo>
                  <a:lnTo>
                    <a:pt x="20551" y="21088"/>
                  </a:lnTo>
                  <a:lnTo>
                    <a:pt x="20480" y="20787"/>
                  </a:lnTo>
                  <a:lnTo>
                    <a:pt x="20409" y="20485"/>
                  </a:lnTo>
                  <a:lnTo>
                    <a:pt x="20356" y="20158"/>
                  </a:lnTo>
                  <a:lnTo>
                    <a:pt x="20356" y="19804"/>
                  </a:lnTo>
                  <a:lnTo>
                    <a:pt x="20321" y="19083"/>
                  </a:lnTo>
                  <a:lnTo>
                    <a:pt x="20356" y="18349"/>
                  </a:lnTo>
                  <a:lnTo>
                    <a:pt x="20409" y="17641"/>
                  </a:lnTo>
                  <a:lnTo>
                    <a:pt x="20480" y="17012"/>
                  </a:lnTo>
                  <a:lnTo>
                    <a:pt x="20551" y="16488"/>
                  </a:lnTo>
                  <a:lnTo>
                    <a:pt x="20551" y="16055"/>
                  </a:lnTo>
                  <a:lnTo>
                    <a:pt x="20551" y="15911"/>
                  </a:lnTo>
                  <a:lnTo>
                    <a:pt x="20445" y="15754"/>
                  </a:lnTo>
                  <a:lnTo>
                    <a:pt x="20356" y="15610"/>
                  </a:lnTo>
                  <a:lnTo>
                    <a:pt x="20178" y="15452"/>
                  </a:lnTo>
                  <a:lnTo>
                    <a:pt x="20001" y="15334"/>
                  </a:lnTo>
                  <a:lnTo>
                    <a:pt x="19770" y="15230"/>
                  </a:lnTo>
                  <a:lnTo>
                    <a:pt x="19521" y="15125"/>
                  </a:lnTo>
                  <a:lnTo>
                    <a:pt x="19290" y="15059"/>
                  </a:lnTo>
                  <a:lnTo>
                    <a:pt x="19024" y="15007"/>
                  </a:lnTo>
                  <a:lnTo>
                    <a:pt x="18740" y="14954"/>
                  </a:lnTo>
                  <a:lnTo>
                    <a:pt x="18509" y="14954"/>
                  </a:lnTo>
                  <a:lnTo>
                    <a:pt x="18225" y="14954"/>
                  </a:lnTo>
                  <a:lnTo>
                    <a:pt x="17994" y="15007"/>
                  </a:lnTo>
                  <a:lnTo>
                    <a:pt x="17763" y="15085"/>
                  </a:lnTo>
                  <a:lnTo>
                    <a:pt x="17550" y="15177"/>
                  </a:lnTo>
                  <a:lnTo>
                    <a:pt x="17372" y="15308"/>
                  </a:lnTo>
                  <a:lnTo>
                    <a:pt x="17176" y="15426"/>
                  </a:lnTo>
                  <a:lnTo>
                    <a:pt x="16928" y="15557"/>
                  </a:lnTo>
                  <a:lnTo>
                    <a:pt x="16661" y="15636"/>
                  </a:lnTo>
                  <a:lnTo>
                    <a:pt x="16359" y="15688"/>
                  </a:lnTo>
                  <a:lnTo>
                    <a:pt x="16022" y="15715"/>
                  </a:lnTo>
                  <a:lnTo>
                    <a:pt x="15667" y="15688"/>
                  </a:lnTo>
                  <a:lnTo>
                    <a:pt x="15294" y="15662"/>
                  </a:lnTo>
                  <a:lnTo>
                    <a:pt x="14956" y="15583"/>
                  </a:lnTo>
                  <a:lnTo>
                    <a:pt x="14619" y="15479"/>
                  </a:lnTo>
                  <a:lnTo>
                    <a:pt x="14281" y="15334"/>
                  </a:lnTo>
                  <a:lnTo>
                    <a:pt x="13961" y="15177"/>
                  </a:lnTo>
                  <a:lnTo>
                    <a:pt x="13695" y="14981"/>
                  </a:lnTo>
                  <a:lnTo>
                    <a:pt x="13588" y="14850"/>
                  </a:lnTo>
                  <a:lnTo>
                    <a:pt x="13482" y="14732"/>
                  </a:lnTo>
                  <a:lnTo>
                    <a:pt x="13393" y="14600"/>
                  </a:lnTo>
                  <a:lnTo>
                    <a:pt x="13322" y="14456"/>
                  </a:lnTo>
                  <a:lnTo>
                    <a:pt x="13251" y="14299"/>
                  </a:lnTo>
                  <a:lnTo>
                    <a:pt x="13215" y="14155"/>
                  </a:lnTo>
                  <a:lnTo>
                    <a:pt x="13180" y="13971"/>
                  </a:lnTo>
                  <a:lnTo>
                    <a:pt x="13180" y="13801"/>
                  </a:lnTo>
                  <a:lnTo>
                    <a:pt x="13180" y="13591"/>
                  </a:lnTo>
                  <a:lnTo>
                    <a:pt x="13215" y="13395"/>
                  </a:lnTo>
                  <a:lnTo>
                    <a:pt x="13251" y="13198"/>
                  </a:lnTo>
                  <a:lnTo>
                    <a:pt x="13322" y="13015"/>
                  </a:lnTo>
                  <a:lnTo>
                    <a:pt x="13393" y="12870"/>
                  </a:lnTo>
                  <a:lnTo>
                    <a:pt x="13482" y="12713"/>
                  </a:lnTo>
                  <a:lnTo>
                    <a:pt x="13588" y="12569"/>
                  </a:lnTo>
                  <a:lnTo>
                    <a:pt x="13730" y="12438"/>
                  </a:lnTo>
                  <a:lnTo>
                    <a:pt x="13997" y="12215"/>
                  </a:lnTo>
                  <a:lnTo>
                    <a:pt x="14334" y="12005"/>
                  </a:lnTo>
                  <a:lnTo>
                    <a:pt x="14690" y="11861"/>
                  </a:lnTo>
                  <a:lnTo>
                    <a:pt x="15063" y="11756"/>
                  </a:lnTo>
                  <a:lnTo>
                    <a:pt x="15436" y="11678"/>
                  </a:lnTo>
                  <a:lnTo>
                    <a:pt x="15809" y="11638"/>
                  </a:lnTo>
                  <a:lnTo>
                    <a:pt x="16182" y="11638"/>
                  </a:lnTo>
                  <a:lnTo>
                    <a:pt x="16555" y="11678"/>
                  </a:lnTo>
                  <a:lnTo>
                    <a:pt x="16910" y="11730"/>
                  </a:lnTo>
                  <a:lnTo>
                    <a:pt x="17248" y="11835"/>
                  </a:lnTo>
                  <a:lnTo>
                    <a:pt x="17514" y="11966"/>
                  </a:lnTo>
                  <a:lnTo>
                    <a:pt x="17763" y="12110"/>
                  </a:lnTo>
                  <a:lnTo>
                    <a:pt x="17887" y="12215"/>
                  </a:lnTo>
                  <a:lnTo>
                    <a:pt x="18065" y="12307"/>
                  </a:lnTo>
                  <a:lnTo>
                    <a:pt x="18260" y="12412"/>
                  </a:lnTo>
                  <a:lnTo>
                    <a:pt x="18438" y="12464"/>
                  </a:lnTo>
                  <a:lnTo>
                    <a:pt x="18669" y="12543"/>
                  </a:lnTo>
                  <a:lnTo>
                    <a:pt x="18882" y="12569"/>
                  </a:lnTo>
                  <a:lnTo>
                    <a:pt x="19113" y="12595"/>
                  </a:lnTo>
                  <a:lnTo>
                    <a:pt x="19361" y="12608"/>
                  </a:lnTo>
                  <a:lnTo>
                    <a:pt x="19592" y="12608"/>
                  </a:lnTo>
                  <a:lnTo>
                    <a:pt x="19841" y="12595"/>
                  </a:lnTo>
                  <a:lnTo>
                    <a:pt x="20072" y="12543"/>
                  </a:lnTo>
                  <a:lnTo>
                    <a:pt x="20321" y="12490"/>
                  </a:lnTo>
                  <a:lnTo>
                    <a:pt x="20551" y="12438"/>
                  </a:lnTo>
                  <a:lnTo>
                    <a:pt x="20800" y="12333"/>
                  </a:lnTo>
                  <a:lnTo>
                    <a:pt x="20996" y="12241"/>
                  </a:lnTo>
                  <a:lnTo>
                    <a:pt x="21244" y="12110"/>
                  </a:lnTo>
                  <a:lnTo>
                    <a:pt x="21298" y="12032"/>
                  </a:lnTo>
                  <a:lnTo>
                    <a:pt x="21404" y="11966"/>
                  </a:lnTo>
                  <a:lnTo>
                    <a:pt x="21475" y="11861"/>
                  </a:lnTo>
                  <a:lnTo>
                    <a:pt x="21511" y="11730"/>
                  </a:lnTo>
                  <a:lnTo>
                    <a:pt x="21617" y="11481"/>
                  </a:lnTo>
                  <a:lnTo>
                    <a:pt x="21653" y="11180"/>
                  </a:lnTo>
                  <a:lnTo>
                    <a:pt x="21653" y="10826"/>
                  </a:lnTo>
                  <a:lnTo>
                    <a:pt x="21653" y="10472"/>
                  </a:lnTo>
                  <a:lnTo>
                    <a:pt x="21582" y="10092"/>
                  </a:lnTo>
                  <a:lnTo>
                    <a:pt x="21511" y="9725"/>
                  </a:lnTo>
                  <a:lnTo>
                    <a:pt x="21298" y="8912"/>
                  </a:lnTo>
                  <a:lnTo>
                    <a:pt x="21067" y="8191"/>
                  </a:lnTo>
                  <a:lnTo>
                    <a:pt x="20800" y="7536"/>
                  </a:lnTo>
                  <a:lnTo>
                    <a:pt x="20551" y="7025"/>
                  </a:lnTo>
                  <a:lnTo>
                    <a:pt x="20001" y="7103"/>
                  </a:lnTo>
                  <a:lnTo>
                    <a:pt x="19432" y="7156"/>
                  </a:lnTo>
                  <a:lnTo>
                    <a:pt x="18846" y="7208"/>
                  </a:lnTo>
                  <a:lnTo>
                    <a:pt x="18225" y="7208"/>
                  </a:lnTo>
                  <a:lnTo>
                    <a:pt x="17656" y="7208"/>
                  </a:lnTo>
                  <a:lnTo>
                    <a:pt x="17070" y="7182"/>
                  </a:lnTo>
                  <a:lnTo>
                    <a:pt x="16484" y="7156"/>
                  </a:lnTo>
                  <a:lnTo>
                    <a:pt x="15986" y="7103"/>
                  </a:lnTo>
                  <a:lnTo>
                    <a:pt x="14992" y="6999"/>
                  </a:lnTo>
                  <a:lnTo>
                    <a:pt x="14210" y="6907"/>
                  </a:lnTo>
                  <a:lnTo>
                    <a:pt x="13695" y="6828"/>
                  </a:lnTo>
                  <a:lnTo>
                    <a:pt x="13517" y="6802"/>
                  </a:lnTo>
                  <a:lnTo>
                    <a:pt x="13073" y="6645"/>
                  </a:lnTo>
                  <a:lnTo>
                    <a:pt x="12700" y="6474"/>
                  </a:lnTo>
                  <a:lnTo>
                    <a:pt x="12363" y="6304"/>
                  </a:lnTo>
                  <a:lnTo>
                    <a:pt x="12132" y="6094"/>
                  </a:lnTo>
                  <a:lnTo>
                    <a:pt x="11919" y="5871"/>
                  </a:lnTo>
                  <a:lnTo>
                    <a:pt x="11776" y="5649"/>
                  </a:lnTo>
                  <a:lnTo>
                    <a:pt x="11688" y="5413"/>
                  </a:lnTo>
                  <a:lnTo>
                    <a:pt x="11617" y="5190"/>
                  </a:lnTo>
                  <a:lnTo>
                    <a:pt x="11617" y="4941"/>
                  </a:lnTo>
                  <a:lnTo>
                    <a:pt x="11652" y="4718"/>
                  </a:lnTo>
                  <a:lnTo>
                    <a:pt x="11723" y="4482"/>
                  </a:lnTo>
                  <a:lnTo>
                    <a:pt x="11812" y="4285"/>
                  </a:lnTo>
                  <a:lnTo>
                    <a:pt x="11919" y="4089"/>
                  </a:lnTo>
                  <a:lnTo>
                    <a:pt x="12096" y="3905"/>
                  </a:lnTo>
                  <a:lnTo>
                    <a:pt x="12292" y="3735"/>
                  </a:lnTo>
                  <a:lnTo>
                    <a:pt x="12505" y="3604"/>
                  </a:lnTo>
                  <a:lnTo>
                    <a:pt x="12700" y="3460"/>
                  </a:lnTo>
                  <a:lnTo>
                    <a:pt x="12878" y="3250"/>
                  </a:lnTo>
                  <a:lnTo>
                    <a:pt x="13038" y="3027"/>
                  </a:lnTo>
                  <a:lnTo>
                    <a:pt x="13180" y="2752"/>
                  </a:lnTo>
                  <a:lnTo>
                    <a:pt x="13286" y="2477"/>
                  </a:lnTo>
                  <a:lnTo>
                    <a:pt x="13322" y="2175"/>
                  </a:lnTo>
                  <a:lnTo>
                    <a:pt x="13357" y="1874"/>
                  </a:lnTo>
                  <a:lnTo>
                    <a:pt x="13286" y="1572"/>
                  </a:lnTo>
                  <a:lnTo>
                    <a:pt x="13180" y="1271"/>
                  </a:lnTo>
                  <a:lnTo>
                    <a:pt x="13038" y="983"/>
                  </a:lnTo>
                  <a:lnTo>
                    <a:pt x="12949" y="865"/>
                  </a:lnTo>
                  <a:lnTo>
                    <a:pt x="12807" y="733"/>
                  </a:lnTo>
                  <a:lnTo>
                    <a:pt x="12665" y="616"/>
                  </a:lnTo>
                  <a:lnTo>
                    <a:pt x="12505" y="511"/>
                  </a:lnTo>
                  <a:lnTo>
                    <a:pt x="12327" y="406"/>
                  </a:lnTo>
                  <a:lnTo>
                    <a:pt x="12132" y="314"/>
                  </a:lnTo>
                  <a:lnTo>
                    <a:pt x="11883" y="235"/>
                  </a:lnTo>
                  <a:lnTo>
                    <a:pt x="11652" y="183"/>
                  </a:lnTo>
                  <a:lnTo>
                    <a:pt x="11368" y="104"/>
                  </a:lnTo>
                  <a:lnTo>
                    <a:pt x="11101" y="78"/>
                  </a:lnTo>
                  <a:lnTo>
                    <a:pt x="10800" y="52"/>
                  </a:lnTo>
                  <a:lnTo>
                    <a:pt x="10444" y="52"/>
                  </a:lnTo>
                  <a:lnTo>
                    <a:pt x="10142" y="52"/>
                  </a:lnTo>
                  <a:lnTo>
                    <a:pt x="9840" y="78"/>
                  </a:lnTo>
                  <a:lnTo>
                    <a:pt x="9574" y="104"/>
                  </a:lnTo>
                  <a:lnTo>
                    <a:pt x="9325" y="157"/>
                  </a:lnTo>
                  <a:lnTo>
                    <a:pt x="9094" y="209"/>
                  </a:lnTo>
                  <a:lnTo>
                    <a:pt x="8846" y="262"/>
                  </a:lnTo>
                  <a:lnTo>
                    <a:pt x="8650" y="340"/>
                  </a:lnTo>
                  <a:lnTo>
                    <a:pt x="8437" y="432"/>
                  </a:lnTo>
                  <a:lnTo>
                    <a:pt x="8277" y="511"/>
                  </a:lnTo>
                  <a:lnTo>
                    <a:pt x="8100" y="616"/>
                  </a:lnTo>
                  <a:lnTo>
                    <a:pt x="7957" y="707"/>
                  </a:lnTo>
                  <a:lnTo>
                    <a:pt x="7833" y="838"/>
                  </a:lnTo>
                  <a:lnTo>
                    <a:pt x="7620" y="1061"/>
                  </a:lnTo>
                  <a:lnTo>
                    <a:pt x="7442" y="1336"/>
                  </a:lnTo>
                  <a:lnTo>
                    <a:pt x="7353" y="1599"/>
                  </a:lnTo>
                  <a:lnTo>
                    <a:pt x="7318" y="1900"/>
                  </a:lnTo>
                  <a:lnTo>
                    <a:pt x="7318" y="2175"/>
                  </a:lnTo>
                  <a:lnTo>
                    <a:pt x="7353" y="2450"/>
                  </a:lnTo>
                  <a:lnTo>
                    <a:pt x="7442" y="2726"/>
                  </a:lnTo>
                  <a:lnTo>
                    <a:pt x="7620" y="2975"/>
                  </a:lnTo>
                  <a:lnTo>
                    <a:pt x="7833" y="3198"/>
                  </a:lnTo>
                  <a:lnTo>
                    <a:pt x="8064" y="3433"/>
                  </a:lnTo>
                  <a:lnTo>
                    <a:pt x="8295" y="3630"/>
                  </a:lnTo>
                  <a:lnTo>
                    <a:pt x="8508" y="3853"/>
                  </a:lnTo>
                  <a:lnTo>
                    <a:pt x="8686" y="4089"/>
                  </a:lnTo>
                  <a:lnTo>
                    <a:pt x="8775" y="4312"/>
                  </a:lnTo>
                  <a:lnTo>
                    <a:pt x="8846" y="4561"/>
                  </a:lnTo>
                  <a:lnTo>
                    <a:pt x="8846" y="4810"/>
                  </a:lnTo>
                  <a:lnTo>
                    <a:pt x="8810" y="5059"/>
                  </a:lnTo>
                  <a:lnTo>
                    <a:pt x="8721" y="5295"/>
                  </a:lnTo>
                  <a:lnTo>
                    <a:pt x="8579" y="5544"/>
                  </a:lnTo>
                  <a:lnTo>
                    <a:pt x="8366" y="5766"/>
                  </a:lnTo>
                  <a:lnTo>
                    <a:pt x="8135" y="5976"/>
                  </a:lnTo>
                  <a:lnTo>
                    <a:pt x="7833" y="6199"/>
                  </a:lnTo>
                  <a:lnTo>
                    <a:pt x="7478" y="6369"/>
                  </a:lnTo>
                  <a:lnTo>
                    <a:pt x="7069" y="6527"/>
                  </a:lnTo>
                  <a:lnTo>
                    <a:pt x="6590" y="6671"/>
                  </a:lnTo>
                  <a:lnTo>
                    <a:pt x="6092" y="6802"/>
                  </a:lnTo>
                  <a:lnTo>
                    <a:pt x="5684" y="6802"/>
                  </a:lnTo>
                  <a:lnTo>
                    <a:pt x="5133" y="6802"/>
                  </a:lnTo>
                  <a:lnTo>
                    <a:pt x="4547" y="6802"/>
                  </a:lnTo>
                  <a:lnTo>
                    <a:pt x="3872" y="6802"/>
                  </a:lnTo>
                  <a:lnTo>
                    <a:pt x="3144" y="6802"/>
                  </a:lnTo>
                  <a:lnTo>
                    <a:pt x="2362" y="6802"/>
                  </a:lnTo>
                  <a:lnTo>
                    <a:pt x="1545" y="6802"/>
                  </a:lnTo>
                  <a:lnTo>
                    <a:pt x="692" y="6802"/>
                  </a:lnTo>
                  <a:lnTo>
                    <a:pt x="586" y="7234"/>
                  </a:lnTo>
                  <a:lnTo>
                    <a:pt x="461" y="7837"/>
                  </a:lnTo>
                  <a:lnTo>
                    <a:pt x="355" y="8493"/>
                  </a:lnTo>
                  <a:lnTo>
                    <a:pt x="248" y="9187"/>
                  </a:lnTo>
                  <a:lnTo>
                    <a:pt x="142" y="9869"/>
                  </a:lnTo>
                  <a:lnTo>
                    <a:pt x="106" y="10498"/>
                  </a:lnTo>
                  <a:lnTo>
                    <a:pt x="106" y="10983"/>
                  </a:lnTo>
                  <a:lnTo>
                    <a:pt x="106" y="11311"/>
                  </a:lnTo>
                  <a:lnTo>
                    <a:pt x="213" y="11481"/>
                  </a:lnTo>
                  <a:lnTo>
                    <a:pt x="319" y="11651"/>
                  </a:lnTo>
                  <a:lnTo>
                    <a:pt x="497" y="11783"/>
                  </a:lnTo>
                  <a:lnTo>
                    <a:pt x="692" y="11914"/>
                  </a:lnTo>
                  <a:lnTo>
                    <a:pt x="941" y="12032"/>
                  </a:lnTo>
                  <a:lnTo>
                    <a:pt x="1207" y="12110"/>
                  </a:lnTo>
                  <a:lnTo>
                    <a:pt x="1509" y="12189"/>
                  </a:lnTo>
                  <a:lnTo>
                    <a:pt x="1794" y="12241"/>
                  </a:lnTo>
                  <a:lnTo>
                    <a:pt x="2131" y="12267"/>
                  </a:lnTo>
                  <a:lnTo>
                    <a:pt x="2433" y="12281"/>
                  </a:lnTo>
                  <a:lnTo>
                    <a:pt x="2735" y="12267"/>
                  </a:lnTo>
                  <a:lnTo>
                    <a:pt x="3055" y="12241"/>
                  </a:lnTo>
                  <a:lnTo>
                    <a:pt x="3357" y="12189"/>
                  </a:lnTo>
                  <a:lnTo>
                    <a:pt x="3623" y="12084"/>
                  </a:lnTo>
                  <a:lnTo>
                    <a:pt x="3872" y="11979"/>
                  </a:lnTo>
                  <a:lnTo>
                    <a:pt x="4103" y="11861"/>
                  </a:lnTo>
                  <a:lnTo>
                    <a:pt x="4316" y="11704"/>
                  </a:lnTo>
                  <a:lnTo>
                    <a:pt x="4582" y="11612"/>
                  </a:lnTo>
                  <a:lnTo>
                    <a:pt x="4849" y="11533"/>
                  </a:lnTo>
                  <a:lnTo>
                    <a:pt x="5169" y="11507"/>
                  </a:lnTo>
                  <a:lnTo>
                    <a:pt x="5506" y="11481"/>
                  </a:lnTo>
                  <a:lnTo>
                    <a:pt x="5808" y="11507"/>
                  </a:lnTo>
                  <a:lnTo>
                    <a:pt x="6146" y="11560"/>
                  </a:lnTo>
                  <a:lnTo>
                    <a:pt x="6501" y="11651"/>
                  </a:lnTo>
                  <a:lnTo>
                    <a:pt x="6803" y="11783"/>
                  </a:lnTo>
                  <a:lnTo>
                    <a:pt x="7105" y="11940"/>
                  </a:lnTo>
                  <a:lnTo>
                    <a:pt x="7353" y="12110"/>
                  </a:lnTo>
                  <a:lnTo>
                    <a:pt x="7584" y="12333"/>
                  </a:lnTo>
                  <a:lnTo>
                    <a:pt x="7798" y="12595"/>
                  </a:lnTo>
                  <a:lnTo>
                    <a:pt x="7922" y="12870"/>
                  </a:lnTo>
                  <a:lnTo>
                    <a:pt x="8028" y="13198"/>
                  </a:lnTo>
                  <a:lnTo>
                    <a:pt x="8064" y="13526"/>
                  </a:lnTo>
                  <a:lnTo>
                    <a:pt x="8028" y="13775"/>
                  </a:lnTo>
                  <a:lnTo>
                    <a:pt x="7922" y="13998"/>
                  </a:lnTo>
                  <a:lnTo>
                    <a:pt x="7798" y="14220"/>
                  </a:lnTo>
                  <a:lnTo>
                    <a:pt x="7584" y="14404"/>
                  </a:lnTo>
                  <a:lnTo>
                    <a:pt x="7353" y="14574"/>
                  </a:lnTo>
                  <a:lnTo>
                    <a:pt x="7105" y="14732"/>
                  </a:lnTo>
                  <a:lnTo>
                    <a:pt x="6803" y="14850"/>
                  </a:lnTo>
                  <a:lnTo>
                    <a:pt x="6501" y="14954"/>
                  </a:lnTo>
                  <a:lnTo>
                    <a:pt x="6146" y="15033"/>
                  </a:lnTo>
                  <a:lnTo>
                    <a:pt x="5808" y="15085"/>
                  </a:lnTo>
                  <a:lnTo>
                    <a:pt x="5506" y="15085"/>
                  </a:lnTo>
                  <a:lnTo>
                    <a:pt x="5169" y="15059"/>
                  </a:lnTo>
                  <a:lnTo>
                    <a:pt x="4849" y="15007"/>
                  </a:lnTo>
                  <a:lnTo>
                    <a:pt x="4582" y="14902"/>
                  </a:lnTo>
                  <a:lnTo>
                    <a:pt x="4316" y="14784"/>
                  </a:lnTo>
                  <a:lnTo>
                    <a:pt x="4103" y="14600"/>
                  </a:lnTo>
                  <a:lnTo>
                    <a:pt x="3907" y="14430"/>
                  </a:lnTo>
                  <a:lnTo>
                    <a:pt x="3659" y="14299"/>
                  </a:lnTo>
                  <a:lnTo>
                    <a:pt x="3428" y="14194"/>
                  </a:lnTo>
                  <a:lnTo>
                    <a:pt x="3179" y="14129"/>
                  </a:lnTo>
                  <a:lnTo>
                    <a:pt x="2913" y="14102"/>
                  </a:lnTo>
                  <a:lnTo>
                    <a:pt x="2646" y="14102"/>
                  </a:lnTo>
                  <a:lnTo>
                    <a:pt x="2362" y="14129"/>
                  </a:lnTo>
                  <a:lnTo>
                    <a:pt x="2096" y="14168"/>
                  </a:lnTo>
                  <a:lnTo>
                    <a:pt x="1811" y="14273"/>
                  </a:lnTo>
                  <a:lnTo>
                    <a:pt x="1545" y="14378"/>
                  </a:lnTo>
                  <a:lnTo>
                    <a:pt x="1314" y="14496"/>
                  </a:lnTo>
                  <a:lnTo>
                    <a:pt x="1065" y="14653"/>
                  </a:lnTo>
                  <a:lnTo>
                    <a:pt x="870" y="14797"/>
                  </a:lnTo>
                  <a:lnTo>
                    <a:pt x="657" y="14981"/>
                  </a:lnTo>
                  <a:lnTo>
                    <a:pt x="497" y="15177"/>
                  </a:lnTo>
                  <a:lnTo>
                    <a:pt x="390" y="15413"/>
                  </a:lnTo>
                  <a:lnTo>
                    <a:pt x="284" y="15636"/>
                  </a:lnTo>
                  <a:lnTo>
                    <a:pt x="248" y="15911"/>
                  </a:lnTo>
                  <a:lnTo>
                    <a:pt x="284" y="16239"/>
                  </a:lnTo>
                  <a:lnTo>
                    <a:pt x="319" y="16566"/>
                  </a:lnTo>
                  <a:lnTo>
                    <a:pt x="497" y="17340"/>
                  </a:lnTo>
                  <a:lnTo>
                    <a:pt x="692" y="18152"/>
                  </a:lnTo>
                  <a:lnTo>
                    <a:pt x="799" y="18559"/>
                  </a:lnTo>
                  <a:lnTo>
                    <a:pt x="905" y="18978"/>
                  </a:lnTo>
                  <a:lnTo>
                    <a:pt x="959" y="19384"/>
                  </a:lnTo>
                  <a:lnTo>
                    <a:pt x="994" y="19791"/>
                  </a:lnTo>
                  <a:lnTo>
                    <a:pt x="994" y="20132"/>
                  </a:lnTo>
                  <a:lnTo>
                    <a:pt x="959" y="20485"/>
                  </a:lnTo>
                  <a:lnTo>
                    <a:pt x="941" y="20669"/>
                  </a:lnTo>
                  <a:lnTo>
                    <a:pt x="870" y="20813"/>
                  </a:lnTo>
                  <a:lnTo>
                    <a:pt x="799" y="20970"/>
                  </a:lnTo>
                  <a:lnTo>
                    <a:pt x="692" y="21088"/>
                  </a:lnTo>
                  <a:lnTo>
                    <a:pt x="1474" y="20997"/>
                  </a:lnTo>
                  <a:lnTo>
                    <a:pt x="2291" y="20866"/>
                  </a:lnTo>
                  <a:lnTo>
                    <a:pt x="3108" y="20787"/>
                  </a:lnTo>
                  <a:lnTo>
                    <a:pt x="3907" y="20721"/>
                  </a:lnTo>
                  <a:lnTo>
                    <a:pt x="4653" y="20695"/>
                  </a:lnTo>
                  <a:lnTo>
                    <a:pt x="5364" y="20695"/>
                  </a:lnTo>
                  <a:lnTo>
                    <a:pt x="5701" y="20721"/>
                  </a:lnTo>
                  <a:lnTo>
                    <a:pt x="6057" y="20761"/>
                  </a:lnTo>
                  <a:lnTo>
                    <a:pt x="6323" y="20813"/>
                  </a:lnTo>
                  <a:lnTo>
                    <a:pt x="6625" y="20892"/>
                  </a:lnTo>
                  <a:close/>
                </a:path>
              </a:pathLst>
            </a:custGeom>
            <a:solidFill>
              <a:schemeClr val="accent1"/>
            </a:solidFill>
            <a:ln w="28575">
              <a:solidFill>
                <a:srgbClr val="000000"/>
              </a:solidFill>
              <a:miter lim="800000"/>
              <a:headEnd/>
              <a:tailEnd/>
            </a:ln>
          </p:spPr>
          <p:txBody>
            <a:bodyPr/>
            <a:lstStyle/>
            <a:p>
              <a:endParaRPr lang="en-US"/>
            </a:p>
          </p:txBody>
        </p:sp>
        <p:sp>
          <p:nvSpPr>
            <p:cNvPr id="38934" name="Text Box 22"/>
            <p:cNvSpPr txBox="1">
              <a:spLocks noChangeArrowheads="1"/>
            </p:cNvSpPr>
            <p:nvPr/>
          </p:nvSpPr>
          <p:spPr bwMode="auto">
            <a:xfrm>
              <a:off x="4562" y="1393"/>
              <a:ext cx="608" cy="213"/>
            </a:xfrm>
            <a:prstGeom prst="rect">
              <a:avLst/>
            </a:prstGeom>
            <a:noFill/>
            <a:ln w="9525">
              <a:noFill/>
              <a:miter lim="800000"/>
              <a:headEnd/>
              <a:tailEnd/>
            </a:ln>
          </p:spPr>
          <p:txBody>
            <a:bodyPr>
              <a:spAutoFit/>
            </a:bodyPr>
            <a:lstStyle/>
            <a:p>
              <a:pPr>
                <a:spcBef>
                  <a:spcPct val="50000"/>
                </a:spcBef>
              </a:pPr>
              <a:r>
                <a:rPr lang="en-GB" sz="1600" b="1">
                  <a:solidFill>
                    <a:schemeClr val="bg1"/>
                  </a:solidFill>
                </a:rPr>
                <a:t>Communities</a:t>
              </a:r>
              <a:endParaRPr lang="en-US" sz="1600" b="1">
                <a:solidFill>
                  <a:schemeClr val="bg1"/>
                </a:solidFill>
              </a:endParaRPr>
            </a:p>
          </p:txBody>
        </p:sp>
        <p:sp>
          <p:nvSpPr>
            <p:cNvPr id="38935" name="Text Box 23"/>
            <p:cNvSpPr txBox="1">
              <a:spLocks noChangeArrowheads="1"/>
            </p:cNvSpPr>
            <p:nvPr/>
          </p:nvSpPr>
          <p:spPr bwMode="auto">
            <a:xfrm>
              <a:off x="3552" y="2226"/>
              <a:ext cx="915" cy="213"/>
            </a:xfrm>
            <a:prstGeom prst="rect">
              <a:avLst/>
            </a:prstGeom>
            <a:noFill/>
            <a:ln w="9525">
              <a:noFill/>
              <a:miter lim="800000"/>
              <a:headEnd/>
              <a:tailEnd/>
            </a:ln>
          </p:spPr>
          <p:txBody>
            <a:bodyPr>
              <a:spAutoFit/>
            </a:bodyPr>
            <a:lstStyle/>
            <a:p>
              <a:pPr>
                <a:spcBef>
                  <a:spcPct val="50000"/>
                </a:spcBef>
              </a:pPr>
              <a:r>
                <a:rPr lang="en-GB" sz="1600" b="1">
                  <a:solidFill>
                    <a:schemeClr val="bg1"/>
                  </a:solidFill>
                </a:rPr>
                <a:t>Health </a:t>
              </a:r>
              <a:endParaRPr lang="en-US" sz="1600" b="1">
                <a:solidFill>
                  <a:schemeClr val="bg1"/>
                </a:solidFill>
              </a:endParaRPr>
            </a:p>
          </p:txBody>
        </p:sp>
        <p:sp>
          <p:nvSpPr>
            <p:cNvPr id="38936" name="Text Box 24"/>
            <p:cNvSpPr txBox="1">
              <a:spLocks noChangeArrowheads="1"/>
            </p:cNvSpPr>
            <p:nvPr/>
          </p:nvSpPr>
          <p:spPr bwMode="auto">
            <a:xfrm>
              <a:off x="2784" y="2208"/>
              <a:ext cx="630" cy="368"/>
            </a:xfrm>
            <a:prstGeom prst="rect">
              <a:avLst/>
            </a:prstGeom>
            <a:noFill/>
            <a:ln w="9525">
              <a:noFill/>
              <a:miter lim="800000"/>
              <a:headEnd/>
              <a:tailEnd/>
            </a:ln>
          </p:spPr>
          <p:txBody>
            <a:bodyPr>
              <a:spAutoFit/>
            </a:bodyPr>
            <a:lstStyle/>
            <a:p>
              <a:pPr>
                <a:spcBef>
                  <a:spcPct val="50000"/>
                </a:spcBef>
              </a:pPr>
              <a:r>
                <a:rPr lang="en-GB" sz="1600" b="1"/>
                <a:t>Local Government</a:t>
              </a:r>
              <a:endParaRPr lang="en-US" sz="1600" b="1"/>
            </a:p>
          </p:txBody>
        </p:sp>
      </p:grpSp>
      <p:sp>
        <p:nvSpPr>
          <p:cNvPr id="38914" name="Puzzle4"/>
          <p:cNvSpPr>
            <a:spLocks noGrp="1" noEditPoints="1" noChangeArrowheads="1"/>
          </p:cNvSpPr>
          <p:nvPr>
            <p:ph type="title"/>
          </p:nvPr>
        </p:nvSpPr>
        <p:spPr>
          <a:xfrm>
            <a:off x="3286125" y="0"/>
            <a:ext cx="2357438" cy="235743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2076 w 21600"/>
              <a:gd name="T25" fmla="*/ 5664 h 21600"/>
              <a:gd name="T26" fmla="*/ 20203 w 21600"/>
              <a:gd name="T27" fmla="*/ 1598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0099FF"/>
          </a:solidFill>
          <a:ln w="28575">
            <a:solidFill>
              <a:srgbClr val="000000"/>
            </a:solidFill>
          </a:ln>
        </p:spPr>
        <p:txBody>
          <a:bodyPr/>
          <a:lstStyle/>
          <a:p>
            <a:r>
              <a:rPr lang="en-GB" sz="1600" b="1" smtClean="0"/>
              <a:t>Youth</a:t>
            </a:r>
          </a:p>
        </p:txBody>
      </p:sp>
      <p:sp>
        <p:nvSpPr>
          <p:cNvPr id="38915" name="Puzzle2"/>
          <p:cNvSpPr>
            <a:spLocks noEditPoints="1" noChangeArrowheads="1"/>
          </p:cNvSpPr>
          <p:nvPr/>
        </p:nvSpPr>
        <p:spPr bwMode="auto">
          <a:xfrm>
            <a:off x="4857750" y="0"/>
            <a:ext cx="3857625" cy="18573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5388 w 21600"/>
              <a:gd name="T25" fmla="*/ 6742 h 21600"/>
              <a:gd name="T26" fmla="*/ 16177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chemeClr val="bg1"/>
          </a:solidFill>
          <a:ln w="28575">
            <a:solidFill>
              <a:srgbClr val="000000"/>
            </a:solidFill>
            <a:miter lim="800000"/>
            <a:headEnd/>
            <a:tailEnd/>
          </a:ln>
        </p:spPr>
        <p:txBody>
          <a:bodyPr/>
          <a:lstStyle/>
          <a:p>
            <a:pPr>
              <a:spcBef>
                <a:spcPct val="50000"/>
              </a:spcBef>
            </a:pPr>
            <a:r>
              <a:rPr lang="en-GB" sz="1600" b="1"/>
              <a:t>Politicians</a:t>
            </a:r>
            <a:endParaRPr lang="en-US" sz="1600" b="1"/>
          </a:p>
        </p:txBody>
      </p:sp>
      <p:sp>
        <p:nvSpPr>
          <p:cNvPr id="38916" name="Puzzle2"/>
          <p:cNvSpPr>
            <a:spLocks noEditPoints="1" noChangeArrowheads="1"/>
          </p:cNvSpPr>
          <p:nvPr/>
        </p:nvSpPr>
        <p:spPr bwMode="auto">
          <a:xfrm>
            <a:off x="214313" y="0"/>
            <a:ext cx="4000500" cy="178593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5388 w 21600"/>
              <a:gd name="T25" fmla="*/ 6742 h 21600"/>
              <a:gd name="T26" fmla="*/ 16177 w 21600"/>
              <a:gd name="T27" fmla="*/ 20441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C1E4FF"/>
          </a:solidFill>
          <a:ln w="28575">
            <a:solidFill>
              <a:srgbClr val="000000"/>
            </a:solidFill>
            <a:miter lim="800000"/>
            <a:headEnd/>
            <a:tailEnd/>
          </a:ln>
        </p:spPr>
        <p:txBody>
          <a:bodyPr/>
          <a:lstStyle/>
          <a:p>
            <a:pPr>
              <a:spcBef>
                <a:spcPct val="50000"/>
              </a:spcBef>
            </a:pPr>
            <a:r>
              <a:rPr lang="en-GB" sz="1600" b="1"/>
              <a:t>Judiciary</a:t>
            </a:r>
            <a:endParaRPr lang="en-US" sz="1600" b="1"/>
          </a:p>
        </p:txBody>
      </p:sp>
      <p:sp>
        <p:nvSpPr>
          <p:cNvPr id="38917" name="TextBox 27"/>
          <p:cNvSpPr txBox="1">
            <a:spLocks noChangeArrowheads="1"/>
          </p:cNvSpPr>
          <p:nvPr/>
        </p:nvSpPr>
        <p:spPr bwMode="auto">
          <a:xfrm>
            <a:off x="1643063" y="6215063"/>
            <a:ext cx="5143500" cy="461962"/>
          </a:xfrm>
          <a:prstGeom prst="rect">
            <a:avLst/>
          </a:prstGeom>
          <a:noFill/>
          <a:ln w="9525">
            <a:noFill/>
            <a:miter lim="800000"/>
            <a:headEnd/>
            <a:tailEnd/>
          </a:ln>
        </p:spPr>
        <p:txBody>
          <a:bodyPr>
            <a:spAutoFit/>
          </a:bodyPr>
          <a:lstStyle/>
          <a:p>
            <a:r>
              <a:rPr lang="en-GB">
                <a:solidFill>
                  <a:srgbClr val="FF0000"/>
                </a:solidFill>
              </a:rPr>
              <a:t>The Stakeholder Jigsaw</a:t>
            </a:r>
          </a:p>
        </p:txBody>
      </p:sp>
      <p:pic>
        <p:nvPicPr>
          <p:cNvPr id="38918"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r>
              <a:rPr lang="en-US" sz="6000" smtClean="0">
                <a:solidFill>
                  <a:srgbClr val="FFC000"/>
                </a:solidFill>
              </a:rPr>
              <a:t>People drink to…</a:t>
            </a:r>
          </a:p>
        </p:txBody>
      </p:sp>
      <p:sp>
        <p:nvSpPr>
          <p:cNvPr id="40962" name="Rectangle 3"/>
          <p:cNvSpPr>
            <a:spLocks noGrp="1" noChangeArrowheads="1"/>
          </p:cNvSpPr>
          <p:nvPr>
            <p:ph type="body" sz="half" idx="1"/>
          </p:nvPr>
        </p:nvSpPr>
        <p:spPr>
          <a:xfrm>
            <a:off x="457200" y="1571625"/>
            <a:ext cx="4186238" cy="4857750"/>
          </a:xfrm>
        </p:spPr>
        <p:txBody>
          <a:bodyPr/>
          <a:lstStyle/>
          <a:p>
            <a:r>
              <a:rPr lang="en-US" sz="2800" smtClean="0">
                <a:solidFill>
                  <a:srgbClr val="CC0000"/>
                </a:solidFill>
              </a:rPr>
              <a:t>Relax</a:t>
            </a:r>
          </a:p>
          <a:p>
            <a:r>
              <a:rPr lang="en-US" sz="2800" smtClean="0">
                <a:solidFill>
                  <a:srgbClr val="CC0000"/>
                </a:solidFill>
              </a:rPr>
              <a:t>Look cool</a:t>
            </a:r>
          </a:p>
          <a:p>
            <a:r>
              <a:rPr lang="en-US" sz="2800" smtClean="0">
                <a:solidFill>
                  <a:srgbClr val="CC0000"/>
                </a:solidFill>
              </a:rPr>
              <a:t>Forget problems</a:t>
            </a:r>
          </a:p>
          <a:p>
            <a:r>
              <a:rPr lang="en-US" sz="2800" smtClean="0">
                <a:solidFill>
                  <a:srgbClr val="CC0000"/>
                </a:solidFill>
              </a:rPr>
              <a:t>Please peers</a:t>
            </a:r>
          </a:p>
          <a:p>
            <a:r>
              <a:rPr lang="en-US" sz="2800" smtClean="0">
                <a:solidFill>
                  <a:srgbClr val="CC0000"/>
                </a:solidFill>
              </a:rPr>
              <a:t>Join the party</a:t>
            </a:r>
          </a:p>
          <a:p>
            <a:r>
              <a:rPr lang="en-US" sz="2800" smtClean="0">
                <a:solidFill>
                  <a:srgbClr val="CC0000"/>
                </a:solidFill>
              </a:rPr>
              <a:t>Fit in</a:t>
            </a:r>
          </a:p>
          <a:p>
            <a:r>
              <a:rPr lang="en-US" sz="2800" smtClean="0">
                <a:solidFill>
                  <a:srgbClr val="CC0000"/>
                </a:solidFill>
              </a:rPr>
              <a:t>Satisfy Curiosity</a:t>
            </a:r>
          </a:p>
          <a:p>
            <a:r>
              <a:rPr lang="en-US" sz="2800" smtClean="0">
                <a:solidFill>
                  <a:srgbClr val="CC0000"/>
                </a:solidFill>
              </a:rPr>
              <a:t>Feel grown up</a:t>
            </a:r>
          </a:p>
        </p:txBody>
      </p:sp>
      <p:pic>
        <p:nvPicPr>
          <p:cNvPr id="40963"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
        <p:nvSpPr>
          <p:cNvPr id="6" name="Rectangle 3"/>
          <p:cNvSpPr txBox="1">
            <a:spLocks noChangeArrowheads="1"/>
          </p:cNvSpPr>
          <p:nvPr/>
        </p:nvSpPr>
        <p:spPr>
          <a:xfrm>
            <a:off x="4357688" y="1571625"/>
            <a:ext cx="4143375" cy="4429125"/>
          </a:xfrm>
          <a:prstGeom prst="rect">
            <a:avLst/>
          </a:prstGeom>
        </p:spPr>
        <p:txBody>
          <a:bodyPr>
            <a:normAutofit fontScale="92500" lnSpcReduction="20000"/>
          </a:bodyPr>
          <a:lstStyle/>
          <a:p>
            <a:pPr marL="342900" indent="-342900" fontAlgn="auto">
              <a:spcBef>
                <a:spcPct val="20000"/>
              </a:spcBef>
              <a:spcAft>
                <a:spcPts val="0"/>
              </a:spcAft>
              <a:buFont typeface="Arial" pitchFamily="34" charset="0"/>
              <a:buChar char="•"/>
              <a:defRPr/>
            </a:pPr>
            <a:r>
              <a:rPr lang="en-US" sz="3000" dirty="0">
                <a:solidFill>
                  <a:srgbClr val="CC0000"/>
                </a:solidFill>
                <a:latin typeface="+mn-lt"/>
              </a:rPr>
              <a:t>Rebel</a:t>
            </a:r>
          </a:p>
          <a:p>
            <a:pPr marL="342900" indent="-342900" fontAlgn="auto">
              <a:spcBef>
                <a:spcPct val="20000"/>
              </a:spcBef>
              <a:spcAft>
                <a:spcPts val="0"/>
              </a:spcAft>
              <a:buFont typeface="Arial" pitchFamily="34" charset="0"/>
              <a:buChar char="•"/>
              <a:defRPr/>
            </a:pPr>
            <a:r>
              <a:rPr lang="en-US" sz="3000" dirty="0">
                <a:solidFill>
                  <a:srgbClr val="CC0000"/>
                </a:solidFill>
                <a:latin typeface="+mn-lt"/>
                <a:cs typeface="+mn-cs"/>
              </a:rPr>
              <a:t>Celebrate</a:t>
            </a:r>
          </a:p>
          <a:p>
            <a:pPr marL="342900" indent="-342900" fontAlgn="auto">
              <a:spcBef>
                <a:spcPct val="20000"/>
              </a:spcBef>
              <a:spcAft>
                <a:spcPts val="0"/>
              </a:spcAft>
              <a:buFont typeface="Arial" pitchFamily="34" charset="0"/>
              <a:buChar char="•"/>
              <a:defRPr/>
            </a:pPr>
            <a:r>
              <a:rPr lang="en-US" sz="3000" dirty="0">
                <a:solidFill>
                  <a:srgbClr val="CC0000"/>
                </a:solidFill>
                <a:latin typeface="+mn-lt"/>
                <a:cs typeface="+mn-cs"/>
              </a:rPr>
              <a:t>Develop confidence</a:t>
            </a:r>
          </a:p>
          <a:p>
            <a:pPr marL="342900" indent="-342900" fontAlgn="auto">
              <a:spcBef>
                <a:spcPct val="20000"/>
              </a:spcBef>
              <a:spcAft>
                <a:spcPts val="0"/>
              </a:spcAft>
              <a:buFont typeface="Arial" pitchFamily="34" charset="0"/>
              <a:buChar char="•"/>
              <a:defRPr/>
            </a:pPr>
            <a:r>
              <a:rPr lang="en-US" sz="3000" dirty="0">
                <a:solidFill>
                  <a:srgbClr val="CC0000"/>
                </a:solidFill>
                <a:latin typeface="+mn-lt"/>
              </a:rPr>
              <a:t>Alleviate boredom</a:t>
            </a:r>
            <a:endParaRPr lang="en-US" sz="3000" dirty="0">
              <a:solidFill>
                <a:srgbClr val="CC0000"/>
              </a:solidFill>
              <a:latin typeface="+mn-lt"/>
              <a:cs typeface="+mn-cs"/>
            </a:endParaRPr>
          </a:p>
          <a:p>
            <a:pPr marL="342900" indent="-342900" fontAlgn="auto">
              <a:spcBef>
                <a:spcPct val="20000"/>
              </a:spcBef>
              <a:spcAft>
                <a:spcPts val="0"/>
              </a:spcAft>
              <a:buFont typeface="Arial" pitchFamily="34" charset="0"/>
              <a:buChar char="•"/>
              <a:defRPr/>
            </a:pPr>
            <a:r>
              <a:rPr lang="en-US" sz="3000" dirty="0">
                <a:solidFill>
                  <a:srgbClr val="CC0000"/>
                </a:solidFill>
                <a:latin typeface="+mn-lt"/>
                <a:cs typeface="+mn-cs"/>
              </a:rPr>
              <a:t>Cope with sadness/rejection</a:t>
            </a:r>
          </a:p>
          <a:p>
            <a:pPr marL="342900" indent="-342900" fontAlgn="auto">
              <a:spcBef>
                <a:spcPct val="20000"/>
              </a:spcBef>
              <a:spcAft>
                <a:spcPts val="0"/>
              </a:spcAft>
              <a:buFont typeface="Arial" pitchFamily="34" charset="0"/>
              <a:buChar char="•"/>
              <a:defRPr/>
            </a:pPr>
            <a:r>
              <a:rPr lang="en-US" sz="3000" dirty="0">
                <a:solidFill>
                  <a:srgbClr val="CC0000"/>
                </a:solidFill>
                <a:latin typeface="+mn-lt"/>
              </a:rPr>
              <a:t>Get drunk</a:t>
            </a:r>
          </a:p>
          <a:p>
            <a:pPr marL="342900" indent="-342900" fontAlgn="auto">
              <a:spcBef>
                <a:spcPct val="20000"/>
              </a:spcBef>
              <a:spcAft>
                <a:spcPts val="0"/>
              </a:spcAft>
              <a:buFont typeface="Arial" pitchFamily="34" charset="0"/>
              <a:buChar char="•"/>
              <a:defRPr/>
            </a:pPr>
            <a:r>
              <a:rPr lang="en-US" sz="3000" dirty="0">
                <a:solidFill>
                  <a:srgbClr val="CC0000"/>
                </a:solidFill>
                <a:latin typeface="+mn-lt"/>
              </a:rPr>
              <a:t>Have fun during the holidays</a:t>
            </a:r>
          </a:p>
          <a:p>
            <a:pPr marL="342900" indent="-342900" fontAlgn="auto">
              <a:spcBef>
                <a:spcPct val="20000"/>
              </a:spcBef>
              <a:spcAft>
                <a:spcPts val="0"/>
              </a:spcAft>
              <a:buFont typeface="Arial" pitchFamily="34" charset="0"/>
              <a:buChar char="•"/>
              <a:defRPr/>
            </a:pPr>
            <a:r>
              <a:rPr lang="en-US" sz="3000" dirty="0">
                <a:solidFill>
                  <a:srgbClr val="CC0000"/>
                </a:solidFill>
                <a:latin typeface="+mn-lt"/>
              </a:rPr>
              <a:t>Enjoy sporting events</a:t>
            </a:r>
          </a:p>
          <a:p>
            <a:pPr marL="342900" indent="-342900" fontAlgn="auto">
              <a:spcBef>
                <a:spcPct val="20000"/>
              </a:spcBef>
              <a:spcAft>
                <a:spcPts val="0"/>
              </a:spcAft>
              <a:buFont typeface="Arial" pitchFamily="34" charset="0"/>
              <a:buChar char="•"/>
              <a:defRPr/>
            </a:pPr>
            <a:endParaRPr lang="en-US" sz="2800" dirty="0">
              <a:latin typeface="+mn-lt"/>
              <a:cs typeface="+mn-cs"/>
            </a:endParaRPr>
          </a:p>
          <a:p>
            <a:pPr marL="342900" indent="-342900" fontAlgn="auto">
              <a:spcBef>
                <a:spcPct val="20000"/>
              </a:spcBef>
              <a:spcAft>
                <a:spcPts val="0"/>
              </a:spcAft>
              <a:buFont typeface="Arial" pitchFamily="34" charset="0"/>
              <a:buChar char="•"/>
              <a:defRPr/>
            </a:pPr>
            <a:endParaRPr lang="en-US" sz="2800" dirty="0">
              <a:latin typeface="+mn-lt"/>
              <a:cs typeface="+mn-cs"/>
            </a:endParaRPr>
          </a:p>
          <a:p>
            <a:pPr marL="342900" indent="-342900" fontAlgn="auto">
              <a:spcBef>
                <a:spcPct val="20000"/>
              </a:spcBef>
              <a:spcAft>
                <a:spcPts val="0"/>
              </a:spcAft>
              <a:buFont typeface="Arial" pitchFamily="34" charset="0"/>
              <a:buChar char="•"/>
              <a:defRPr/>
            </a:pPr>
            <a:endParaRPr lang="en-US" sz="2800" dirty="0">
              <a:latin typeface="+mn-lt"/>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404813"/>
            <a:ext cx="5399088" cy="1347787"/>
          </a:xfrm>
        </p:spPr>
        <p:txBody>
          <a:bodyPr rtlCol="0">
            <a:normAutofit fontScale="90000"/>
          </a:bodyPr>
          <a:lstStyle/>
          <a:p>
            <a:pPr fontAlgn="auto">
              <a:spcAft>
                <a:spcPts val="0"/>
              </a:spcAft>
              <a:defRPr/>
            </a:pPr>
            <a:r>
              <a:rPr lang="en-IE" sz="4000" b="1" smtClean="0">
                <a:solidFill>
                  <a:srgbClr val="FF9933"/>
                </a:solidFill>
                <a:latin typeface="Arial Narrow" pitchFamily="34" charset="0"/>
              </a:rPr>
              <a:t>In Ireland high risk drinking is the norm…</a:t>
            </a:r>
            <a:r>
              <a:rPr lang="en-IE" sz="4000" smtClean="0">
                <a:latin typeface="Arial Narrow" pitchFamily="34" charset="0"/>
              </a:rPr>
              <a:t/>
            </a:r>
            <a:br>
              <a:rPr lang="en-IE" sz="4000" smtClean="0">
                <a:latin typeface="Arial Narrow" pitchFamily="34" charset="0"/>
              </a:rPr>
            </a:br>
            <a:endParaRPr lang="en-IE" sz="2300" smtClean="0">
              <a:latin typeface="Arial Narrow" pitchFamily="34" charset="0"/>
            </a:endParaRPr>
          </a:p>
        </p:txBody>
      </p:sp>
      <p:sp>
        <p:nvSpPr>
          <p:cNvPr id="43010" name="Rectangle 3"/>
          <p:cNvSpPr>
            <a:spLocks noGrp="1" noChangeArrowheads="1"/>
          </p:cNvSpPr>
          <p:nvPr>
            <p:ph idx="1"/>
          </p:nvPr>
        </p:nvSpPr>
        <p:spPr>
          <a:xfrm>
            <a:off x="323850" y="2276475"/>
            <a:ext cx="7416800" cy="4581525"/>
          </a:xfrm>
        </p:spPr>
        <p:txBody>
          <a:bodyPr/>
          <a:lstStyle/>
          <a:p>
            <a:r>
              <a:rPr lang="en-IE" smtClean="0">
                <a:solidFill>
                  <a:srgbClr val="FF0000"/>
                </a:solidFill>
                <a:latin typeface="Arial Narrow" pitchFamily="34" charset="0"/>
              </a:rPr>
              <a:t>Ireland:  Highest level of SELF reported binge drinking in comparison to adults in other European countries</a:t>
            </a:r>
          </a:p>
          <a:p>
            <a:r>
              <a:rPr lang="en-IE" smtClean="0">
                <a:solidFill>
                  <a:srgbClr val="FF0000"/>
                </a:solidFill>
                <a:latin typeface="Arial Narrow" pitchFamily="34" charset="0"/>
              </a:rPr>
              <a:t>Men:  6 out of 10 drinking occasions (18-29 age group worst offenders)</a:t>
            </a:r>
          </a:p>
          <a:p>
            <a:r>
              <a:rPr lang="en-IE" smtClean="0">
                <a:solidFill>
                  <a:srgbClr val="FF0000"/>
                </a:solidFill>
                <a:latin typeface="Arial Narrow" pitchFamily="34" charset="0"/>
              </a:rPr>
              <a:t>Women:  3 out of 10 drinking occasions are binges</a:t>
            </a:r>
          </a:p>
          <a:p>
            <a:pPr>
              <a:buFontTx/>
              <a:buNone/>
            </a:pPr>
            <a:endParaRPr lang="en-IE" smtClean="0">
              <a:solidFill>
                <a:srgbClr val="FF3300"/>
              </a:solidFill>
              <a:latin typeface="Arial Narrow" pitchFamily="34" charset="0"/>
            </a:endParaRPr>
          </a:p>
          <a:p>
            <a:endParaRPr lang="en-IE" sz="2800" smtClean="0"/>
          </a:p>
        </p:txBody>
      </p:sp>
      <p:pic>
        <p:nvPicPr>
          <p:cNvPr id="43011" name="Picture 4" descr="alcohol"/>
          <p:cNvPicPr>
            <a:picLocks noChangeAspect="1" noChangeArrowheads="1"/>
          </p:cNvPicPr>
          <p:nvPr/>
        </p:nvPicPr>
        <p:blipFill>
          <a:blip r:embed="rId3" cstate="print"/>
          <a:srcRect/>
          <a:stretch>
            <a:fillRect/>
          </a:stretch>
        </p:blipFill>
        <p:spPr bwMode="auto">
          <a:xfrm>
            <a:off x="6659563" y="0"/>
            <a:ext cx="2484437" cy="2027238"/>
          </a:xfrm>
          <a:prstGeom prst="rect">
            <a:avLst/>
          </a:prstGeom>
          <a:noFill/>
          <a:ln w="9525">
            <a:noFill/>
            <a:miter lim="800000"/>
            <a:headEnd/>
            <a:tailEnd/>
          </a:ln>
        </p:spPr>
      </p:pic>
      <p:pic>
        <p:nvPicPr>
          <p:cNvPr id="43012" name="Picture 2" descr="C:\Users\nwaf 2\Documents\logos\NWAF.png"/>
          <p:cNvPicPr>
            <a:picLocks noChangeAspect="1" noChangeArrowheads="1"/>
          </p:cNvPicPr>
          <p:nvPr/>
        </p:nvPicPr>
        <p:blipFill>
          <a:blip r:embed="rId4"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p:txBody>
          <a:bodyPr/>
          <a:lstStyle/>
          <a:p>
            <a:r>
              <a:rPr lang="en-GB" smtClean="0">
                <a:solidFill>
                  <a:srgbClr val="FFC000"/>
                </a:solidFill>
              </a:rPr>
              <a:t>Who teaches drinking behaviour?</a:t>
            </a:r>
          </a:p>
        </p:txBody>
      </p:sp>
      <p:sp>
        <p:nvSpPr>
          <p:cNvPr id="3" name="Content Placeholder 2"/>
          <p:cNvSpPr>
            <a:spLocks noGrp="1"/>
          </p:cNvSpPr>
          <p:nvPr>
            <p:ph idx="1"/>
          </p:nvPr>
        </p:nvSpPr>
        <p:spPr/>
        <p:txBody>
          <a:bodyPr rtlCol="0">
            <a:normAutofit lnSpcReduction="10000"/>
          </a:bodyPr>
          <a:lstStyle/>
          <a:p>
            <a:pPr fontAlgn="auto">
              <a:spcAft>
                <a:spcPts val="0"/>
              </a:spcAft>
              <a:buFont typeface="Arial" pitchFamily="34" charset="0"/>
              <a:buChar char="•"/>
              <a:defRPr/>
            </a:pPr>
            <a:r>
              <a:rPr lang="en-GB" dirty="0" smtClean="0">
                <a:solidFill>
                  <a:srgbClr val="C00000"/>
                </a:solidFill>
              </a:rPr>
              <a:t>Our peers</a:t>
            </a:r>
          </a:p>
          <a:p>
            <a:pPr fontAlgn="auto">
              <a:spcAft>
                <a:spcPts val="0"/>
              </a:spcAft>
              <a:buFont typeface="Arial" pitchFamily="34" charset="0"/>
              <a:buChar char="•"/>
              <a:defRPr/>
            </a:pPr>
            <a:r>
              <a:rPr lang="en-GB" dirty="0" smtClean="0">
                <a:solidFill>
                  <a:srgbClr val="C00000"/>
                </a:solidFill>
              </a:rPr>
              <a:t>You</a:t>
            </a:r>
          </a:p>
          <a:p>
            <a:pPr fontAlgn="auto">
              <a:spcAft>
                <a:spcPts val="0"/>
              </a:spcAft>
              <a:buFont typeface="Arial" pitchFamily="34" charset="0"/>
              <a:buChar char="•"/>
              <a:defRPr/>
            </a:pPr>
            <a:r>
              <a:rPr lang="en-GB" dirty="0" smtClean="0">
                <a:solidFill>
                  <a:srgbClr val="C00000"/>
                </a:solidFill>
              </a:rPr>
              <a:t>Television</a:t>
            </a:r>
          </a:p>
          <a:p>
            <a:pPr fontAlgn="auto">
              <a:spcAft>
                <a:spcPts val="0"/>
              </a:spcAft>
              <a:buFont typeface="Arial" pitchFamily="34" charset="0"/>
              <a:buChar char="•"/>
              <a:defRPr/>
            </a:pPr>
            <a:r>
              <a:rPr lang="en-GB" dirty="0" smtClean="0">
                <a:solidFill>
                  <a:srgbClr val="C00000"/>
                </a:solidFill>
              </a:rPr>
              <a:t>Advertising</a:t>
            </a:r>
          </a:p>
          <a:p>
            <a:pPr fontAlgn="auto">
              <a:spcAft>
                <a:spcPts val="0"/>
              </a:spcAft>
              <a:buFont typeface="Arial" pitchFamily="34" charset="0"/>
              <a:buChar char="•"/>
              <a:defRPr/>
            </a:pPr>
            <a:r>
              <a:rPr lang="en-GB" dirty="0" smtClean="0">
                <a:solidFill>
                  <a:srgbClr val="C00000"/>
                </a:solidFill>
              </a:rPr>
              <a:t>Social norms</a:t>
            </a:r>
          </a:p>
          <a:p>
            <a:pPr fontAlgn="auto">
              <a:spcAft>
                <a:spcPts val="0"/>
              </a:spcAft>
              <a:buFont typeface="Arial" pitchFamily="34" charset="0"/>
              <a:buNone/>
              <a:defRPr/>
            </a:pPr>
            <a:endParaRPr lang="en-GB" dirty="0" smtClean="0">
              <a:solidFill>
                <a:srgbClr val="C00000"/>
              </a:solidFill>
            </a:endParaRPr>
          </a:p>
          <a:p>
            <a:pPr algn="ctr" fontAlgn="auto">
              <a:spcAft>
                <a:spcPts val="0"/>
              </a:spcAft>
              <a:buFont typeface="Arial" pitchFamily="34" charset="0"/>
              <a:buNone/>
              <a:defRPr/>
            </a:pPr>
            <a:r>
              <a:rPr lang="en-GB" dirty="0" smtClean="0">
                <a:solidFill>
                  <a:srgbClr val="C00000"/>
                </a:solidFill>
              </a:rPr>
              <a:t>By 5 years of age a child has formed </a:t>
            </a:r>
          </a:p>
          <a:p>
            <a:pPr algn="ctr" fontAlgn="auto">
              <a:spcAft>
                <a:spcPts val="0"/>
              </a:spcAft>
              <a:buFont typeface="Arial" pitchFamily="34" charset="0"/>
              <a:buNone/>
              <a:defRPr/>
            </a:pPr>
            <a:r>
              <a:rPr lang="en-GB" dirty="0" smtClean="0">
                <a:solidFill>
                  <a:srgbClr val="C00000"/>
                </a:solidFill>
              </a:rPr>
              <a:t>basic attitudes/opinions about alcohol</a:t>
            </a:r>
          </a:p>
          <a:p>
            <a:pPr fontAlgn="auto">
              <a:spcAft>
                <a:spcPts val="0"/>
              </a:spcAft>
              <a:buFont typeface="Arial" pitchFamily="34" charset="0"/>
              <a:buChar char="•"/>
              <a:defRPr/>
            </a:pPr>
            <a:endParaRPr lang="en-GB" dirty="0"/>
          </a:p>
        </p:txBody>
      </p:sp>
      <p:pic>
        <p:nvPicPr>
          <p:cNvPr id="45059"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42938" y="214313"/>
            <a:ext cx="7772400" cy="1143000"/>
          </a:xfrm>
        </p:spPr>
        <p:txBody>
          <a:bodyPr/>
          <a:lstStyle/>
          <a:p>
            <a:r>
              <a:rPr lang="en-GB" smtClean="0">
                <a:solidFill>
                  <a:srgbClr val="FF9900"/>
                </a:solidFill>
              </a:rPr>
              <a:t>‘Ironic Ireland’</a:t>
            </a:r>
          </a:p>
        </p:txBody>
      </p:sp>
      <p:sp>
        <p:nvSpPr>
          <p:cNvPr id="31747" name="Content Placeholder 2"/>
          <p:cNvSpPr>
            <a:spLocks noGrp="1"/>
          </p:cNvSpPr>
          <p:nvPr>
            <p:ph idx="1"/>
          </p:nvPr>
        </p:nvSpPr>
        <p:spPr>
          <a:xfrm>
            <a:off x="571500" y="1214438"/>
            <a:ext cx="7772400" cy="5000625"/>
          </a:xfrm>
        </p:spPr>
        <p:txBody>
          <a:bodyPr rtlCol="0">
            <a:normAutofit lnSpcReduction="10000"/>
          </a:bodyPr>
          <a:lstStyle/>
          <a:p>
            <a:pPr fontAlgn="auto">
              <a:spcAft>
                <a:spcPts val="0"/>
              </a:spcAft>
              <a:buFont typeface="Arial" pitchFamily="34" charset="0"/>
              <a:buChar char="•"/>
              <a:defRPr/>
            </a:pPr>
            <a:r>
              <a:rPr lang="en-GB" sz="2800" dirty="0" err="1" smtClean="0">
                <a:solidFill>
                  <a:srgbClr val="FF0000"/>
                </a:solidFill>
              </a:rPr>
              <a:t>Parcetamol</a:t>
            </a:r>
            <a:r>
              <a:rPr lang="en-GB" sz="2800" dirty="0" smtClean="0">
                <a:solidFill>
                  <a:srgbClr val="FF0000"/>
                </a:solidFill>
              </a:rPr>
              <a:t>, Suicide &amp; Alcohol</a:t>
            </a:r>
          </a:p>
          <a:p>
            <a:pPr fontAlgn="auto">
              <a:spcAft>
                <a:spcPts val="0"/>
              </a:spcAft>
              <a:buFont typeface="Arial" pitchFamily="34" charset="0"/>
              <a:buChar char="•"/>
              <a:defRPr/>
            </a:pPr>
            <a:r>
              <a:rPr lang="en-GB" sz="2800" dirty="0" smtClean="0">
                <a:solidFill>
                  <a:srgbClr val="FF0000"/>
                </a:solidFill>
              </a:rPr>
              <a:t>Drink Driving &amp; Availability</a:t>
            </a:r>
          </a:p>
          <a:p>
            <a:pPr fontAlgn="auto">
              <a:spcAft>
                <a:spcPts val="0"/>
              </a:spcAft>
              <a:buFont typeface="Arial" pitchFamily="34" charset="0"/>
              <a:buChar char="•"/>
              <a:defRPr/>
            </a:pPr>
            <a:r>
              <a:rPr lang="en-GB" sz="2800" dirty="0" smtClean="0">
                <a:solidFill>
                  <a:srgbClr val="FF0000"/>
                </a:solidFill>
              </a:rPr>
              <a:t>Price of Water</a:t>
            </a:r>
          </a:p>
          <a:p>
            <a:pPr fontAlgn="auto">
              <a:spcAft>
                <a:spcPts val="0"/>
              </a:spcAft>
              <a:buFont typeface="Arial" pitchFamily="34" charset="0"/>
              <a:buChar char="•"/>
              <a:defRPr/>
            </a:pPr>
            <a:r>
              <a:rPr lang="en-GB" sz="2800" dirty="0" smtClean="0">
                <a:solidFill>
                  <a:srgbClr val="FF0000"/>
                </a:solidFill>
              </a:rPr>
              <a:t>Drunk people &amp; bars</a:t>
            </a:r>
          </a:p>
          <a:p>
            <a:pPr fontAlgn="auto">
              <a:spcAft>
                <a:spcPts val="0"/>
              </a:spcAft>
              <a:buFont typeface="Arial" pitchFamily="34" charset="0"/>
              <a:buChar char="•"/>
              <a:defRPr/>
            </a:pPr>
            <a:r>
              <a:rPr lang="en-GB" sz="2800" dirty="0" smtClean="0">
                <a:solidFill>
                  <a:srgbClr val="FF0000"/>
                </a:solidFill>
              </a:rPr>
              <a:t>Formals &amp; Licensed Premises</a:t>
            </a:r>
          </a:p>
          <a:p>
            <a:pPr fontAlgn="auto">
              <a:spcAft>
                <a:spcPts val="0"/>
              </a:spcAft>
              <a:buFont typeface="Arial" pitchFamily="34" charset="0"/>
              <a:buChar char="•"/>
              <a:defRPr/>
            </a:pPr>
            <a:r>
              <a:rPr lang="en-GB" sz="2800" dirty="0" smtClean="0">
                <a:solidFill>
                  <a:srgbClr val="FF0000"/>
                </a:solidFill>
              </a:rPr>
              <a:t>Confirmation</a:t>
            </a:r>
          </a:p>
          <a:p>
            <a:pPr fontAlgn="auto">
              <a:spcAft>
                <a:spcPts val="0"/>
              </a:spcAft>
              <a:buFont typeface="Arial" pitchFamily="34" charset="0"/>
              <a:buChar char="•"/>
              <a:defRPr/>
            </a:pPr>
            <a:r>
              <a:rPr lang="en-GB" sz="2800" dirty="0" smtClean="0">
                <a:solidFill>
                  <a:srgbClr val="FF0000"/>
                </a:solidFill>
              </a:rPr>
              <a:t>Swine Flu</a:t>
            </a:r>
          </a:p>
          <a:p>
            <a:pPr fontAlgn="auto">
              <a:spcAft>
                <a:spcPts val="0"/>
              </a:spcAft>
              <a:buFont typeface="Arial" pitchFamily="34" charset="0"/>
              <a:buChar char="•"/>
              <a:defRPr/>
            </a:pPr>
            <a:r>
              <a:rPr lang="en-GB" sz="2800" dirty="0" smtClean="0">
                <a:solidFill>
                  <a:srgbClr val="FF0000"/>
                </a:solidFill>
              </a:rPr>
              <a:t>Child protection training</a:t>
            </a:r>
          </a:p>
          <a:p>
            <a:pPr fontAlgn="auto">
              <a:spcAft>
                <a:spcPts val="0"/>
              </a:spcAft>
              <a:buFont typeface="Arial" pitchFamily="34" charset="0"/>
              <a:buChar char="•"/>
              <a:defRPr/>
            </a:pPr>
            <a:r>
              <a:rPr lang="en-GB" sz="2800" dirty="0" smtClean="0">
                <a:solidFill>
                  <a:srgbClr val="FF0000"/>
                </a:solidFill>
              </a:rPr>
              <a:t>Raffle Prizes</a:t>
            </a:r>
          </a:p>
          <a:p>
            <a:pPr fontAlgn="auto">
              <a:spcAft>
                <a:spcPts val="0"/>
              </a:spcAft>
              <a:buFont typeface="Arial" pitchFamily="34" charset="0"/>
              <a:buChar char="•"/>
              <a:defRPr/>
            </a:pPr>
            <a:r>
              <a:rPr lang="en-GB" sz="2800" dirty="0" smtClean="0">
                <a:solidFill>
                  <a:srgbClr val="FF0000"/>
                </a:solidFill>
              </a:rPr>
              <a:t>The Orphan Culture</a:t>
            </a:r>
            <a:endParaRPr lang="en-GB" sz="2800" dirty="0" smtClean="0"/>
          </a:p>
        </p:txBody>
      </p:sp>
      <p:pic>
        <p:nvPicPr>
          <p:cNvPr id="47107"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GB" smtClean="0">
                <a:solidFill>
                  <a:srgbClr val="FFC000"/>
                </a:solidFill>
              </a:rPr>
              <a:t>Alcohol Messages</a:t>
            </a:r>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endParaRPr lang="en-GB" dirty="0" smtClean="0"/>
          </a:p>
          <a:p>
            <a:pPr fontAlgn="auto">
              <a:spcAft>
                <a:spcPts val="0"/>
              </a:spcAft>
              <a:buFont typeface="Arial" pitchFamily="34" charset="0"/>
              <a:buChar char="•"/>
              <a:defRPr/>
            </a:pPr>
            <a:r>
              <a:rPr lang="en-GB" dirty="0">
                <a:solidFill>
                  <a:srgbClr val="CC0000"/>
                </a:solidFill>
              </a:rPr>
              <a:t>N</a:t>
            </a:r>
            <a:r>
              <a:rPr lang="en-GB" dirty="0" smtClean="0">
                <a:solidFill>
                  <a:srgbClr val="CC0000"/>
                </a:solidFill>
              </a:rPr>
              <a:t>eed tailored for different age groups and their learning needs. </a:t>
            </a:r>
          </a:p>
          <a:p>
            <a:pPr fontAlgn="auto">
              <a:spcAft>
                <a:spcPts val="0"/>
              </a:spcAft>
              <a:buFont typeface="Arial" pitchFamily="34" charset="0"/>
              <a:buChar char="•"/>
              <a:defRPr/>
            </a:pPr>
            <a:r>
              <a:rPr lang="en-GB" dirty="0">
                <a:solidFill>
                  <a:srgbClr val="CC0000"/>
                </a:solidFill>
              </a:rPr>
              <a:t>S</a:t>
            </a:r>
            <a:r>
              <a:rPr lang="en-GB" dirty="0" smtClean="0">
                <a:solidFill>
                  <a:srgbClr val="CC0000"/>
                </a:solidFill>
              </a:rPr>
              <a:t>hould aim both to reduce the harmful effects of alcohol use and develop the individual’s life skills. </a:t>
            </a:r>
          </a:p>
          <a:p>
            <a:pPr fontAlgn="auto">
              <a:spcAft>
                <a:spcPts val="0"/>
              </a:spcAft>
              <a:buFont typeface="Arial" pitchFamily="34" charset="0"/>
              <a:buChar char="•"/>
              <a:defRPr/>
            </a:pPr>
            <a:r>
              <a:rPr lang="en-GB" dirty="0" smtClean="0">
                <a:solidFill>
                  <a:srgbClr val="CC0000"/>
                </a:solidFill>
              </a:rPr>
              <a:t>Education programmes should: </a:t>
            </a:r>
          </a:p>
          <a:p>
            <a:pPr lvl="1" fontAlgn="auto">
              <a:spcAft>
                <a:spcPts val="0"/>
              </a:spcAft>
              <a:buFont typeface="Arial" pitchFamily="34" charset="0"/>
              <a:buChar char="–"/>
              <a:defRPr/>
            </a:pPr>
            <a:r>
              <a:rPr lang="en-GB" dirty="0" smtClean="0">
                <a:solidFill>
                  <a:srgbClr val="CC0000"/>
                </a:solidFill>
              </a:rPr>
              <a:t>increase the knowledge of the harmful effects of alcohol and what constitutes sensible drinking </a:t>
            </a:r>
          </a:p>
          <a:p>
            <a:pPr lvl="1" fontAlgn="auto">
              <a:spcAft>
                <a:spcPts val="0"/>
              </a:spcAft>
              <a:buFont typeface="Arial" pitchFamily="34" charset="0"/>
              <a:buChar char="–"/>
              <a:defRPr/>
            </a:pPr>
            <a:r>
              <a:rPr lang="en-GB" dirty="0" smtClean="0">
                <a:solidFill>
                  <a:srgbClr val="CC0000"/>
                </a:solidFill>
              </a:rPr>
              <a:t>help them to develop decision-making, assertiveness, coping and verbal/non-verbal skills </a:t>
            </a:r>
          </a:p>
          <a:p>
            <a:pPr lvl="1" fontAlgn="auto">
              <a:spcAft>
                <a:spcPts val="0"/>
              </a:spcAft>
              <a:buFont typeface="Arial" pitchFamily="34" charset="0"/>
              <a:buChar char="–"/>
              <a:defRPr/>
            </a:pPr>
            <a:r>
              <a:rPr lang="en-GB" dirty="0" smtClean="0">
                <a:solidFill>
                  <a:srgbClr val="CC0000"/>
                </a:solidFill>
              </a:rPr>
              <a:t>help them develop their self-esteem </a:t>
            </a:r>
          </a:p>
          <a:p>
            <a:pPr lvl="1" fontAlgn="auto">
              <a:spcAft>
                <a:spcPts val="0"/>
              </a:spcAft>
              <a:buFont typeface="Arial" pitchFamily="34" charset="0"/>
              <a:buChar char="–"/>
              <a:defRPr/>
            </a:pPr>
            <a:r>
              <a:rPr lang="en-GB" dirty="0" smtClean="0">
                <a:solidFill>
                  <a:srgbClr val="CC0000"/>
                </a:solidFill>
              </a:rPr>
              <a:t>increase their awareness of how advertisements can entice people to drink </a:t>
            </a:r>
          </a:p>
          <a:p>
            <a:pPr lvl="1" fontAlgn="auto">
              <a:spcAft>
                <a:spcPts val="0"/>
              </a:spcAft>
              <a:buFont typeface="Arial" pitchFamily="34" charset="0"/>
              <a:buChar char="–"/>
              <a:defRPr/>
            </a:pPr>
            <a:r>
              <a:rPr lang="en-GB" dirty="0" smtClean="0">
                <a:solidFill>
                  <a:srgbClr val="CC0000"/>
                </a:solidFill>
              </a:rPr>
              <a:t>increase their awareness of the cultural unacceptability of alcohol misuse. </a:t>
            </a:r>
          </a:p>
        </p:txBody>
      </p:sp>
      <p:pic>
        <p:nvPicPr>
          <p:cNvPr id="49155"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GB" dirty="0" smtClean="0">
                <a:solidFill>
                  <a:srgbClr val="FFC000"/>
                </a:solidFill>
              </a:rPr>
              <a:t>Helpful Tips</a:t>
            </a:r>
            <a:br>
              <a:rPr lang="en-GB" dirty="0" smtClean="0">
                <a:solidFill>
                  <a:srgbClr val="FFC000"/>
                </a:solidFill>
              </a:rPr>
            </a:br>
            <a:endParaRPr lang="en-GB" dirty="0">
              <a:solidFill>
                <a:srgbClr val="FFC000"/>
              </a:solidFill>
            </a:endParaRPr>
          </a:p>
        </p:txBody>
      </p:sp>
      <p:sp>
        <p:nvSpPr>
          <p:cNvPr id="51202" name="Content Placeholder 2"/>
          <p:cNvSpPr>
            <a:spLocks noGrp="1"/>
          </p:cNvSpPr>
          <p:nvPr>
            <p:ph sz="half" idx="1"/>
          </p:nvPr>
        </p:nvSpPr>
        <p:spPr/>
        <p:txBody>
          <a:bodyPr/>
          <a:lstStyle/>
          <a:p>
            <a:r>
              <a:rPr lang="en-GB" sz="2000" smtClean="0">
                <a:solidFill>
                  <a:srgbClr val="C00000"/>
                </a:solidFill>
              </a:rPr>
              <a:t>Early &amp; Often</a:t>
            </a:r>
          </a:p>
          <a:p>
            <a:r>
              <a:rPr lang="en-GB" sz="2000" smtClean="0">
                <a:solidFill>
                  <a:srgbClr val="C00000"/>
                </a:solidFill>
              </a:rPr>
              <a:t>Don’t criticize </a:t>
            </a:r>
          </a:p>
          <a:p>
            <a:r>
              <a:rPr lang="en-GB" sz="2000" smtClean="0">
                <a:solidFill>
                  <a:srgbClr val="C00000"/>
                </a:solidFill>
              </a:rPr>
              <a:t>Initiate conversations casually</a:t>
            </a:r>
          </a:p>
          <a:p>
            <a:r>
              <a:rPr lang="en-GB" sz="2000" smtClean="0">
                <a:solidFill>
                  <a:srgbClr val="C00000"/>
                </a:solidFill>
              </a:rPr>
              <a:t>Take advantage of daily opportunities to talk (in the car, on the bus) </a:t>
            </a:r>
          </a:p>
          <a:p>
            <a:r>
              <a:rPr lang="en-GB" sz="2000" smtClean="0">
                <a:solidFill>
                  <a:srgbClr val="C00000"/>
                </a:solidFill>
              </a:rPr>
              <a:t>Create an open environment</a:t>
            </a:r>
          </a:p>
          <a:p>
            <a:r>
              <a:rPr lang="en-GB" sz="2000" smtClean="0">
                <a:solidFill>
                  <a:srgbClr val="C00000"/>
                </a:solidFill>
              </a:rPr>
              <a:t>One to one or small groups</a:t>
            </a:r>
          </a:p>
          <a:p>
            <a:r>
              <a:rPr lang="en-GB" sz="2000" smtClean="0">
                <a:solidFill>
                  <a:srgbClr val="C00000"/>
                </a:solidFill>
              </a:rPr>
              <a:t>Understand/Communicate your own values</a:t>
            </a:r>
          </a:p>
          <a:p>
            <a:r>
              <a:rPr lang="en-GB" sz="2000" smtClean="0">
                <a:solidFill>
                  <a:srgbClr val="C00000"/>
                </a:solidFill>
              </a:rPr>
              <a:t>Think about your club/community values</a:t>
            </a:r>
          </a:p>
          <a:p>
            <a:r>
              <a:rPr lang="en-GB" sz="2000" smtClean="0">
                <a:solidFill>
                  <a:srgbClr val="C00000"/>
                </a:solidFill>
              </a:rPr>
              <a:t>Listen</a:t>
            </a:r>
          </a:p>
        </p:txBody>
      </p:sp>
      <p:sp>
        <p:nvSpPr>
          <p:cNvPr id="51203" name="Content Placeholder 4"/>
          <p:cNvSpPr>
            <a:spLocks noGrp="1"/>
          </p:cNvSpPr>
          <p:nvPr>
            <p:ph sz="half" idx="2"/>
          </p:nvPr>
        </p:nvSpPr>
        <p:spPr/>
        <p:txBody>
          <a:bodyPr/>
          <a:lstStyle/>
          <a:p>
            <a:r>
              <a:rPr lang="en-GB" sz="2000" smtClean="0">
                <a:solidFill>
                  <a:srgbClr val="C00000"/>
                </a:solidFill>
              </a:rPr>
              <a:t>Try to be honest</a:t>
            </a:r>
          </a:p>
          <a:p>
            <a:r>
              <a:rPr lang="en-GB" sz="2000" smtClean="0">
                <a:solidFill>
                  <a:srgbClr val="C00000"/>
                </a:solidFill>
              </a:rPr>
              <a:t>Be patient</a:t>
            </a:r>
          </a:p>
          <a:p>
            <a:r>
              <a:rPr lang="en-GB" sz="2000" smtClean="0">
                <a:solidFill>
                  <a:srgbClr val="C00000"/>
                </a:solidFill>
              </a:rPr>
              <a:t>Use current events to raise the issue </a:t>
            </a:r>
          </a:p>
          <a:p>
            <a:r>
              <a:rPr lang="en-GB" sz="2000" smtClean="0">
                <a:solidFill>
                  <a:srgbClr val="C00000"/>
                </a:solidFill>
              </a:rPr>
              <a:t>Give your reaction to current events </a:t>
            </a:r>
          </a:p>
          <a:p>
            <a:r>
              <a:rPr lang="en-GB" sz="2000" smtClean="0">
                <a:solidFill>
                  <a:srgbClr val="C00000"/>
                </a:solidFill>
              </a:rPr>
              <a:t>Ask for reaction to current events</a:t>
            </a:r>
          </a:p>
          <a:p>
            <a:r>
              <a:rPr lang="en-GB" sz="2000" smtClean="0">
                <a:solidFill>
                  <a:srgbClr val="C00000"/>
                </a:solidFill>
              </a:rPr>
              <a:t>Make it a discussion, not an argument</a:t>
            </a:r>
          </a:p>
          <a:p>
            <a:r>
              <a:rPr lang="en-GB" sz="2000" smtClean="0">
                <a:solidFill>
                  <a:srgbClr val="C00000"/>
                </a:solidFill>
              </a:rPr>
              <a:t>Again and again and again!!</a:t>
            </a:r>
          </a:p>
          <a:p>
            <a:endParaRPr lang="en-GB" smtClean="0">
              <a:solidFill>
                <a:srgbClr val="C00000"/>
              </a:solidFill>
            </a:endParaRPr>
          </a:p>
        </p:txBody>
      </p:sp>
      <p:pic>
        <p:nvPicPr>
          <p:cNvPr id="51204"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p:txBody>
          <a:bodyPr/>
          <a:lstStyle/>
          <a:p>
            <a:r>
              <a:rPr lang="en-GB" smtClean="0">
                <a:solidFill>
                  <a:srgbClr val="FFC000"/>
                </a:solidFill>
              </a:rPr>
              <a:t>Factors to delay drinking</a:t>
            </a:r>
          </a:p>
        </p:txBody>
      </p:sp>
      <p:sp>
        <p:nvSpPr>
          <p:cNvPr id="53250" name="Content Placeholder 2"/>
          <p:cNvSpPr>
            <a:spLocks noGrp="1"/>
          </p:cNvSpPr>
          <p:nvPr>
            <p:ph idx="1"/>
          </p:nvPr>
        </p:nvSpPr>
        <p:spPr/>
        <p:txBody>
          <a:bodyPr/>
          <a:lstStyle/>
          <a:p>
            <a:r>
              <a:rPr lang="en-GB" smtClean="0">
                <a:solidFill>
                  <a:srgbClr val="C00000"/>
                </a:solidFill>
              </a:rPr>
              <a:t>Clear messages from parents, friends, coaches, officials </a:t>
            </a:r>
          </a:p>
          <a:p>
            <a:r>
              <a:rPr lang="en-GB" smtClean="0">
                <a:solidFill>
                  <a:srgbClr val="C00000"/>
                </a:solidFill>
              </a:rPr>
              <a:t>Clear example</a:t>
            </a:r>
          </a:p>
          <a:p>
            <a:r>
              <a:rPr lang="en-GB" smtClean="0">
                <a:solidFill>
                  <a:srgbClr val="C00000"/>
                </a:solidFill>
              </a:rPr>
              <a:t>Praise and encouragement</a:t>
            </a:r>
          </a:p>
          <a:p>
            <a:r>
              <a:rPr lang="en-GB" smtClean="0">
                <a:solidFill>
                  <a:srgbClr val="C00000"/>
                </a:solidFill>
              </a:rPr>
              <a:t>Strong relationships</a:t>
            </a:r>
          </a:p>
          <a:p>
            <a:r>
              <a:rPr lang="en-GB" smtClean="0">
                <a:solidFill>
                  <a:srgbClr val="C00000"/>
                </a:solidFill>
              </a:rPr>
              <a:t>Good social skills &amp;  self esteem</a:t>
            </a:r>
          </a:p>
          <a:p>
            <a:r>
              <a:rPr lang="en-GB" smtClean="0">
                <a:solidFill>
                  <a:srgbClr val="C00000"/>
                </a:solidFill>
              </a:rPr>
              <a:t>Involvement in external activities</a:t>
            </a:r>
          </a:p>
        </p:txBody>
      </p:sp>
      <p:pic>
        <p:nvPicPr>
          <p:cNvPr id="53251"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GB" smtClean="0">
                <a:solidFill>
                  <a:srgbClr val="FFC000"/>
                </a:solidFill>
              </a:rPr>
              <a:t>Format</a:t>
            </a:r>
          </a:p>
        </p:txBody>
      </p:sp>
      <p:sp>
        <p:nvSpPr>
          <p:cNvPr id="18434" name="Content Placeholder 3"/>
          <p:cNvSpPr>
            <a:spLocks noGrp="1"/>
          </p:cNvSpPr>
          <p:nvPr>
            <p:ph idx="1"/>
          </p:nvPr>
        </p:nvSpPr>
        <p:spPr/>
        <p:txBody>
          <a:bodyPr/>
          <a:lstStyle/>
          <a:p>
            <a:r>
              <a:rPr lang="en-GB" smtClean="0">
                <a:solidFill>
                  <a:srgbClr val="C00000"/>
                </a:solidFill>
              </a:rPr>
              <a:t>Who we are</a:t>
            </a:r>
          </a:p>
          <a:p>
            <a:r>
              <a:rPr lang="en-GB" smtClean="0">
                <a:solidFill>
                  <a:srgbClr val="C00000"/>
                </a:solidFill>
              </a:rPr>
              <a:t>Why &amp; how we do</a:t>
            </a:r>
          </a:p>
          <a:p>
            <a:r>
              <a:rPr lang="en-GB" smtClean="0">
                <a:solidFill>
                  <a:srgbClr val="C00000"/>
                </a:solidFill>
              </a:rPr>
              <a:t>Some realities</a:t>
            </a:r>
          </a:p>
          <a:p>
            <a:r>
              <a:rPr lang="en-GB" smtClean="0">
                <a:solidFill>
                  <a:srgbClr val="C00000"/>
                </a:solidFill>
              </a:rPr>
              <a:t>Tips for talking</a:t>
            </a:r>
          </a:p>
          <a:p>
            <a:r>
              <a:rPr lang="en-GB" smtClean="0">
                <a:solidFill>
                  <a:srgbClr val="C00000"/>
                </a:solidFill>
              </a:rPr>
              <a:t>Questions/Discussions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r>
              <a:rPr lang="en-GB" smtClean="0">
                <a:solidFill>
                  <a:srgbClr val="FF9900"/>
                </a:solidFill>
              </a:rPr>
              <a:t>Underlying Values</a:t>
            </a:r>
          </a:p>
        </p:txBody>
      </p:sp>
      <p:sp>
        <p:nvSpPr>
          <p:cNvPr id="55298" name="Rectangle 3"/>
          <p:cNvSpPr>
            <a:spLocks noGrp="1" noChangeArrowheads="1"/>
          </p:cNvSpPr>
          <p:nvPr>
            <p:ph idx="1"/>
          </p:nvPr>
        </p:nvSpPr>
        <p:spPr>
          <a:xfrm>
            <a:off x="685800" y="1571625"/>
            <a:ext cx="7772400" cy="4752975"/>
          </a:xfrm>
        </p:spPr>
        <p:txBody>
          <a:bodyPr/>
          <a:lstStyle/>
          <a:p>
            <a:r>
              <a:rPr lang="en-GB" sz="2000" smtClean="0">
                <a:solidFill>
                  <a:srgbClr val="C00000"/>
                </a:solidFill>
              </a:rPr>
              <a:t>The process is as key as the outcome</a:t>
            </a:r>
          </a:p>
          <a:p>
            <a:r>
              <a:rPr lang="en-GB" sz="2000" smtClean="0">
                <a:solidFill>
                  <a:srgbClr val="C00000"/>
                </a:solidFill>
              </a:rPr>
              <a:t>Recognition that alcohol is no ordinary commodity</a:t>
            </a:r>
          </a:p>
          <a:p>
            <a:r>
              <a:rPr lang="en-GB" sz="2000" smtClean="0">
                <a:solidFill>
                  <a:srgbClr val="C00000"/>
                </a:solidFill>
              </a:rPr>
              <a:t>Putting Communities/People in the Middle</a:t>
            </a:r>
          </a:p>
          <a:p>
            <a:r>
              <a:rPr lang="en-GB" sz="2000" smtClean="0">
                <a:solidFill>
                  <a:srgbClr val="C00000"/>
                </a:solidFill>
              </a:rPr>
              <a:t>Developing a learning partnership approach</a:t>
            </a:r>
          </a:p>
          <a:p>
            <a:r>
              <a:rPr lang="en-GB" sz="2000" smtClean="0">
                <a:solidFill>
                  <a:srgbClr val="C00000"/>
                </a:solidFill>
              </a:rPr>
              <a:t>Creativity and innovation</a:t>
            </a:r>
          </a:p>
          <a:p>
            <a:r>
              <a:rPr lang="en-GB" sz="2000" smtClean="0">
                <a:solidFill>
                  <a:srgbClr val="C00000"/>
                </a:solidFill>
              </a:rPr>
              <a:t>Uncertainty is part of the process</a:t>
            </a:r>
          </a:p>
          <a:p>
            <a:r>
              <a:rPr lang="en-GB" sz="2000" smtClean="0">
                <a:solidFill>
                  <a:srgbClr val="C00000"/>
                </a:solidFill>
              </a:rPr>
              <a:t>Value existing work</a:t>
            </a:r>
          </a:p>
          <a:p>
            <a:r>
              <a:rPr lang="en-GB" sz="2000" smtClean="0">
                <a:solidFill>
                  <a:srgbClr val="C00000"/>
                </a:solidFill>
              </a:rPr>
              <a:t>Be relevant and realistic; every day and every night</a:t>
            </a:r>
          </a:p>
          <a:p>
            <a:r>
              <a:rPr lang="en-GB" sz="2000" smtClean="0">
                <a:solidFill>
                  <a:srgbClr val="C00000"/>
                </a:solidFill>
              </a:rPr>
              <a:t>There are no ‘baddies’ - don’t apportion blame</a:t>
            </a:r>
          </a:p>
          <a:p>
            <a:r>
              <a:rPr lang="en-GB" sz="2000" smtClean="0">
                <a:solidFill>
                  <a:srgbClr val="C00000"/>
                </a:solidFill>
              </a:rPr>
              <a:t>Don’t blame young people - they are exhibiting ‘our’ problem</a:t>
            </a:r>
          </a:p>
          <a:p>
            <a:r>
              <a:rPr lang="en-GB" sz="2000" smtClean="0">
                <a:solidFill>
                  <a:srgbClr val="C00000"/>
                </a:solidFill>
              </a:rPr>
              <a:t>Listen</a:t>
            </a:r>
          </a:p>
          <a:p>
            <a:r>
              <a:rPr lang="en-GB" sz="2000" smtClean="0">
                <a:solidFill>
                  <a:srgbClr val="C00000"/>
                </a:solidFill>
              </a:rPr>
              <a:t>About culture and not just alcohol</a:t>
            </a:r>
          </a:p>
        </p:txBody>
      </p:sp>
      <p:pic>
        <p:nvPicPr>
          <p:cNvPr id="55299"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p:txBody>
          <a:bodyPr/>
          <a:lstStyle/>
          <a:p>
            <a:r>
              <a:rPr lang="en-GB" smtClean="0">
                <a:solidFill>
                  <a:srgbClr val="FFC000"/>
                </a:solidFill>
              </a:rPr>
              <a:t>Everyone’s Not Doing It</a:t>
            </a:r>
          </a:p>
        </p:txBody>
      </p:sp>
      <p:sp>
        <p:nvSpPr>
          <p:cNvPr id="57346" name="Content Placeholder 2"/>
          <p:cNvSpPr>
            <a:spLocks noGrp="1"/>
          </p:cNvSpPr>
          <p:nvPr>
            <p:ph idx="1"/>
          </p:nvPr>
        </p:nvSpPr>
        <p:spPr/>
        <p:txBody>
          <a:bodyPr/>
          <a:lstStyle/>
          <a:p>
            <a:r>
              <a:rPr lang="en-GB" smtClean="0"/>
              <a:t> </a:t>
            </a:r>
            <a:r>
              <a:rPr lang="en-GB" smtClean="0">
                <a:solidFill>
                  <a:srgbClr val="C00000"/>
                </a:solidFill>
              </a:rPr>
              <a:t>Correct </a:t>
            </a:r>
          </a:p>
          <a:p>
            <a:pPr lvl="1"/>
            <a:r>
              <a:rPr lang="en-GB" smtClean="0">
                <a:solidFill>
                  <a:srgbClr val="C00000"/>
                </a:solidFill>
              </a:rPr>
              <a:t>inaccurate beliefs about normality </a:t>
            </a:r>
          </a:p>
          <a:p>
            <a:pPr lvl="1"/>
            <a:r>
              <a:rPr lang="en-GB" smtClean="0">
                <a:solidFill>
                  <a:srgbClr val="C00000"/>
                </a:solidFill>
              </a:rPr>
              <a:t>Inaccurate beliefs about acceptability</a:t>
            </a:r>
          </a:p>
          <a:p>
            <a:r>
              <a:rPr lang="en-GB" smtClean="0">
                <a:solidFill>
                  <a:srgbClr val="C00000"/>
                </a:solidFill>
              </a:rPr>
              <a:t>Focus on the good too</a:t>
            </a:r>
          </a:p>
          <a:p>
            <a:r>
              <a:rPr lang="en-GB" smtClean="0">
                <a:solidFill>
                  <a:srgbClr val="C00000"/>
                </a:solidFill>
              </a:rPr>
              <a:t>Reward if possible</a:t>
            </a:r>
          </a:p>
          <a:p>
            <a:endParaRPr lang="en-GB" smtClean="0"/>
          </a:p>
          <a:p>
            <a:endParaRPr lang="en-GB" smtClean="0"/>
          </a:p>
        </p:txBody>
      </p:sp>
      <p:pic>
        <p:nvPicPr>
          <p:cNvPr id="57347"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p:txBody>
          <a:bodyPr/>
          <a:lstStyle/>
          <a:p>
            <a:r>
              <a:rPr lang="en-GB" smtClean="0">
                <a:solidFill>
                  <a:srgbClr val="FF9900"/>
                </a:solidFill>
              </a:rPr>
              <a:t>Contacts</a:t>
            </a:r>
          </a:p>
        </p:txBody>
      </p:sp>
      <p:sp>
        <p:nvSpPr>
          <p:cNvPr id="59394" name="Content Placeholder 2"/>
          <p:cNvSpPr>
            <a:spLocks noGrp="1"/>
          </p:cNvSpPr>
          <p:nvPr>
            <p:ph idx="1"/>
          </p:nvPr>
        </p:nvSpPr>
        <p:spPr/>
        <p:txBody>
          <a:bodyPr/>
          <a:lstStyle/>
          <a:p>
            <a:pPr>
              <a:buFontTx/>
              <a:buNone/>
            </a:pPr>
            <a:r>
              <a:rPr lang="en-GB" sz="2400" smtClean="0">
                <a:solidFill>
                  <a:srgbClr val="C00000"/>
                </a:solidFill>
              </a:rPr>
              <a:t>NW Alcohol Forum Ltd</a:t>
            </a:r>
          </a:p>
          <a:p>
            <a:pPr>
              <a:buFontTx/>
              <a:buNone/>
            </a:pPr>
            <a:r>
              <a:rPr lang="en-GB" sz="2400" smtClean="0">
                <a:solidFill>
                  <a:srgbClr val="C00000"/>
                </a:solidFill>
              </a:rPr>
              <a:t>Unit B9</a:t>
            </a:r>
          </a:p>
          <a:p>
            <a:pPr>
              <a:buFontTx/>
              <a:buNone/>
            </a:pPr>
            <a:r>
              <a:rPr lang="en-GB" sz="2400" smtClean="0">
                <a:solidFill>
                  <a:srgbClr val="C00000"/>
                </a:solidFill>
              </a:rPr>
              <a:t>Enterprise Fund Business Park</a:t>
            </a:r>
          </a:p>
          <a:p>
            <a:pPr>
              <a:buFontTx/>
              <a:buNone/>
            </a:pPr>
            <a:r>
              <a:rPr lang="en-GB" sz="2400" smtClean="0">
                <a:solidFill>
                  <a:srgbClr val="C00000"/>
                </a:solidFill>
              </a:rPr>
              <a:t>Ballyraine</a:t>
            </a:r>
          </a:p>
          <a:p>
            <a:pPr>
              <a:buFontTx/>
              <a:buNone/>
            </a:pPr>
            <a:r>
              <a:rPr lang="en-GB" sz="2400" smtClean="0">
                <a:solidFill>
                  <a:srgbClr val="C00000"/>
                </a:solidFill>
              </a:rPr>
              <a:t>Letterkenny</a:t>
            </a:r>
          </a:p>
          <a:p>
            <a:pPr>
              <a:buFontTx/>
              <a:buNone/>
            </a:pPr>
            <a:r>
              <a:rPr lang="en-GB" sz="2400" smtClean="0">
                <a:solidFill>
                  <a:srgbClr val="C00000"/>
                </a:solidFill>
              </a:rPr>
              <a:t>Co Donegal</a:t>
            </a:r>
          </a:p>
          <a:p>
            <a:pPr>
              <a:buFontTx/>
              <a:buNone/>
            </a:pPr>
            <a:r>
              <a:rPr lang="en-GB" sz="2400" smtClean="0">
                <a:solidFill>
                  <a:srgbClr val="C00000"/>
                </a:solidFill>
              </a:rPr>
              <a:t>Tel - 074 9125596</a:t>
            </a:r>
          </a:p>
          <a:p>
            <a:pPr>
              <a:buFontTx/>
              <a:buNone/>
            </a:pPr>
            <a:r>
              <a:rPr lang="en-GB" sz="2400" smtClean="0">
                <a:solidFill>
                  <a:srgbClr val="C00000"/>
                </a:solidFill>
              </a:rPr>
              <a:t>Fax - 074 9125616</a:t>
            </a:r>
          </a:p>
          <a:p>
            <a:pPr>
              <a:buFontTx/>
              <a:buNone/>
            </a:pPr>
            <a:r>
              <a:rPr lang="en-GB" sz="2400" smtClean="0">
                <a:solidFill>
                  <a:srgbClr val="FF0000"/>
                </a:solidFill>
                <a:hlinkClick r:id="rId3"/>
              </a:rPr>
              <a:t>info@nwaf,ie</a:t>
            </a:r>
            <a:endParaRPr lang="en-GB" sz="2400" smtClean="0">
              <a:solidFill>
                <a:srgbClr val="FF0000"/>
              </a:solidFill>
            </a:endParaRPr>
          </a:p>
          <a:p>
            <a:pPr>
              <a:buFontTx/>
              <a:buNone/>
            </a:pPr>
            <a:r>
              <a:rPr lang="en-GB" sz="2400" smtClean="0">
                <a:solidFill>
                  <a:srgbClr val="FF0000"/>
                </a:solidFill>
                <a:hlinkClick r:id="rId4"/>
              </a:rPr>
              <a:t>www.nwaf.ie</a:t>
            </a:r>
            <a:endParaRPr lang="en-GB" sz="2400" smtClean="0">
              <a:solidFill>
                <a:srgbClr val="FF0000"/>
              </a:solidFill>
            </a:endParaRPr>
          </a:p>
        </p:txBody>
      </p:sp>
      <p:pic>
        <p:nvPicPr>
          <p:cNvPr id="59395" name="Picture 2" descr="C:\Users\nwaf 2\Documents\logos\NWAF.png"/>
          <p:cNvPicPr>
            <a:picLocks noChangeAspect="1" noChangeArrowheads="1"/>
          </p:cNvPicPr>
          <p:nvPr/>
        </p:nvPicPr>
        <p:blipFill>
          <a:blip r:embed="rId5" cstate="print"/>
          <a:srcRect/>
          <a:stretch>
            <a:fillRect/>
          </a:stretch>
        </p:blipFill>
        <p:spPr bwMode="auto">
          <a:xfrm>
            <a:off x="7786688" y="5600700"/>
            <a:ext cx="1357312" cy="1257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p:txBody>
          <a:bodyPr/>
          <a:lstStyle/>
          <a:p>
            <a:r>
              <a:rPr lang="en-GB" smtClean="0">
                <a:solidFill>
                  <a:srgbClr val="FFC000"/>
                </a:solidFill>
              </a:rPr>
              <a:t>Discussion</a:t>
            </a:r>
          </a:p>
        </p:txBody>
      </p:sp>
      <p:sp>
        <p:nvSpPr>
          <p:cNvPr id="61442" name="Content Placeholder 2"/>
          <p:cNvSpPr>
            <a:spLocks noGrp="1"/>
          </p:cNvSpPr>
          <p:nvPr>
            <p:ph idx="1"/>
          </p:nvPr>
        </p:nvSpPr>
        <p:spPr/>
        <p:txBody>
          <a:bodyPr/>
          <a:lstStyle/>
          <a:p>
            <a:r>
              <a:rPr lang="en-GB" smtClean="0">
                <a:solidFill>
                  <a:srgbClr val="C00000"/>
                </a:solidFill>
              </a:rPr>
              <a:t>What challenges/barriers are you facing?</a:t>
            </a:r>
          </a:p>
          <a:p>
            <a:r>
              <a:rPr lang="en-GB" smtClean="0">
                <a:solidFill>
                  <a:srgbClr val="C00000"/>
                </a:solidFill>
              </a:rPr>
              <a:t>What support do you feel you need?</a:t>
            </a:r>
          </a:p>
          <a:p>
            <a:r>
              <a:rPr lang="en-GB" smtClean="0">
                <a:solidFill>
                  <a:srgbClr val="C00000"/>
                </a:solidFill>
              </a:rPr>
              <a:t>Do you understand your role?</a:t>
            </a:r>
          </a:p>
          <a:p>
            <a:r>
              <a:rPr lang="en-GB" smtClean="0">
                <a:solidFill>
                  <a:srgbClr val="C00000"/>
                </a:solidFill>
              </a:rPr>
              <a:t>Is the role of the Board, Club, Individual clear?</a:t>
            </a:r>
          </a:p>
          <a:p>
            <a:r>
              <a:rPr lang="en-GB" smtClean="0">
                <a:solidFill>
                  <a:srgbClr val="C00000"/>
                </a:solidFill>
              </a:rPr>
              <a:t>What could be done better?</a:t>
            </a:r>
          </a:p>
          <a:p>
            <a:r>
              <a:rPr lang="en-GB" smtClean="0">
                <a:solidFill>
                  <a:srgbClr val="C00000"/>
                </a:solidFill>
              </a:rPr>
              <a:t>Is there something still missing?</a:t>
            </a:r>
          </a:p>
          <a:p>
            <a:r>
              <a:rPr lang="en-GB" smtClean="0">
                <a:solidFill>
                  <a:srgbClr val="C00000"/>
                </a:solidFill>
              </a:rPr>
              <a:t>Where does it start for you?</a:t>
            </a:r>
          </a:p>
          <a:p>
            <a:pPr>
              <a:buFont typeface="Arial" charset="0"/>
              <a:buNone/>
            </a:pPr>
            <a:endParaRPr lang="en-GB"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le 1"/>
          <p:cNvSpPr>
            <a:spLocks noGrp="1"/>
          </p:cNvSpPr>
          <p:nvPr>
            <p:ph type="title"/>
          </p:nvPr>
        </p:nvSpPr>
        <p:spPr/>
        <p:txBody>
          <a:bodyPr/>
          <a:lstStyle/>
          <a:p>
            <a:r>
              <a:rPr lang="en-GB" smtClean="0">
                <a:solidFill>
                  <a:srgbClr val="FFC000"/>
                </a:solidFill>
              </a:rPr>
              <a:t>Considerations for Action</a:t>
            </a:r>
          </a:p>
        </p:txBody>
      </p:sp>
      <p:sp>
        <p:nvSpPr>
          <p:cNvPr id="63490" name="Content Placeholder 2"/>
          <p:cNvSpPr>
            <a:spLocks noGrp="1"/>
          </p:cNvSpPr>
          <p:nvPr>
            <p:ph idx="1"/>
          </p:nvPr>
        </p:nvSpPr>
        <p:spPr/>
        <p:txBody>
          <a:bodyPr/>
          <a:lstStyle/>
          <a:p>
            <a:r>
              <a:rPr lang="en-GB" smtClean="0">
                <a:solidFill>
                  <a:srgbClr val="C00000"/>
                </a:solidFill>
              </a:rPr>
              <a:t>What is it you want to achieve?</a:t>
            </a:r>
          </a:p>
          <a:p>
            <a:r>
              <a:rPr lang="en-GB" smtClean="0">
                <a:solidFill>
                  <a:srgbClr val="C00000"/>
                </a:solidFill>
              </a:rPr>
              <a:t>Who are the stakeholders?</a:t>
            </a:r>
          </a:p>
          <a:p>
            <a:r>
              <a:rPr lang="en-GB" smtClean="0">
                <a:solidFill>
                  <a:srgbClr val="C00000"/>
                </a:solidFill>
              </a:rPr>
              <a:t>How does the vision fit with current practice?</a:t>
            </a:r>
          </a:p>
          <a:p>
            <a:r>
              <a:rPr lang="en-GB" smtClean="0">
                <a:solidFill>
                  <a:srgbClr val="C00000"/>
                </a:solidFill>
              </a:rPr>
              <a:t>Preaching v Practice</a:t>
            </a:r>
          </a:p>
          <a:p>
            <a:r>
              <a:rPr lang="en-GB" smtClean="0">
                <a:solidFill>
                  <a:srgbClr val="C00000"/>
                </a:solidFill>
              </a:rPr>
              <a:t>Spreading the responsibility</a:t>
            </a:r>
          </a:p>
          <a:p>
            <a:r>
              <a:rPr lang="en-GB" smtClean="0">
                <a:solidFill>
                  <a:srgbClr val="C00000"/>
                </a:solidFill>
              </a:rPr>
              <a:t>Internal and external messages</a:t>
            </a:r>
          </a:p>
          <a:p>
            <a:r>
              <a:rPr lang="en-GB" smtClean="0">
                <a:solidFill>
                  <a:srgbClr val="C00000"/>
                </a:solidFill>
              </a:rPr>
              <a:t>Not just for match days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7"/>
          <p:cNvSpPr>
            <a:spLocks noGrp="1"/>
          </p:cNvSpPr>
          <p:nvPr>
            <p:ph type="title"/>
          </p:nvPr>
        </p:nvSpPr>
        <p:spPr/>
        <p:txBody>
          <a:bodyPr/>
          <a:lstStyle/>
          <a:p>
            <a:r>
              <a:rPr lang="en-GB" sz="3600" b="1" smtClean="0">
                <a:solidFill>
                  <a:srgbClr val="FF9900"/>
                </a:solidFill>
              </a:rPr>
              <a:t>Background</a:t>
            </a:r>
          </a:p>
        </p:txBody>
      </p:sp>
      <p:pic>
        <p:nvPicPr>
          <p:cNvPr id="20482" name="Picture 7" descr="NWAF"/>
          <p:cNvPicPr>
            <a:picLocks noGrp="1" noChangeAspect="1" noChangeArrowheads="1"/>
          </p:cNvPicPr>
          <p:nvPr>
            <p:ph idx="1"/>
          </p:nvPr>
        </p:nvPicPr>
        <p:blipFill>
          <a:blip r:embed="rId3" cstate="print"/>
          <a:srcRect/>
          <a:stretch>
            <a:fillRect/>
          </a:stretch>
        </p:blipFill>
        <p:spPr>
          <a:xfrm>
            <a:off x="4643438" y="2060575"/>
            <a:ext cx="3981450" cy="3368675"/>
          </a:xfrm>
        </p:spPr>
      </p:pic>
      <p:sp>
        <p:nvSpPr>
          <p:cNvPr id="20483" name="Content Placeholder 8"/>
          <p:cNvSpPr>
            <a:spLocks noGrp="1"/>
          </p:cNvSpPr>
          <p:nvPr>
            <p:ph type="body" sz="half" idx="4294967295"/>
          </p:nvPr>
        </p:nvSpPr>
        <p:spPr>
          <a:xfrm>
            <a:off x="0" y="1714500"/>
            <a:ext cx="4243388" cy="4857750"/>
          </a:xfrm>
        </p:spPr>
        <p:txBody>
          <a:bodyPr/>
          <a:lstStyle/>
          <a:p>
            <a:r>
              <a:rPr lang="en-GB" sz="2800" smtClean="0">
                <a:solidFill>
                  <a:srgbClr val="C00000"/>
                </a:solidFill>
              </a:rPr>
              <a:t>2003 - Initiated</a:t>
            </a:r>
          </a:p>
          <a:p>
            <a:r>
              <a:rPr lang="en-GB" sz="2800" smtClean="0">
                <a:solidFill>
                  <a:srgbClr val="C00000"/>
                </a:solidFill>
              </a:rPr>
              <a:t>2005 - First 5 year plan</a:t>
            </a:r>
          </a:p>
          <a:p>
            <a:r>
              <a:rPr lang="en-GB" sz="2800" smtClean="0">
                <a:solidFill>
                  <a:srgbClr val="C00000"/>
                </a:solidFill>
              </a:rPr>
              <a:t>2005 - Approved site  		for action</a:t>
            </a:r>
          </a:p>
          <a:p>
            <a:r>
              <a:rPr lang="en-GB" sz="2800" smtClean="0">
                <a:solidFill>
                  <a:srgbClr val="C00000"/>
                </a:solidFill>
              </a:rPr>
              <a:t>2007 - Ltd Company</a:t>
            </a:r>
          </a:p>
          <a:p>
            <a:pPr lvl="1"/>
            <a:r>
              <a:rPr lang="en-GB" sz="2000" smtClean="0">
                <a:solidFill>
                  <a:srgbClr val="C00000"/>
                </a:solidFill>
              </a:rPr>
              <a:t>Multi-sectoral board</a:t>
            </a:r>
          </a:p>
          <a:p>
            <a:pPr lvl="1"/>
            <a:r>
              <a:rPr lang="en-GB" sz="2000" smtClean="0">
                <a:solidFill>
                  <a:srgbClr val="C00000"/>
                </a:solidFill>
              </a:rPr>
              <a:t>The ‘Culture’ of Alcohol</a:t>
            </a:r>
          </a:p>
          <a:p>
            <a:pPr lvl="1"/>
            <a:r>
              <a:rPr lang="en-GB" sz="2000" smtClean="0">
                <a:solidFill>
                  <a:srgbClr val="C00000"/>
                </a:solidFill>
              </a:rPr>
              <a:t>Moving discussion to action</a:t>
            </a:r>
          </a:p>
          <a:p>
            <a:pPr lvl="1"/>
            <a:r>
              <a:rPr lang="en-GB" sz="2000" smtClean="0">
                <a:solidFill>
                  <a:srgbClr val="C00000"/>
                </a:solidFill>
              </a:rPr>
              <a:t>Community Centred process</a:t>
            </a:r>
          </a:p>
          <a:p>
            <a:r>
              <a:rPr lang="en-GB" sz="2800" smtClean="0">
                <a:solidFill>
                  <a:srgbClr val="C00000"/>
                </a:solidFill>
              </a:rPr>
              <a:t>2010 – Next Phase</a:t>
            </a:r>
          </a:p>
        </p:txBody>
      </p:sp>
      <p:pic>
        <p:nvPicPr>
          <p:cNvPr id="20484" name="Picture 2" descr="C:\Users\nwaf 2\Documents\logos\NWAF.png"/>
          <p:cNvPicPr>
            <a:picLocks noChangeAspect="1" noChangeArrowheads="1"/>
          </p:cNvPicPr>
          <p:nvPr/>
        </p:nvPicPr>
        <p:blipFill>
          <a:blip r:embed="rId4"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endParaRPr lang="en-GB" smtClean="0"/>
          </a:p>
        </p:txBody>
      </p:sp>
      <p:sp>
        <p:nvSpPr>
          <p:cNvPr id="22530" name="Rectangle 3"/>
          <p:cNvSpPr>
            <a:spLocks noChangeArrowheads="1"/>
          </p:cNvSpPr>
          <p:nvPr/>
        </p:nvSpPr>
        <p:spPr bwMode="auto">
          <a:xfrm>
            <a:off x="1258888" y="1989138"/>
            <a:ext cx="1009650" cy="331152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22531" name="Rectangle 4"/>
          <p:cNvSpPr>
            <a:spLocks noChangeArrowheads="1"/>
          </p:cNvSpPr>
          <p:nvPr/>
        </p:nvSpPr>
        <p:spPr bwMode="auto">
          <a:xfrm>
            <a:off x="3203575" y="1989138"/>
            <a:ext cx="1009650" cy="331152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22532" name="Rectangle 5"/>
          <p:cNvSpPr>
            <a:spLocks noChangeArrowheads="1"/>
          </p:cNvSpPr>
          <p:nvPr/>
        </p:nvSpPr>
        <p:spPr bwMode="auto">
          <a:xfrm>
            <a:off x="4859338" y="1989138"/>
            <a:ext cx="1009650" cy="331152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22533" name="Rectangle 6"/>
          <p:cNvSpPr>
            <a:spLocks noChangeArrowheads="1"/>
          </p:cNvSpPr>
          <p:nvPr/>
        </p:nvSpPr>
        <p:spPr bwMode="auto">
          <a:xfrm>
            <a:off x="6659563" y="1989138"/>
            <a:ext cx="1009650" cy="3311525"/>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22534" name="Rectangle 7"/>
          <p:cNvSpPr>
            <a:spLocks noChangeArrowheads="1"/>
          </p:cNvSpPr>
          <p:nvPr/>
        </p:nvSpPr>
        <p:spPr bwMode="auto">
          <a:xfrm>
            <a:off x="1258888" y="5516563"/>
            <a:ext cx="6408737" cy="1008062"/>
          </a:xfrm>
          <a:prstGeom prst="rect">
            <a:avLst/>
          </a:prstGeom>
          <a:solidFill>
            <a:schemeClr val="accent1"/>
          </a:solidFill>
          <a:ln w="9525">
            <a:solidFill>
              <a:schemeClr val="tx1"/>
            </a:solidFill>
            <a:miter lim="800000"/>
            <a:headEnd/>
            <a:tailEnd/>
          </a:ln>
        </p:spPr>
        <p:txBody>
          <a:bodyPr wrap="none" anchor="ctr"/>
          <a:lstStyle/>
          <a:p>
            <a:endParaRPr lang="en-GB"/>
          </a:p>
        </p:txBody>
      </p:sp>
      <p:sp>
        <p:nvSpPr>
          <p:cNvPr id="22535" name="AutoShape 8"/>
          <p:cNvSpPr>
            <a:spLocks noChangeArrowheads="1"/>
          </p:cNvSpPr>
          <p:nvPr/>
        </p:nvSpPr>
        <p:spPr bwMode="auto">
          <a:xfrm>
            <a:off x="539750" y="333375"/>
            <a:ext cx="7704138" cy="1511300"/>
          </a:xfrm>
          <a:prstGeom prst="triangle">
            <a:avLst>
              <a:gd name="adj" fmla="val 50000"/>
            </a:avLst>
          </a:prstGeom>
          <a:solidFill>
            <a:schemeClr val="accent1"/>
          </a:solidFill>
          <a:ln w="9525">
            <a:solidFill>
              <a:schemeClr val="tx1"/>
            </a:solidFill>
            <a:miter lim="800000"/>
            <a:headEnd/>
            <a:tailEnd/>
          </a:ln>
        </p:spPr>
        <p:txBody>
          <a:bodyPr wrap="none" anchor="ctr"/>
          <a:lstStyle/>
          <a:p>
            <a:endParaRPr lang="en-GB" sz="2800" b="1">
              <a:solidFill>
                <a:srgbClr val="FF0000"/>
              </a:solidFill>
            </a:endParaRPr>
          </a:p>
        </p:txBody>
      </p:sp>
      <p:sp>
        <p:nvSpPr>
          <p:cNvPr id="22536" name="WordArt 9"/>
          <p:cNvSpPr>
            <a:spLocks noChangeArrowheads="1" noChangeShapeType="1" noTextEdit="1"/>
          </p:cNvSpPr>
          <p:nvPr/>
        </p:nvSpPr>
        <p:spPr bwMode="auto">
          <a:xfrm rot="-5400000">
            <a:off x="395287" y="3214688"/>
            <a:ext cx="2809875" cy="647700"/>
          </a:xfrm>
          <a:prstGeom prst="rect">
            <a:avLst/>
          </a:prstGeom>
        </p:spPr>
        <p:txBody>
          <a:bodyPr wrap="none" fromWordArt="1">
            <a:prstTxWarp prst="textPlain">
              <a:avLst>
                <a:gd name="adj" fmla="val 50000"/>
              </a:avLst>
            </a:prstTxWarp>
          </a:bodyPr>
          <a:lstStyle/>
          <a:p>
            <a:r>
              <a:rPr lang="en-US" sz="3600" kern="10">
                <a:ln w="12700">
                  <a:solidFill>
                    <a:srgbClr val="FF0000"/>
                  </a:solidFill>
                  <a:round/>
                  <a:headEnd/>
                  <a:tailEnd/>
                </a:ln>
                <a:solidFill>
                  <a:srgbClr val="FF0000"/>
                </a:solidFill>
                <a:latin typeface="Arial Black"/>
              </a:rPr>
              <a:t>Community</a:t>
            </a:r>
          </a:p>
        </p:txBody>
      </p:sp>
      <p:sp>
        <p:nvSpPr>
          <p:cNvPr id="22537" name="WordArt 10"/>
          <p:cNvSpPr>
            <a:spLocks noChangeArrowheads="1" noChangeShapeType="1" noTextEdit="1"/>
          </p:cNvSpPr>
          <p:nvPr/>
        </p:nvSpPr>
        <p:spPr bwMode="auto">
          <a:xfrm rot="-5400000">
            <a:off x="2338387" y="3357563"/>
            <a:ext cx="2809875" cy="647700"/>
          </a:xfrm>
          <a:prstGeom prst="rect">
            <a:avLst/>
          </a:prstGeom>
        </p:spPr>
        <p:txBody>
          <a:bodyPr wrap="none" fromWordArt="1">
            <a:prstTxWarp prst="textPlain">
              <a:avLst>
                <a:gd name="adj" fmla="val 50000"/>
              </a:avLst>
            </a:prstTxWarp>
          </a:bodyPr>
          <a:lstStyle/>
          <a:p>
            <a:r>
              <a:rPr lang="en-US" sz="3600" kern="10">
                <a:ln w="12700">
                  <a:solidFill>
                    <a:srgbClr val="FF0000"/>
                  </a:solidFill>
                  <a:round/>
                  <a:headEnd/>
                  <a:tailEnd/>
                </a:ln>
                <a:solidFill>
                  <a:srgbClr val="FF0000"/>
                </a:solidFill>
                <a:latin typeface="Arial Black"/>
              </a:rPr>
              <a:t>Education</a:t>
            </a:r>
          </a:p>
        </p:txBody>
      </p:sp>
      <p:sp>
        <p:nvSpPr>
          <p:cNvPr id="22538" name="WordArt 11"/>
          <p:cNvSpPr>
            <a:spLocks noChangeArrowheads="1" noChangeShapeType="1" noTextEdit="1"/>
          </p:cNvSpPr>
          <p:nvPr/>
        </p:nvSpPr>
        <p:spPr bwMode="auto">
          <a:xfrm rot="-5400000">
            <a:off x="3922712" y="3286126"/>
            <a:ext cx="2809875" cy="647700"/>
          </a:xfrm>
          <a:prstGeom prst="rect">
            <a:avLst/>
          </a:prstGeom>
        </p:spPr>
        <p:txBody>
          <a:bodyPr wrap="none" fromWordArt="1">
            <a:prstTxWarp prst="textPlain">
              <a:avLst>
                <a:gd name="adj" fmla="val 50000"/>
              </a:avLst>
            </a:prstTxWarp>
          </a:bodyPr>
          <a:lstStyle/>
          <a:p>
            <a:r>
              <a:rPr lang="en-US" sz="3600" kern="10">
                <a:ln w="12700">
                  <a:solidFill>
                    <a:srgbClr val="FF0000"/>
                  </a:solidFill>
                  <a:round/>
                  <a:headEnd/>
                  <a:tailEnd/>
                </a:ln>
                <a:solidFill>
                  <a:srgbClr val="FF0000"/>
                </a:solidFill>
                <a:effectLst>
                  <a:outerShdw dist="45791" dir="2021404" algn="ctr" rotWithShape="0">
                    <a:srgbClr val="9999FF"/>
                  </a:outerShdw>
                </a:effectLst>
                <a:latin typeface="Arial Black"/>
              </a:rPr>
              <a:t>Justice</a:t>
            </a:r>
          </a:p>
        </p:txBody>
      </p:sp>
      <p:sp>
        <p:nvSpPr>
          <p:cNvPr id="22539" name="WordArt 12"/>
          <p:cNvSpPr>
            <a:spLocks noChangeArrowheads="1" noChangeShapeType="1" noTextEdit="1"/>
          </p:cNvSpPr>
          <p:nvPr/>
        </p:nvSpPr>
        <p:spPr bwMode="auto">
          <a:xfrm rot="-5400000">
            <a:off x="5795962" y="3286126"/>
            <a:ext cx="2809875" cy="647700"/>
          </a:xfrm>
          <a:prstGeom prst="rect">
            <a:avLst/>
          </a:prstGeom>
        </p:spPr>
        <p:txBody>
          <a:bodyPr wrap="none" fromWordArt="1">
            <a:prstTxWarp prst="textPlain">
              <a:avLst>
                <a:gd name="adj" fmla="val 50000"/>
              </a:avLst>
            </a:prstTxWarp>
          </a:bodyPr>
          <a:lstStyle/>
          <a:p>
            <a:r>
              <a:rPr lang="en-US" sz="3600" kern="10">
                <a:ln w="12700">
                  <a:solidFill>
                    <a:srgbClr val="FF0000"/>
                  </a:solidFill>
                  <a:round/>
                  <a:headEnd/>
                  <a:tailEnd/>
                </a:ln>
                <a:solidFill>
                  <a:srgbClr val="FF0000"/>
                </a:solidFill>
                <a:effectLst>
                  <a:outerShdw dist="45791" dir="2021404" algn="ctr" rotWithShape="0">
                    <a:srgbClr val="9999FF"/>
                  </a:outerShdw>
                </a:effectLst>
                <a:latin typeface="Arial Black"/>
              </a:rPr>
              <a:t>Health</a:t>
            </a:r>
          </a:p>
        </p:txBody>
      </p:sp>
      <p:sp>
        <p:nvSpPr>
          <p:cNvPr id="22540" name="WordArt 13"/>
          <p:cNvSpPr>
            <a:spLocks noChangeArrowheads="1" noChangeShapeType="1" noTextEdit="1"/>
          </p:cNvSpPr>
          <p:nvPr/>
        </p:nvSpPr>
        <p:spPr bwMode="auto">
          <a:xfrm>
            <a:off x="1403350" y="1484313"/>
            <a:ext cx="6000750" cy="647700"/>
          </a:xfrm>
          <a:prstGeom prst="rect">
            <a:avLst/>
          </a:prstGeom>
        </p:spPr>
        <p:txBody>
          <a:bodyPr spcFirstLastPara="1" wrap="none" fromWordArt="1">
            <a:prstTxWarp prst="textArchUp">
              <a:avLst>
                <a:gd name="adj" fmla="val 10800004"/>
              </a:avLst>
            </a:prstTxWarp>
          </a:bodyPr>
          <a:lstStyle/>
          <a:p>
            <a:r>
              <a:rPr lang="en-US" sz="3600" kern="10">
                <a:ln w="9525">
                  <a:solidFill>
                    <a:srgbClr val="000000"/>
                  </a:solidFill>
                  <a:round/>
                  <a:headEnd/>
                  <a:tailEnd/>
                </a:ln>
                <a:solidFill>
                  <a:srgbClr val="FF0000"/>
                </a:solidFill>
                <a:latin typeface="Arial Black"/>
              </a:rPr>
              <a:t>Community Mobilisation</a:t>
            </a:r>
          </a:p>
        </p:txBody>
      </p:sp>
      <p:sp>
        <p:nvSpPr>
          <p:cNvPr id="17422" name="WordArt 14"/>
          <p:cNvSpPr>
            <a:spLocks noChangeArrowheads="1" noChangeShapeType="1" noTextEdit="1"/>
          </p:cNvSpPr>
          <p:nvPr/>
        </p:nvSpPr>
        <p:spPr bwMode="auto">
          <a:xfrm>
            <a:off x="2195513" y="5734050"/>
            <a:ext cx="4781550" cy="611188"/>
          </a:xfrm>
          <a:prstGeom prst="rect">
            <a:avLst/>
          </a:prstGeom>
        </p:spPr>
        <p:txBody>
          <a:bodyPr wrap="none" fromWordArt="1">
            <a:prstTxWarp prst="textCanDown">
              <a:avLst>
                <a:gd name="adj" fmla="val 33333"/>
              </a:avLst>
            </a:prstTxWarp>
          </a:bodyPr>
          <a:lstStyle/>
          <a:p>
            <a:pPr>
              <a:defRPr/>
            </a:pPr>
            <a:r>
              <a:rPr lang="en-GB" sz="3600" kern="10" dirty="0">
                <a:ln w="9525">
                  <a:solidFill>
                    <a:srgbClr val="000000"/>
                  </a:solidFill>
                  <a:round/>
                  <a:headEnd/>
                  <a:tailEnd/>
                </a:ln>
                <a:solidFill>
                  <a:schemeClr val="accent2"/>
                </a:solidFill>
                <a:latin typeface="Times New Roman"/>
                <a:cs typeface="Times New Roman"/>
              </a:rPr>
              <a:t>WHO </a:t>
            </a:r>
            <a:r>
              <a:rPr lang="en-GB" sz="3600" kern="10" dirty="0">
                <a:ln w="9525">
                  <a:solidFill>
                    <a:srgbClr val="000000"/>
                  </a:solidFill>
                  <a:round/>
                  <a:headEnd/>
                  <a:tailEnd/>
                </a:ln>
                <a:solidFill>
                  <a:srgbClr val="FF0000"/>
                </a:solidFill>
                <a:latin typeface="Times New Roman"/>
                <a:cs typeface="Times New Roman"/>
              </a:rPr>
              <a:t>'Powerful</a:t>
            </a:r>
            <a:r>
              <a:rPr lang="en-GB" sz="3600" kern="10" dirty="0">
                <a:ln w="9525">
                  <a:solidFill>
                    <a:srgbClr val="000000"/>
                  </a:solidFill>
                  <a:round/>
                  <a:headEnd/>
                  <a:tailEnd/>
                </a:ln>
                <a:solidFill>
                  <a:schemeClr val="accent2"/>
                </a:solidFill>
                <a:latin typeface="Times New Roman"/>
                <a:cs typeface="Times New Roman"/>
              </a:rPr>
              <a:t> Outcome'</a:t>
            </a:r>
          </a:p>
        </p:txBody>
      </p:sp>
      <p:sp>
        <p:nvSpPr>
          <p:cNvPr id="22542" name="Left-Right Arrow 17"/>
          <p:cNvSpPr>
            <a:spLocks noChangeArrowheads="1"/>
          </p:cNvSpPr>
          <p:nvPr/>
        </p:nvSpPr>
        <p:spPr bwMode="auto">
          <a:xfrm>
            <a:off x="2286000" y="3357563"/>
            <a:ext cx="928688" cy="428625"/>
          </a:xfrm>
          <a:prstGeom prst="leftRightArrow">
            <a:avLst>
              <a:gd name="adj1" fmla="val 50000"/>
              <a:gd name="adj2" fmla="val 50004"/>
            </a:avLst>
          </a:prstGeom>
          <a:solidFill>
            <a:schemeClr val="accent1"/>
          </a:solidFill>
          <a:ln w="9525" algn="ctr">
            <a:solidFill>
              <a:schemeClr val="tx1"/>
            </a:solidFill>
            <a:round/>
            <a:headEnd/>
            <a:tailEnd/>
          </a:ln>
        </p:spPr>
        <p:txBody>
          <a:bodyPr/>
          <a:lstStyle/>
          <a:p>
            <a:endParaRPr lang="en-GB"/>
          </a:p>
        </p:txBody>
      </p:sp>
      <p:sp>
        <p:nvSpPr>
          <p:cNvPr id="22543" name="Left-Right Arrow 18"/>
          <p:cNvSpPr>
            <a:spLocks noChangeArrowheads="1"/>
          </p:cNvSpPr>
          <p:nvPr/>
        </p:nvSpPr>
        <p:spPr bwMode="auto">
          <a:xfrm>
            <a:off x="2286000" y="2214563"/>
            <a:ext cx="928688" cy="357187"/>
          </a:xfrm>
          <a:prstGeom prst="leftRightArrow">
            <a:avLst>
              <a:gd name="adj1" fmla="val 50000"/>
              <a:gd name="adj2" fmla="val 50002"/>
            </a:avLst>
          </a:prstGeom>
          <a:solidFill>
            <a:schemeClr val="accent1"/>
          </a:solidFill>
          <a:ln w="9525" algn="ctr">
            <a:solidFill>
              <a:schemeClr val="tx1"/>
            </a:solidFill>
            <a:round/>
            <a:headEnd/>
            <a:tailEnd/>
          </a:ln>
        </p:spPr>
        <p:txBody>
          <a:bodyPr/>
          <a:lstStyle/>
          <a:p>
            <a:endParaRPr lang="en-GB"/>
          </a:p>
        </p:txBody>
      </p:sp>
      <p:sp>
        <p:nvSpPr>
          <p:cNvPr id="22544" name="Left-Right Arrow 19"/>
          <p:cNvSpPr>
            <a:spLocks noChangeArrowheads="1"/>
          </p:cNvSpPr>
          <p:nvPr/>
        </p:nvSpPr>
        <p:spPr bwMode="auto">
          <a:xfrm>
            <a:off x="2286000" y="4500563"/>
            <a:ext cx="928688" cy="357187"/>
          </a:xfrm>
          <a:prstGeom prst="leftRightArrow">
            <a:avLst>
              <a:gd name="adj1" fmla="val 50000"/>
              <a:gd name="adj2" fmla="val 50002"/>
            </a:avLst>
          </a:prstGeom>
          <a:solidFill>
            <a:schemeClr val="accent1"/>
          </a:solidFill>
          <a:ln w="9525" algn="ctr">
            <a:solidFill>
              <a:schemeClr val="tx1"/>
            </a:solidFill>
            <a:round/>
            <a:headEnd/>
            <a:tailEnd/>
          </a:ln>
        </p:spPr>
        <p:txBody>
          <a:bodyPr/>
          <a:lstStyle/>
          <a:p>
            <a:endParaRPr lang="en-GB"/>
          </a:p>
        </p:txBody>
      </p:sp>
      <p:sp>
        <p:nvSpPr>
          <p:cNvPr id="22545" name="Left-Right Arrow 20"/>
          <p:cNvSpPr>
            <a:spLocks noChangeArrowheads="1"/>
          </p:cNvSpPr>
          <p:nvPr/>
        </p:nvSpPr>
        <p:spPr bwMode="auto">
          <a:xfrm>
            <a:off x="4214813" y="2214563"/>
            <a:ext cx="642937" cy="357187"/>
          </a:xfrm>
          <a:prstGeom prst="leftRightArrow">
            <a:avLst>
              <a:gd name="adj1" fmla="val 50000"/>
              <a:gd name="adj2" fmla="val 50000"/>
            </a:avLst>
          </a:prstGeom>
          <a:solidFill>
            <a:schemeClr val="accent1"/>
          </a:solidFill>
          <a:ln w="9525" algn="ctr">
            <a:solidFill>
              <a:schemeClr val="tx1"/>
            </a:solidFill>
            <a:round/>
            <a:headEnd/>
            <a:tailEnd/>
          </a:ln>
        </p:spPr>
        <p:txBody>
          <a:bodyPr/>
          <a:lstStyle/>
          <a:p>
            <a:endParaRPr lang="en-GB"/>
          </a:p>
        </p:txBody>
      </p:sp>
      <p:sp>
        <p:nvSpPr>
          <p:cNvPr id="22546" name="Left-Right Arrow 21"/>
          <p:cNvSpPr>
            <a:spLocks noChangeArrowheads="1"/>
          </p:cNvSpPr>
          <p:nvPr/>
        </p:nvSpPr>
        <p:spPr bwMode="auto">
          <a:xfrm>
            <a:off x="4214813" y="3357563"/>
            <a:ext cx="642937" cy="357187"/>
          </a:xfrm>
          <a:prstGeom prst="leftRightArrow">
            <a:avLst>
              <a:gd name="adj1" fmla="val 50000"/>
              <a:gd name="adj2" fmla="val 50000"/>
            </a:avLst>
          </a:prstGeom>
          <a:solidFill>
            <a:schemeClr val="accent1"/>
          </a:solidFill>
          <a:ln w="9525" algn="ctr">
            <a:solidFill>
              <a:schemeClr val="tx1"/>
            </a:solidFill>
            <a:round/>
            <a:headEnd/>
            <a:tailEnd/>
          </a:ln>
        </p:spPr>
        <p:txBody>
          <a:bodyPr/>
          <a:lstStyle/>
          <a:p>
            <a:endParaRPr lang="en-GB"/>
          </a:p>
        </p:txBody>
      </p:sp>
      <p:sp>
        <p:nvSpPr>
          <p:cNvPr id="22547" name="Left-Right Arrow 22"/>
          <p:cNvSpPr>
            <a:spLocks noChangeArrowheads="1"/>
          </p:cNvSpPr>
          <p:nvPr/>
        </p:nvSpPr>
        <p:spPr bwMode="auto">
          <a:xfrm>
            <a:off x="4214813" y="4572000"/>
            <a:ext cx="642937" cy="285750"/>
          </a:xfrm>
          <a:prstGeom prst="leftRightArrow">
            <a:avLst>
              <a:gd name="adj1" fmla="val 50000"/>
              <a:gd name="adj2" fmla="val 50000"/>
            </a:avLst>
          </a:prstGeom>
          <a:solidFill>
            <a:schemeClr val="accent1"/>
          </a:solidFill>
          <a:ln w="9525" algn="ctr">
            <a:solidFill>
              <a:schemeClr val="tx1"/>
            </a:solidFill>
            <a:round/>
            <a:headEnd/>
            <a:tailEnd/>
          </a:ln>
        </p:spPr>
        <p:txBody>
          <a:bodyPr/>
          <a:lstStyle/>
          <a:p>
            <a:endParaRPr lang="en-GB"/>
          </a:p>
        </p:txBody>
      </p:sp>
      <p:sp>
        <p:nvSpPr>
          <p:cNvPr id="22548" name="Left-Right Arrow 23"/>
          <p:cNvSpPr>
            <a:spLocks noChangeArrowheads="1"/>
          </p:cNvSpPr>
          <p:nvPr/>
        </p:nvSpPr>
        <p:spPr bwMode="auto">
          <a:xfrm>
            <a:off x="5857875" y="4500563"/>
            <a:ext cx="785813" cy="357187"/>
          </a:xfrm>
          <a:prstGeom prst="leftRightArrow">
            <a:avLst>
              <a:gd name="adj1" fmla="val 50000"/>
              <a:gd name="adj2" fmla="val 49999"/>
            </a:avLst>
          </a:prstGeom>
          <a:solidFill>
            <a:schemeClr val="accent1"/>
          </a:solidFill>
          <a:ln w="9525" algn="ctr">
            <a:solidFill>
              <a:schemeClr val="tx1"/>
            </a:solidFill>
            <a:round/>
            <a:headEnd/>
            <a:tailEnd/>
          </a:ln>
        </p:spPr>
        <p:txBody>
          <a:bodyPr/>
          <a:lstStyle/>
          <a:p>
            <a:endParaRPr lang="en-GB"/>
          </a:p>
        </p:txBody>
      </p:sp>
      <p:sp>
        <p:nvSpPr>
          <p:cNvPr id="22549" name="Left-Right Arrow 24"/>
          <p:cNvSpPr>
            <a:spLocks noChangeArrowheads="1"/>
          </p:cNvSpPr>
          <p:nvPr/>
        </p:nvSpPr>
        <p:spPr bwMode="auto">
          <a:xfrm>
            <a:off x="5857875" y="3357563"/>
            <a:ext cx="785813" cy="357187"/>
          </a:xfrm>
          <a:prstGeom prst="leftRightArrow">
            <a:avLst>
              <a:gd name="adj1" fmla="val 50000"/>
              <a:gd name="adj2" fmla="val 49999"/>
            </a:avLst>
          </a:prstGeom>
          <a:solidFill>
            <a:schemeClr val="accent1"/>
          </a:solidFill>
          <a:ln w="9525" algn="ctr">
            <a:solidFill>
              <a:schemeClr val="tx1"/>
            </a:solidFill>
            <a:round/>
            <a:headEnd/>
            <a:tailEnd/>
          </a:ln>
        </p:spPr>
        <p:txBody>
          <a:bodyPr/>
          <a:lstStyle/>
          <a:p>
            <a:endParaRPr lang="en-GB"/>
          </a:p>
        </p:txBody>
      </p:sp>
      <p:sp>
        <p:nvSpPr>
          <p:cNvPr id="22550" name="Left-Right Arrow 25"/>
          <p:cNvSpPr>
            <a:spLocks noChangeArrowheads="1"/>
          </p:cNvSpPr>
          <p:nvPr/>
        </p:nvSpPr>
        <p:spPr bwMode="auto">
          <a:xfrm>
            <a:off x="5929313" y="2214563"/>
            <a:ext cx="714375" cy="357187"/>
          </a:xfrm>
          <a:prstGeom prst="leftRightArrow">
            <a:avLst>
              <a:gd name="adj1" fmla="val 50000"/>
              <a:gd name="adj2" fmla="val 50000"/>
            </a:avLst>
          </a:prstGeom>
          <a:solidFill>
            <a:schemeClr val="accent1"/>
          </a:solidFill>
          <a:ln w="9525" algn="ctr">
            <a:solidFill>
              <a:schemeClr val="tx1"/>
            </a:solidFill>
            <a:round/>
            <a:headEnd/>
            <a:tailEnd/>
          </a:ln>
        </p:spPr>
        <p:txBody>
          <a:bodyPr/>
          <a:lstStyle/>
          <a:p>
            <a:endParaRPr lang="en-GB"/>
          </a:p>
        </p:txBody>
      </p:sp>
      <p:pic>
        <p:nvPicPr>
          <p:cNvPr id="22551"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714375" y="357188"/>
            <a:ext cx="7772400" cy="1143000"/>
          </a:xfrm>
        </p:spPr>
        <p:txBody>
          <a:bodyPr/>
          <a:lstStyle/>
          <a:p>
            <a:r>
              <a:rPr lang="en-GB" sz="3600" b="1" smtClean="0">
                <a:solidFill>
                  <a:srgbClr val="FFC000"/>
                </a:solidFill>
              </a:rPr>
              <a:t>The Powerful Outcome</a:t>
            </a:r>
          </a:p>
        </p:txBody>
      </p:sp>
      <p:sp>
        <p:nvSpPr>
          <p:cNvPr id="3" name="Content Placeholder 2"/>
          <p:cNvSpPr>
            <a:spLocks noGrp="1"/>
          </p:cNvSpPr>
          <p:nvPr>
            <p:ph idx="1"/>
          </p:nvPr>
        </p:nvSpPr>
        <p:spPr>
          <a:xfrm>
            <a:off x="714375" y="1500188"/>
            <a:ext cx="7772400" cy="4114800"/>
          </a:xfrm>
        </p:spPr>
        <p:txBody>
          <a:bodyPr rtlCol="0">
            <a:normAutofit lnSpcReduction="10000"/>
          </a:bodyPr>
          <a:lstStyle/>
          <a:p>
            <a:pPr fontAlgn="auto">
              <a:spcAft>
                <a:spcPts val="0"/>
              </a:spcAft>
              <a:buFont typeface="Arial" pitchFamily="34" charset="0"/>
              <a:buChar char="•"/>
              <a:defRPr/>
            </a:pPr>
            <a:r>
              <a:rPr lang="en-US" sz="2600" dirty="0" smtClean="0">
                <a:solidFill>
                  <a:srgbClr val="C00000"/>
                </a:solidFill>
              </a:rPr>
              <a:t>WHO Declaration on Young People and Alcohol 2001</a:t>
            </a:r>
            <a:endParaRPr lang="en-GB" sz="2600" dirty="0" smtClean="0">
              <a:solidFill>
                <a:srgbClr val="C00000"/>
              </a:solidFill>
            </a:endParaRPr>
          </a:p>
          <a:p>
            <a:pPr lvl="1" fontAlgn="auto">
              <a:spcAft>
                <a:spcPts val="0"/>
              </a:spcAft>
              <a:buFont typeface="Arial" pitchFamily="34" charset="0"/>
              <a:buChar char="–"/>
              <a:defRPr/>
            </a:pPr>
            <a:r>
              <a:rPr lang="en-IE" sz="2400" dirty="0" smtClean="0">
                <a:solidFill>
                  <a:srgbClr val="C00000"/>
                </a:solidFill>
              </a:rPr>
              <a:t>Aims to protect children &amp; young people from the pressure to drink and reduce the harm done to them directly or indirectly by alcohol</a:t>
            </a:r>
            <a:endParaRPr lang="en-GB" sz="2400" dirty="0" smtClean="0">
              <a:solidFill>
                <a:srgbClr val="C00000"/>
              </a:solidFill>
            </a:endParaRPr>
          </a:p>
          <a:p>
            <a:pPr fontAlgn="auto">
              <a:spcAft>
                <a:spcPts val="0"/>
              </a:spcAft>
              <a:buFont typeface="Arial" pitchFamily="34" charset="0"/>
              <a:buChar char="•"/>
              <a:defRPr/>
            </a:pPr>
            <a:r>
              <a:rPr lang="en-IE" sz="2600" dirty="0" smtClean="0">
                <a:solidFill>
                  <a:srgbClr val="C00000"/>
                </a:solidFill>
              </a:rPr>
              <a:t>Reaffirms principles of European Charter on Alcohol:</a:t>
            </a:r>
            <a:endParaRPr lang="en-GB" sz="2600" dirty="0" smtClean="0">
              <a:solidFill>
                <a:srgbClr val="C00000"/>
              </a:solidFill>
            </a:endParaRPr>
          </a:p>
          <a:p>
            <a:pPr lvl="1" fontAlgn="auto">
              <a:spcAft>
                <a:spcPts val="0"/>
              </a:spcAft>
              <a:buFont typeface="Arial" pitchFamily="34" charset="0"/>
              <a:buChar char="–"/>
              <a:defRPr/>
            </a:pPr>
            <a:r>
              <a:rPr lang="en-IE" sz="2400" dirty="0" smtClean="0">
                <a:solidFill>
                  <a:srgbClr val="C00000"/>
                </a:solidFill>
              </a:rPr>
              <a:t>Protect all from neg. consequences of alcohol use</a:t>
            </a:r>
            <a:endParaRPr lang="en-GB" sz="2400" dirty="0" smtClean="0">
              <a:solidFill>
                <a:srgbClr val="C00000"/>
              </a:solidFill>
            </a:endParaRPr>
          </a:p>
          <a:p>
            <a:pPr lvl="1" fontAlgn="auto">
              <a:spcAft>
                <a:spcPts val="0"/>
              </a:spcAft>
              <a:buFont typeface="Arial" pitchFamily="34" charset="0"/>
              <a:buChar char="–"/>
              <a:defRPr/>
            </a:pPr>
            <a:r>
              <a:rPr lang="en-IE" sz="2400" dirty="0" smtClean="0">
                <a:solidFill>
                  <a:srgbClr val="C00000"/>
                </a:solidFill>
              </a:rPr>
              <a:t>Information and education early in life </a:t>
            </a:r>
            <a:endParaRPr lang="en-GB" sz="2400" dirty="0" smtClean="0">
              <a:solidFill>
                <a:srgbClr val="C00000"/>
              </a:solidFill>
            </a:endParaRPr>
          </a:p>
          <a:p>
            <a:pPr lvl="1" fontAlgn="auto">
              <a:spcAft>
                <a:spcPts val="0"/>
              </a:spcAft>
              <a:buFont typeface="Arial" pitchFamily="34" charset="0"/>
              <a:buChar char="–"/>
              <a:defRPr/>
            </a:pPr>
            <a:r>
              <a:rPr lang="en-IE" sz="2400" dirty="0" smtClean="0">
                <a:solidFill>
                  <a:srgbClr val="C00000"/>
                </a:solidFill>
              </a:rPr>
              <a:t>Accessible treatment care</a:t>
            </a:r>
            <a:endParaRPr lang="en-GB" sz="2400" dirty="0" smtClean="0">
              <a:solidFill>
                <a:srgbClr val="C00000"/>
              </a:solidFill>
            </a:endParaRPr>
          </a:p>
          <a:p>
            <a:pPr lvl="1" fontAlgn="auto">
              <a:spcAft>
                <a:spcPts val="0"/>
              </a:spcAft>
              <a:buFont typeface="Arial" pitchFamily="34" charset="0"/>
              <a:buChar char="–"/>
              <a:defRPr/>
            </a:pPr>
            <a:r>
              <a:rPr lang="en-IE" sz="2400" dirty="0" smtClean="0">
                <a:solidFill>
                  <a:srgbClr val="C00000"/>
                </a:solidFill>
              </a:rPr>
              <a:t>Right to grow up protected from negative consequences/promotion of alcoholic beverages</a:t>
            </a:r>
            <a:endParaRPr lang="en-GB" sz="2400" dirty="0" smtClean="0">
              <a:solidFill>
                <a:srgbClr val="C00000"/>
              </a:solidFill>
            </a:endParaRPr>
          </a:p>
        </p:txBody>
      </p:sp>
      <p:pic>
        <p:nvPicPr>
          <p:cNvPr id="24579"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IE" sz="3200" smtClean="0">
                <a:solidFill>
                  <a:srgbClr val="FFC000"/>
                </a:solidFill>
              </a:rPr>
              <a:t>Those who start drinking before age 15:</a:t>
            </a:r>
            <a:endParaRPr lang="en-GB" sz="3200" smtClean="0">
              <a:solidFill>
                <a:srgbClr val="FFC000"/>
              </a:solidFill>
            </a:endParaRPr>
          </a:p>
        </p:txBody>
      </p:sp>
      <p:sp>
        <p:nvSpPr>
          <p:cNvPr id="26626" name="Content Placeholder 2"/>
          <p:cNvSpPr>
            <a:spLocks noGrp="1"/>
          </p:cNvSpPr>
          <p:nvPr>
            <p:ph idx="1"/>
          </p:nvPr>
        </p:nvSpPr>
        <p:spPr>
          <a:xfrm>
            <a:off x="685800" y="1714500"/>
            <a:ext cx="7772400" cy="4381500"/>
          </a:xfrm>
        </p:spPr>
        <p:txBody>
          <a:bodyPr/>
          <a:lstStyle/>
          <a:p>
            <a:pPr>
              <a:lnSpc>
                <a:spcPct val="80000"/>
              </a:lnSpc>
            </a:pPr>
            <a:r>
              <a:rPr lang="en-IE" sz="2800" smtClean="0">
                <a:solidFill>
                  <a:srgbClr val="C00000"/>
                </a:solidFill>
              </a:rPr>
              <a:t>4 x more likely to develop dependency than those who wait to 21 years</a:t>
            </a:r>
          </a:p>
          <a:p>
            <a:pPr>
              <a:lnSpc>
                <a:spcPct val="80000"/>
              </a:lnSpc>
            </a:pPr>
            <a:r>
              <a:rPr lang="en-IE" sz="2800" smtClean="0">
                <a:solidFill>
                  <a:srgbClr val="C00000"/>
                </a:solidFill>
              </a:rPr>
              <a:t>7 x more likely to be in a car crash </a:t>
            </a:r>
          </a:p>
          <a:p>
            <a:pPr>
              <a:lnSpc>
                <a:spcPct val="80000"/>
              </a:lnSpc>
            </a:pPr>
            <a:r>
              <a:rPr lang="en-IE" sz="2800" smtClean="0">
                <a:solidFill>
                  <a:srgbClr val="C00000"/>
                </a:solidFill>
              </a:rPr>
              <a:t>11 x more likely to suffer unintentional injuries</a:t>
            </a:r>
          </a:p>
          <a:p>
            <a:pPr>
              <a:lnSpc>
                <a:spcPct val="80000"/>
              </a:lnSpc>
            </a:pPr>
            <a:endParaRPr lang="en-GB" sz="2800" smtClean="0">
              <a:solidFill>
                <a:srgbClr val="C00000"/>
              </a:solidFill>
            </a:endParaRPr>
          </a:p>
          <a:p>
            <a:pPr>
              <a:lnSpc>
                <a:spcPct val="80000"/>
              </a:lnSpc>
            </a:pPr>
            <a:r>
              <a:rPr lang="en-GB" sz="2800" smtClean="0">
                <a:solidFill>
                  <a:srgbClr val="C00000"/>
                </a:solidFill>
              </a:rPr>
              <a:t>Heavy use during teenage years can impair brain development &amp; cause memory loss</a:t>
            </a:r>
          </a:p>
          <a:p>
            <a:pPr>
              <a:lnSpc>
                <a:spcPct val="80000"/>
              </a:lnSpc>
            </a:pPr>
            <a:r>
              <a:rPr lang="en-GB" sz="2800" smtClean="0">
                <a:solidFill>
                  <a:srgbClr val="C00000"/>
                </a:solidFill>
              </a:rPr>
              <a:t>There are clear</a:t>
            </a:r>
            <a:r>
              <a:rPr lang="en-IE" sz="2800" smtClean="0">
                <a:solidFill>
                  <a:srgbClr val="C00000"/>
                </a:solidFill>
              </a:rPr>
              <a:t> links between the use of alcohol, tobacco and illicit drugs among young people</a:t>
            </a:r>
            <a:endParaRPr lang="en-GB" sz="2800" smtClean="0">
              <a:solidFill>
                <a:srgbClr val="C00000"/>
              </a:solidFill>
            </a:endParaRPr>
          </a:p>
          <a:p>
            <a:endParaRPr lang="en-GB" smtClean="0"/>
          </a:p>
        </p:txBody>
      </p:sp>
      <p:pic>
        <p:nvPicPr>
          <p:cNvPr id="26627"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357188" y="214313"/>
            <a:ext cx="7000875" cy="1000125"/>
          </a:xfrm>
        </p:spPr>
        <p:txBody>
          <a:bodyPr/>
          <a:lstStyle/>
          <a:p>
            <a:r>
              <a:rPr lang="en-IE" smtClean="0">
                <a:solidFill>
                  <a:srgbClr val="FFC000"/>
                </a:solidFill>
              </a:rPr>
              <a:t>Alcohol</a:t>
            </a:r>
            <a:r>
              <a:rPr lang="en-IE" smtClean="0">
                <a:solidFill>
                  <a:srgbClr val="FFC000"/>
                </a:solidFill>
                <a:latin typeface="Arial Narrow" pitchFamily="34" charset="0"/>
              </a:rPr>
              <a:t> </a:t>
            </a:r>
            <a:r>
              <a:rPr lang="en-IE" smtClean="0">
                <a:solidFill>
                  <a:srgbClr val="FFC000"/>
                </a:solidFill>
              </a:rPr>
              <a:t>Nationally</a:t>
            </a:r>
            <a:endParaRPr lang="en-GB" sz="1800" smtClean="0">
              <a:solidFill>
                <a:srgbClr val="FFC000"/>
              </a:solidFill>
            </a:endParaRPr>
          </a:p>
        </p:txBody>
      </p:sp>
      <p:sp>
        <p:nvSpPr>
          <p:cNvPr id="8196" name="Content Placeholder 2"/>
          <p:cNvSpPr>
            <a:spLocks noGrp="1"/>
          </p:cNvSpPr>
          <p:nvPr>
            <p:ph idx="1"/>
          </p:nvPr>
        </p:nvSpPr>
        <p:spPr>
          <a:xfrm>
            <a:off x="214313" y="1571625"/>
            <a:ext cx="8215312" cy="4929188"/>
          </a:xfrm>
        </p:spPr>
        <p:txBody>
          <a:bodyPr rtlCol="0">
            <a:normAutofit/>
          </a:bodyPr>
          <a:lstStyle/>
          <a:p>
            <a:pPr marL="548640" indent="-411480" fontAlgn="auto">
              <a:spcAft>
                <a:spcPts val="0"/>
              </a:spcAft>
              <a:buClr>
                <a:schemeClr val="tx1">
                  <a:shade val="95000"/>
                </a:schemeClr>
              </a:buClr>
              <a:buFont typeface="Arial" pitchFamily="34" charset="0"/>
              <a:buChar char="•"/>
              <a:defRPr/>
            </a:pPr>
            <a:r>
              <a:rPr lang="en-IE" sz="2400" dirty="0" smtClean="0">
                <a:solidFill>
                  <a:srgbClr val="C00000"/>
                </a:solidFill>
                <a:latin typeface="Arial Narrow" pitchFamily="34" charset="0"/>
              </a:rPr>
              <a:t>Domestic violence - 34% of cases </a:t>
            </a:r>
          </a:p>
          <a:p>
            <a:pPr marL="548640" indent="-411480" fontAlgn="auto">
              <a:spcAft>
                <a:spcPts val="0"/>
              </a:spcAft>
              <a:buClr>
                <a:schemeClr val="tx1">
                  <a:shade val="95000"/>
                </a:schemeClr>
              </a:buClr>
              <a:buFont typeface="Arial" pitchFamily="34" charset="0"/>
              <a:buChar char="•"/>
              <a:defRPr/>
            </a:pPr>
            <a:r>
              <a:rPr lang="en-IE" sz="2400" dirty="0" smtClean="0">
                <a:solidFill>
                  <a:srgbClr val="C00000"/>
                </a:solidFill>
                <a:latin typeface="Arial Narrow" pitchFamily="34" charset="0"/>
              </a:rPr>
              <a:t>Homicide - 46% of all perpetrators</a:t>
            </a:r>
          </a:p>
          <a:p>
            <a:pPr marL="548640" indent="-411480" fontAlgn="auto">
              <a:spcAft>
                <a:spcPts val="0"/>
              </a:spcAft>
              <a:buClr>
                <a:schemeClr val="tx1">
                  <a:shade val="95000"/>
                </a:schemeClr>
              </a:buClr>
              <a:buFont typeface="Arial" pitchFamily="34" charset="0"/>
              <a:buChar char="•"/>
              <a:defRPr/>
            </a:pPr>
            <a:r>
              <a:rPr lang="en-IE" sz="2400" dirty="0" smtClean="0">
                <a:solidFill>
                  <a:srgbClr val="C00000"/>
                </a:solidFill>
                <a:latin typeface="Arial Narrow" pitchFamily="34" charset="0"/>
              </a:rPr>
              <a:t>Interpersonal Harm – 44%</a:t>
            </a:r>
          </a:p>
          <a:p>
            <a:pPr marL="548640" indent="-411480" fontAlgn="auto">
              <a:spcAft>
                <a:spcPts val="0"/>
              </a:spcAft>
              <a:buClr>
                <a:schemeClr val="tx1">
                  <a:shade val="95000"/>
                </a:schemeClr>
              </a:buClr>
              <a:buFont typeface="Arial" pitchFamily="34" charset="0"/>
              <a:buChar char="•"/>
              <a:defRPr/>
            </a:pPr>
            <a:r>
              <a:rPr lang="en-IE" sz="2400" dirty="0" smtClean="0">
                <a:solidFill>
                  <a:srgbClr val="C00000"/>
                </a:solidFill>
                <a:latin typeface="Arial Narrow" pitchFamily="34" charset="0"/>
              </a:rPr>
              <a:t>Contributory factor in Suicide</a:t>
            </a:r>
          </a:p>
          <a:p>
            <a:pPr marL="548640" indent="-411480" fontAlgn="auto">
              <a:spcAft>
                <a:spcPts val="0"/>
              </a:spcAft>
              <a:buClr>
                <a:schemeClr val="tx1">
                  <a:shade val="95000"/>
                </a:schemeClr>
              </a:buClr>
              <a:buFont typeface="Arial" pitchFamily="34" charset="0"/>
              <a:buChar char="•"/>
              <a:defRPr/>
            </a:pPr>
            <a:r>
              <a:rPr lang="en-IE" sz="2400" dirty="0" smtClean="0">
                <a:solidFill>
                  <a:srgbClr val="C00000"/>
                </a:solidFill>
                <a:latin typeface="Arial Narrow" pitchFamily="34" charset="0"/>
              </a:rPr>
              <a:t>Drink during pregnancy - 63% -</a:t>
            </a:r>
            <a:r>
              <a:rPr lang="en-IE" sz="2000" dirty="0" smtClean="0">
                <a:solidFill>
                  <a:srgbClr val="C00000"/>
                </a:solidFill>
                <a:latin typeface="Arial Narrow" pitchFamily="34" charset="0"/>
              </a:rPr>
              <a:t>(</a:t>
            </a:r>
            <a:r>
              <a:rPr lang="en-IE" sz="2000" dirty="0" err="1" smtClean="0">
                <a:solidFill>
                  <a:srgbClr val="C00000"/>
                </a:solidFill>
                <a:latin typeface="Arial Narrow" pitchFamily="34" charset="0"/>
              </a:rPr>
              <a:t>Coombe</a:t>
            </a:r>
            <a:r>
              <a:rPr lang="en-IE" sz="2000" dirty="0" smtClean="0">
                <a:solidFill>
                  <a:srgbClr val="C00000"/>
                </a:solidFill>
                <a:latin typeface="Arial Narrow" pitchFamily="34" charset="0"/>
              </a:rPr>
              <a:t> Hospital Study 1988-2005)</a:t>
            </a:r>
          </a:p>
          <a:p>
            <a:pPr marL="548640" indent="-411480" fontAlgn="auto">
              <a:spcAft>
                <a:spcPts val="0"/>
              </a:spcAft>
              <a:buClr>
                <a:schemeClr val="tx1">
                  <a:shade val="95000"/>
                </a:schemeClr>
              </a:buClr>
              <a:buFont typeface="Arial" pitchFamily="34" charset="0"/>
              <a:buChar char="•"/>
              <a:defRPr/>
            </a:pPr>
            <a:r>
              <a:rPr lang="en-IE" sz="2400" dirty="0" smtClean="0">
                <a:solidFill>
                  <a:srgbClr val="C00000"/>
                </a:solidFill>
                <a:latin typeface="Arial Narrow" pitchFamily="34" charset="0"/>
              </a:rPr>
              <a:t>Road accidents – 33% Fatal / 40% non fatal</a:t>
            </a:r>
          </a:p>
          <a:p>
            <a:pPr marL="548640" indent="-411480" fontAlgn="auto">
              <a:spcAft>
                <a:spcPts val="0"/>
              </a:spcAft>
              <a:buClr>
                <a:schemeClr val="tx1">
                  <a:shade val="95000"/>
                </a:schemeClr>
              </a:buClr>
              <a:buFont typeface="Arial" pitchFamily="34" charset="0"/>
              <a:buChar char="•"/>
              <a:defRPr/>
            </a:pPr>
            <a:r>
              <a:rPr lang="en-IE" sz="2400" dirty="0" smtClean="0">
                <a:solidFill>
                  <a:srgbClr val="C00000"/>
                </a:solidFill>
                <a:latin typeface="Arial Narrow" pitchFamily="34" charset="0"/>
              </a:rPr>
              <a:t>Hospital bed days- 10%  - 2000 -2004</a:t>
            </a:r>
          </a:p>
          <a:p>
            <a:pPr marL="548640" indent="-411480" fontAlgn="auto">
              <a:spcAft>
                <a:spcPts val="0"/>
              </a:spcAft>
              <a:buClr>
                <a:schemeClr val="tx1">
                  <a:shade val="95000"/>
                </a:schemeClr>
              </a:buClr>
              <a:buFont typeface="Arial" pitchFamily="34" charset="0"/>
              <a:buChar char="•"/>
              <a:defRPr/>
            </a:pPr>
            <a:r>
              <a:rPr lang="en-IE" sz="2400" dirty="0" smtClean="0">
                <a:solidFill>
                  <a:srgbClr val="C00000"/>
                </a:solidFill>
                <a:latin typeface="Arial Narrow" pitchFamily="34" charset="0"/>
              </a:rPr>
              <a:t>Cost to health service of E953 Million </a:t>
            </a:r>
          </a:p>
          <a:p>
            <a:pPr marL="548640" indent="-411480" fontAlgn="auto">
              <a:spcAft>
                <a:spcPts val="0"/>
              </a:spcAft>
              <a:buClr>
                <a:schemeClr val="tx1">
                  <a:shade val="95000"/>
                </a:schemeClr>
              </a:buClr>
              <a:buFont typeface="Arial" pitchFamily="34" charset="0"/>
              <a:buChar char="•"/>
              <a:defRPr/>
            </a:pPr>
            <a:r>
              <a:rPr lang="en-IE" sz="2400" dirty="0" smtClean="0">
                <a:solidFill>
                  <a:srgbClr val="C00000"/>
                </a:solidFill>
                <a:latin typeface="Arial Narrow" pitchFamily="34" charset="0"/>
              </a:rPr>
              <a:t>Alcohol related offences far outweigh illegal drug related offences ; 76,822  / 7,636 -2003</a:t>
            </a:r>
            <a:endParaRPr lang="en-IE" sz="2000" dirty="0" smtClean="0">
              <a:solidFill>
                <a:srgbClr val="C00000"/>
              </a:solidFill>
              <a:latin typeface="Arial Narrow" pitchFamily="34" charset="0"/>
            </a:endParaRPr>
          </a:p>
          <a:p>
            <a:pPr marL="548640" indent="-411480" fontAlgn="auto">
              <a:spcAft>
                <a:spcPts val="0"/>
              </a:spcAft>
              <a:buClr>
                <a:schemeClr val="tx1">
                  <a:shade val="95000"/>
                </a:schemeClr>
              </a:buClr>
              <a:buFont typeface="Arial" charset="0"/>
              <a:buNone/>
              <a:defRPr/>
            </a:pPr>
            <a:endParaRPr lang="en-GB" sz="2400" dirty="0" smtClean="0"/>
          </a:p>
        </p:txBody>
      </p:sp>
      <p:sp>
        <p:nvSpPr>
          <p:cNvPr id="7" name="TextBox 6"/>
          <p:cNvSpPr txBox="1"/>
          <p:nvPr/>
        </p:nvSpPr>
        <p:spPr>
          <a:xfrm>
            <a:off x="7858125" y="6581775"/>
            <a:ext cx="1285875" cy="276225"/>
          </a:xfrm>
          <a:prstGeom prst="rect">
            <a:avLst/>
          </a:prstGeom>
          <a:noFill/>
        </p:spPr>
        <p:txBody>
          <a:bodyPr>
            <a:spAutoFit/>
          </a:bodyPr>
          <a:lstStyle/>
          <a:p>
            <a:pPr>
              <a:defRPr/>
            </a:pPr>
            <a:r>
              <a:rPr lang="en-GB" sz="1200" dirty="0">
                <a:solidFill>
                  <a:schemeClr val="bg2">
                    <a:lumMod val="40000"/>
                    <a:lumOff val="60000"/>
                  </a:schemeClr>
                </a:solidFill>
              </a:rPr>
              <a:t>Google Images </a:t>
            </a:r>
          </a:p>
        </p:txBody>
      </p:sp>
      <p:pic>
        <p:nvPicPr>
          <p:cNvPr id="28676"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395288" y="188913"/>
            <a:ext cx="8548687" cy="1079500"/>
          </a:xfrm>
        </p:spPr>
        <p:txBody>
          <a:bodyPr/>
          <a:lstStyle/>
          <a:p>
            <a:r>
              <a:rPr lang="en-IE" sz="5100" smtClean="0">
                <a:solidFill>
                  <a:srgbClr val="FFC000"/>
                </a:solidFill>
                <a:latin typeface="Arial Narrow" pitchFamily="34" charset="0"/>
              </a:rPr>
              <a:t>NW - </a:t>
            </a:r>
            <a:r>
              <a:rPr lang="en-IE" sz="2700" smtClean="0">
                <a:solidFill>
                  <a:srgbClr val="FFC000"/>
                </a:solidFill>
                <a:latin typeface="Arial Narrow" pitchFamily="34" charset="0"/>
              </a:rPr>
              <a:t>A Portrait of our Drinking June 2004</a:t>
            </a:r>
          </a:p>
        </p:txBody>
      </p:sp>
      <p:sp>
        <p:nvSpPr>
          <p:cNvPr id="30722" name="Rectangle 3"/>
          <p:cNvSpPr>
            <a:spLocks noGrp="1" noChangeArrowheads="1"/>
          </p:cNvSpPr>
          <p:nvPr>
            <p:ph type="body" idx="1"/>
          </p:nvPr>
        </p:nvSpPr>
        <p:spPr>
          <a:xfrm>
            <a:off x="0" y="1214438"/>
            <a:ext cx="9144000" cy="5643562"/>
          </a:xfrm>
          <a:ln>
            <a:solidFill>
              <a:schemeClr val="tx1"/>
            </a:solidFill>
          </a:ln>
        </p:spPr>
        <p:txBody>
          <a:bodyPr/>
          <a:lstStyle/>
          <a:p>
            <a:pPr>
              <a:lnSpc>
                <a:spcPct val="80000"/>
              </a:lnSpc>
            </a:pPr>
            <a:r>
              <a:rPr lang="en-GB" sz="2000" smtClean="0">
                <a:solidFill>
                  <a:srgbClr val="C00000"/>
                </a:solidFill>
                <a:latin typeface="Arial Narrow" pitchFamily="34" charset="0"/>
              </a:rPr>
              <a:t>1 in 4 injuries presenting to the ED regionally were alcohol related. </a:t>
            </a:r>
          </a:p>
          <a:p>
            <a:pPr>
              <a:lnSpc>
                <a:spcPct val="80000"/>
              </a:lnSpc>
              <a:buFontTx/>
              <a:buNone/>
            </a:pPr>
            <a:endParaRPr lang="en-GB" sz="2000" smtClean="0">
              <a:solidFill>
                <a:srgbClr val="C00000"/>
              </a:solidFill>
              <a:latin typeface="Arial Narrow" pitchFamily="34" charset="0"/>
            </a:endParaRPr>
          </a:p>
          <a:p>
            <a:pPr>
              <a:lnSpc>
                <a:spcPct val="80000"/>
              </a:lnSpc>
            </a:pPr>
            <a:r>
              <a:rPr lang="en-GB" sz="2000" smtClean="0">
                <a:solidFill>
                  <a:srgbClr val="C00000"/>
                </a:solidFill>
                <a:latin typeface="Arial Narrow" pitchFamily="34" charset="0"/>
              </a:rPr>
              <a:t>Over a 3 year period an alcohol related condition accounted for over 9,000 bed days</a:t>
            </a:r>
            <a:r>
              <a:rPr lang="en-IE" sz="2000" smtClean="0">
                <a:solidFill>
                  <a:srgbClr val="C00000"/>
                </a:solidFill>
                <a:latin typeface="Arial Narrow" pitchFamily="34" charset="0"/>
              </a:rPr>
              <a:t> in the HSE NW</a:t>
            </a:r>
          </a:p>
          <a:p>
            <a:pPr>
              <a:lnSpc>
                <a:spcPct val="80000"/>
              </a:lnSpc>
              <a:buFontTx/>
              <a:buNone/>
            </a:pPr>
            <a:endParaRPr lang="en-IE" sz="2000" smtClean="0">
              <a:solidFill>
                <a:srgbClr val="C00000"/>
              </a:solidFill>
              <a:latin typeface="Arial Narrow" pitchFamily="34" charset="0"/>
            </a:endParaRPr>
          </a:p>
          <a:p>
            <a:pPr>
              <a:lnSpc>
                <a:spcPct val="80000"/>
              </a:lnSpc>
            </a:pPr>
            <a:r>
              <a:rPr lang="en-IE" sz="2000" smtClean="0">
                <a:solidFill>
                  <a:srgbClr val="C00000"/>
                </a:solidFill>
                <a:latin typeface="Arial Narrow" pitchFamily="34" charset="0"/>
              </a:rPr>
              <a:t>Alcohol was a factor in 47% of male suicides in the NW in 2002 and in 33% of female suicides</a:t>
            </a:r>
          </a:p>
          <a:p>
            <a:pPr>
              <a:lnSpc>
                <a:spcPct val="80000"/>
              </a:lnSpc>
              <a:buFontTx/>
              <a:buNone/>
            </a:pPr>
            <a:endParaRPr lang="en-GB" sz="2000" smtClean="0">
              <a:solidFill>
                <a:srgbClr val="C00000"/>
              </a:solidFill>
              <a:latin typeface="Arial Narrow" pitchFamily="34" charset="0"/>
            </a:endParaRPr>
          </a:p>
          <a:p>
            <a:pPr>
              <a:lnSpc>
                <a:spcPct val="80000"/>
              </a:lnSpc>
            </a:pPr>
            <a:r>
              <a:rPr lang="en-GB" sz="2000" smtClean="0">
                <a:solidFill>
                  <a:srgbClr val="C00000"/>
                </a:solidFill>
                <a:latin typeface="Arial Narrow" pitchFamily="34" charset="0"/>
              </a:rPr>
              <a:t>1 in 4 patients on a medical or surgical ward in Sligo General hospital met criteria for high risk drinking</a:t>
            </a:r>
            <a:r>
              <a:rPr lang="en-IE" sz="2000" smtClean="0">
                <a:solidFill>
                  <a:srgbClr val="C00000"/>
                </a:solidFill>
                <a:latin typeface="Arial Narrow" pitchFamily="34" charset="0"/>
              </a:rPr>
              <a:t>.</a:t>
            </a:r>
          </a:p>
          <a:p>
            <a:pPr>
              <a:lnSpc>
                <a:spcPct val="80000"/>
              </a:lnSpc>
              <a:buFontTx/>
              <a:buNone/>
            </a:pPr>
            <a:endParaRPr lang="en-GB" sz="2000" smtClean="0">
              <a:solidFill>
                <a:srgbClr val="C00000"/>
              </a:solidFill>
              <a:latin typeface="Arial Narrow" pitchFamily="34" charset="0"/>
            </a:endParaRPr>
          </a:p>
          <a:p>
            <a:pPr>
              <a:lnSpc>
                <a:spcPct val="80000"/>
              </a:lnSpc>
            </a:pPr>
            <a:r>
              <a:rPr lang="en-GB" sz="2000" smtClean="0">
                <a:solidFill>
                  <a:srgbClr val="C00000"/>
                </a:solidFill>
                <a:latin typeface="Arial Narrow" pitchFamily="34" charset="0"/>
              </a:rPr>
              <a:t>Letterkenny and Sligo Garda stations arrest more than 1000 people with alcohol related offences per annum.</a:t>
            </a:r>
          </a:p>
          <a:p>
            <a:pPr>
              <a:lnSpc>
                <a:spcPct val="80000"/>
              </a:lnSpc>
              <a:buFontTx/>
              <a:buNone/>
            </a:pPr>
            <a:endParaRPr lang="en-GB" sz="2000" smtClean="0">
              <a:solidFill>
                <a:srgbClr val="C00000"/>
              </a:solidFill>
              <a:latin typeface="Arial Narrow" pitchFamily="34" charset="0"/>
            </a:endParaRPr>
          </a:p>
          <a:p>
            <a:pPr>
              <a:lnSpc>
                <a:spcPct val="80000"/>
              </a:lnSpc>
            </a:pPr>
            <a:r>
              <a:rPr lang="en-GB" sz="2000" smtClean="0">
                <a:solidFill>
                  <a:srgbClr val="C00000"/>
                </a:solidFill>
                <a:latin typeface="Arial Narrow" pitchFamily="34" charset="0"/>
              </a:rPr>
              <a:t>15% rise in drink driving in Letterkenny between 2002-2003- In 2005 40% of all road traffic arrests where alcohol related </a:t>
            </a:r>
          </a:p>
          <a:p>
            <a:pPr>
              <a:lnSpc>
                <a:spcPct val="80000"/>
              </a:lnSpc>
              <a:buFontTx/>
              <a:buNone/>
            </a:pPr>
            <a:endParaRPr lang="en-GB" sz="2000" smtClean="0">
              <a:solidFill>
                <a:srgbClr val="C00000"/>
              </a:solidFill>
              <a:latin typeface="Arial Narrow" pitchFamily="34" charset="0"/>
            </a:endParaRPr>
          </a:p>
          <a:p>
            <a:pPr>
              <a:lnSpc>
                <a:spcPct val="80000"/>
              </a:lnSpc>
            </a:pPr>
            <a:r>
              <a:rPr lang="en-GB" sz="2000" smtClean="0">
                <a:solidFill>
                  <a:srgbClr val="C00000"/>
                </a:solidFill>
                <a:latin typeface="Arial Narrow" pitchFamily="34" charset="0"/>
              </a:rPr>
              <a:t>Almost all public order offences had alcohol noted on the custody record.</a:t>
            </a:r>
          </a:p>
          <a:p>
            <a:pPr>
              <a:lnSpc>
                <a:spcPct val="80000"/>
              </a:lnSpc>
            </a:pPr>
            <a:endParaRPr lang="en-IE" sz="2000" smtClean="0">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z="3000" smtClean="0">
                <a:solidFill>
                  <a:srgbClr val="FF9900"/>
                </a:solidFill>
              </a:rPr>
              <a:t>Estimated Consumption/Expenditure - 2009</a:t>
            </a:r>
          </a:p>
        </p:txBody>
      </p:sp>
      <p:sp>
        <p:nvSpPr>
          <p:cNvPr id="26627" name="Content Placeholder 2"/>
          <p:cNvSpPr>
            <a:spLocks noGrp="1"/>
          </p:cNvSpPr>
          <p:nvPr>
            <p:ph idx="1"/>
          </p:nvPr>
        </p:nvSpPr>
        <p:spPr>
          <a:xfrm>
            <a:off x="323850" y="1700213"/>
            <a:ext cx="7772400" cy="4114800"/>
          </a:xfrm>
        </p:spPr>
        <p:txBody>
          <a:bodyPr rtlCol="0">
            <a:normAutofit fontScale="92500"/>
          </a:bodyPr>
          <a:lstStyle/>
          <a:p>
            <a:pPr fontAlgn="auto">
              <a:lnSpc>
                <a:spcPct val="80000"/>
              </a:lnSpc>
              <a:spcAft>
                <a:spcPts val="0"/>
              </a:spcAft>
              <a:buFont typeface="Arial" pitchFamily="34" charset="0"/>
              <a:buChar char="•"/>
              <a:defRPr/>
            </a:pPr>
            <a:r>
              <a:rPr lang="en-IE" sz="2800" smtClean="0">
                <a:solidFill>
                  <a:srgbClr val="FF0000"/>
                </a:solidFill>
              </a:rPr>
              <a:t>€963,072 approx spent on alcohol per annum by 15 &amp; 16 year olds in Co Donegal</a:t>
            </a:r>
          </a:p>
          <a:p>
            <a:pPr fontAlgn="auto">
              <a:lnSpc>
                <a:spcPct val="80000"/>
              </a:lnSpc>
              <a:spcAft>
                <a:spcPts val="0"/>
              </a:spcAft>
              <a:buFontTx/>
              <a:buNone/>
              <a:defRPr/>
            </a:pPr>
            <a:endParaRPr lang="en-IE" sz="2800" smtClean="0">
              <a:solidFill>
                <a:srgbClr val="FF0000"/>
              </a:solidFill>
            </a:endParaRPr>
          </a:p>
          <a:p>
            <a:pPr fontAlgn="auto">
              <a:lnSpc>
                <a:spcPct val="80000"/>
              </a:lnSpc>
              <a:spcAft>
                <a:spcPts val="0"/>
              </a:spcAft>
              <a:buFont typeface="Arial" pitchFamily="34" charset="0"/>
              <a:buChar char="•"/>
              <a:defRPr/>
            </a:pPr>
            <a:r>
              <a:rPr lang="en-IE" sz="2800" smtClean="0">
                <a:solidFill>
                  <a:srgbClr val="FF0000"/>
                </a:solidFill>
              </a:rPr>
              <a:t>€951,368 approx spent on alcohol per annum by 16 &amp; 17 year olds in Co Donegal</a:t>
            </a:r>
          </a:p>
          <a:p>
            <a:pPr fontAlgn="auto">
              <a:lnSpc>
                <a:spcPct val="80000"/>
              </a:lnSpc>
              <a:spcAft>
                <a:spcPts val="0"/>
              </a:spcAft>
              <a:buFontTx/>
              <a:buNone/>
              <a:defRPr/>
            </a:pPr>
            <a:endParaRPr lang="en-IE" sz="2800" smtClean="0">
              <a:solidFill>
                <a:srgbClr val="FF0000"/>
              </a:solidFill>
            </a:endParaRPr>
          </a:p>
          <a:p>
            <a:pPr fontAlgn="auto">
              <a:lnSpc>
                <a:spcPct val="80000"/>
              </a:lnSpc>
              <a:spcAft>
                <a:spcPts val="0"/>
              </a:spcAft>
              <a:buFont typeface="Arial" pitchFamily="34" charset="0"/>
              <a:buChar char="•"/>
              <a:defRPr/>
            </a:pPr>
            <a:r>
              <a:rPr lang="en-IE" sz="2800" smtClean="0">
                <a:solidFill>
                  <a:srgbClr val="FF0000"/>
                </a:solidFill>
              </a:rPr>
              <a:t>€2,507,373 is potentially being spent on alcohol by 25% of the school population in County Donegal </a:t>
            </a:r>
          </a:p>
          <a:p>
            <a:pPr fontAlgn="auto">
              <a:lnSpc>
                <a:spcPct val="80000"/>
              </a:lnSpc>
              <a:spcAft>
                <a:spcPts val="0"/>
              </a:spcAft>
              <a:buFont typeface="Arial" pitchFamily="34" charset="0"/>
              <a:buChar char="•"/>
              <a:defRPr/>
            </a:pPr>
            <a:endParaRPr lang="en-IE" sz="2800" smtClean="0">
              <a:solidFill>
                <a:srgbClr val="FF0000"/>
              </a:solidFill>
            </a:endParaRPr>
          </a:p>
          <a:p>
            <a:pPr fontAlgn="auto">
              <a:lnSpc>
                <a:spcPct val="80000"/>
              </a:lnSpc>
              <a:spcAft>
                <a:spcPts val="0"/>
              </a:spcAft>
              <a:buFont typeface="Arial" pitchFamily="34" charset="0"/>
              <a:buChar char="•"/>
              <a:defRPr/>
            </a:pPr>
            <a:r>
              <a:rPr lang="en-IE" sz="2800" smtClean="0">
                <a:solidFill>
                  <a:srgbClr val="FF0000"/>
                </a:solidFill>
              </a:rPr>
              <a:t>Extrapolated to Sligo/Leitrim equates to close to €4 Million per year in the North West</a:t>
            </a:r>
            <a:endParaRPr lang="en-GB" sz="2800" smtClean="0"/>
          </a:p>
        </p:txBody>
      </p:sp>
      <p:pic>
        <p:nvPicPr>
          <p:cNvPr id="32771" name="Picture 2" descr="C:\Users\nwaf 2\Documents\logos\NWAF.png"/>
          <p:cNvPicPr>
            <a:picLocks noChangeAspect="1" noChangeArrowheads="1"/>
          </p:cNvPicPr>
          <p:nvPr/>
        </p:nvPicPr>
        <p:blipFill>
          <a:blip r:embed="rId3" cstate="print"/>
          <a:srcRect/>
          <a:stretch>
            <a:fillRect/>
          </a:stretch>
        </p:blipFill>
        <p:spPr bwMode="auto">
          <a:xfrm>
            <a:off x="8140700" y="5929313"/>
            <a:ext cx="1003300" cy="9286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3128</TotalTime>
  <Words>1268</Words>
  <Application>Microsoft Office PowerPoint</Application>
  <PresentationFormat>On-screen Show (4:3)</PresentationFormat>
  <Paragraphs>280</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PowerPoint Presentation</vt:lpstr>
      <vt:lpstr>Format</vt:lpstr>
      <vt:lpstr>Background</vt:lpstr>
      <vt:lpstr>PowerPoint Presentation</vt:lpstr>
      <vt:lpstr>The Powerful Outcome</vt:lpstr>
      <vt:lpstr>Those who start drinking before age 15:</vt:lpstr>
      <vt:lpstr>Alcohol Nationally</vt:lpstr>
      <vt:lpstr>NW - A Portrait of our Drinking June 2004</vt:lpstr>
      <vt:lpstr>Estimated Consumption/Expenditure - 2009</vt:lpstr>
      <vt:lpstr>What is Community Mobilisation?</vt:lpstr>
      <vt:lpstr>PowerPoint Presentation</vt:lpstr>
      <vt:lpstr>Youth</vt:lpstr>
      <vt:lpstr>People drink to…</vt:lpstr>
      <vt:lpstr>In Ireland high risk drinking is the norm… </vt:lpstr>
      <vt:lpstr>Who teaches drinking behaviour?</vt:lpstr>
      <vt:lpstr>‘Ironic Ireland’</vt:lpstr>
      <vt:lpstr>Alcohol Messages</vt:lpstr>
      <vt:lpstr>Helpful Tips </vt:lpstr>
      <vt:lpstr>Factors to delay drinking</vt:lpstr>
      <vt:lpstr>Underlying Values</vt:lpstr>
      <vt:lpstr>Everyone’s Not Doing It</vt:lpstr>
      <vt:lpstr>Contacts</vt:lpstr>
      <vt:lpstr>Discussion</vt:lpstr>
      <vt:lpstr>Considerations for Action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INTERREG IVa Cross-Border Alcohol Programme</dc:title>
  <dc:creator>NWAF 3</dc:creator>
  <cp:lastModifiedBy>MNelson</cp:lastModifiedBy>
  <cp:revision>265</cp:revision>
  <dcterms:created xsi:type="dcterms:W3CDTF">2010-02-02T14:26:48Z</dcterms:created>
  <dcterms:modified xsi:type="dcterms:W3CDTF">2014-05-09T15:06:44Z</dcterms:modified>
</cp:coreProperties>
</file>