
<file path=[Content_Types].xml><?xml version="1.0" encoding="utf-8"?>
<Types xmlns="http://schemas.openxmlformats.org/package/2006/content-types">
  <Default Extension="png" ContentType="image/png"/>
  <Default Extension="bin" ContentType="application/vnd.openxmlformats-officedocument.oleObject"/>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3528000" cy="43815000"/>
  <p:notesSz cx="7099300" cy="10234613"/>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FF9900"/>
    <a:srgbClr val="FFFF00"/>
    <a:srgbClr val="FFFF66"/>
    <a:srgbClr val="FF6600"/>
    <a:srgbClr val="1B0C76"/>
    <a:srgbClr val="6666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p:scale>
          <a:sx n="30" d="100"/>
          <a:sy n="30" d="100"/>
        </p:scale>
        <p:origin x="-588" y="1182"/>
      </p:cViewPr>
      <p:guideLst>
        <p:guide orient="horz" pos="13800"/>
        <p:guide pos="105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0" d="100"/>
        <a:sy n="60" d="100"/>
      </p:scale>
      <p:origin x="0" y="1974"/>
    </p:cViewPr>
  </p:sorterViewPr>
  <p:notesViewPr>
    <p:cSldViewPr snapToGrid="0">
      <p:cViewPr varScale="1">
        <p:scale>
          <a:sx n="60" d="100"/>
          <a:sy n="60" d="100"/>
        </p:scale>
        <p:origin x="-2490" y="-78"/>
      </p:cViewPr>
      <p:guideLst>
        <p:guide orient="horz" pos="3224"/>
        <p:guide pos="22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4960" tIns="47480" rIns="94960" bIns="47480" numCol="1" anchor="t" anchorCtr="0" compatLnSpc="1">
            <a:prstTxWarp prst="textNoShape">
              <a:avLst/>
            </a:prstTxWarp>
          </a:bodyPr>
          <a:lstStyle>
            <a:lvl1pPr defTabSz="949325">
              <a:defRPr sz="1200"/>
            </a:lvl1pPr>
          </a:lstStyle>
          <a:p>
            <a:pPr>
              <a:defRPr/>
            </a:pPr>
            <a:endParaRPr lang="en-US"/>
          </a:p>
        </p:txBody>
      </p:sp>
      <p:sp>
        <p:nvSpPr>
          <p:cNvPr id="6147"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p:spPr>
        <p:txBody>
          <a:bodyPr vert="horz" wrap="square" lIns="94960" tIns="47480" rIns="94960" bIns="47480" numCol="1" anchor="t" anchorCtr="0" compatLnSpc="1">
            <a:prstTxWarp prst="textNoShape">
              <a:avLst/>
            </a:prstTxWarp>
          </a:bodyPr>
          <a:lstStyle>
            <a:lvl1pPr algn="r" defTabSz="949325">
              <a:defRPr sz="1200"/>
            </a:lvl1pPr>
          </a:lstStyle>
          <a:p>
            <a:pPr>
              <a:defRPr/>
            </a:pPr>
            <a:endParaRPr lang="en-US"/>
          </a:p>
        </p:txBody>
      </p:sp>
      <p:sp>
        <p:nvSpPr>
          <p:cNvPr id="6148"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p:spPr>
        <p:txBody>
          <a:bodyPr vert="horz" wrap="square" lIns="94960" tIns="47480" rIns="94960" bIns="47480" numCol="1" anchor="b" anchorCtr="0" compatLnSpc="1">
            <a:prstTxWarp prst="textNoShape">
              <a:avLst/>
            </a:prstTxWarp>
          </a:bodyPr>
          <a:lstStyle>
            <a:lvl1pPr defTabSz="949325">
              <a:defRPr sz="1200"/>
            </a:lvl1pPr>
          </a:lstStyle>
          <a:p>
            <a:pPr>
              <a:defRPr/>
            </a:pPr>
            <a:endParaRPr lang="en-US"/>
          </a:p>
        </p:txBody>
      </p:sp>
      <p:sp>
        <p:nvSpPr>
          <p:cNvPr id="6149"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p:spPr>
        <p:txBody>
          <a:bodyPr vert="horz" wrap="square" lIns="94960" tIns="47480" rIns="94960" bIns="47480" numCol="1" anchor="b" anchorCtr="0" compatLnSpc="1">
            <a:prstTxWarp prst="textNoShape">
              <a:avLst/>
            </a:prstTxWarp>
          </a:bodyPr>
          <a:lstStyle>
            <a:lvl1pPr algn="r" defTabSz="949325">
              <a:defRPr sz="1200"/>
            </a:lvl1pPr>
          </a:lstStyle>
          <a:p>
            <a:pPr>
              <a:defRPr/>
            </a:pPr>
            <a:fld id="{5946AE3F-5098-4E54-A7E9-5193391092A8}" type="slidenum">
              <a:rPr lang="en-GB"/>
              <a:pPr>
                <a:defRPr/>
              </a:pPr>
              <a:t>‹#›</a:t>
            </a:fld>
            <a:endParaRPr lang="en-GB"/>
          </a:p>
        </p:txBody>
      </p:sp>
    </p:spTree>
    <p:extLst>
      <p:ext uri="{BB962C8B-B14F-4D97-AF65-F5344CB8AC3E}">
        <p14:creationId xmlns:p14="http://schemas.microsoft.com/office/powerpoint/2010/main" val="6607199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4960" tIns="47480" rIns="94960" bIns="47480" numCol="1" anchor="t" anchorCtr="0" compatLnSpc="1">
            <a:prstTxWarp prst="textNoShape">
              <a:avLst/>
            </a:prstTxWarp>
          </a:bodyPr>
          <a:lstStyle>
            <a:lvl1pPr defTabSz="949325">
              <a:defRPr sz="1200"/>
            </a:lvl1pPr>
          </a:lstStyle>
          <a:p>
            <a:pPr>
              <a:defRPr/>
            </a:pPr>
            <a:endParaRPr lang="en-US"/>
          </a:p>
        </p:txBody>
      </p:sp>
      <p:sp>
        <p:nvSpPr>
          <p:cNvPr id="3075" name="Rectangle 3"/>
          <p:cNvSpPr>
            <a:spLocks noGrp="1" noChangeArrowheads="1"/>
          </p:cNvSpPr>
          <p:nvPr>
            <p:ph type="dt" idx="1"/>
          </p:nvPr>
        </p:nvSpPr>
        <p:spPr bwMode="auto">
          <a:xfrm>
            <a:off x="4021138" y="0"/>
            <a:ext cx="3076575" cy="511175"/>
          </a:xfrm>
          <a:prstGeom prst="rect">
            <a:avLst/>
          </a:prstGeom>
          <a:noFill/>
          <a:ln w="9525">
            <a:noFill/>
            <a:miter lim="800000"/>
            <a:headEnd/>
            <a:tailEnd/>
          </a:ln>
        </p:spPr>
        <p:txBody>
          <a:bodyPr vert="horz" wrap="square" lIns="94960" tIns="47480" rIns="94960" bIns="47480" numCol="1" anchor="t" anchorCtr="0" compatLnSpc="1">
            <a:prstTxWarp prst="textNoShape">
              <a:avLst/>
            </a:prstTxWarp>
          </a:bodyPr>
          <a:lstStyle>
            <a:lvl1pPr algn="r" defTabSz="949325">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2081213" y="768350"/>
            <a:ext cx="2936875" cy="3836988"/>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p:spPr>
        <p:txBody>
          <a:bodyPr vert="horz" wrap="square" lIns="94960" tIns="47480" rIns="94960" bIns="4748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p:spPr>
        <p:txBody>
          <a:bodyPr vert="horz" wrap="square" lIns="94960" tIns="47480" rIns="94960" bIns="47480" numCol="1" anchor="b" anchorCtr="0" compatLnSpc="1">
            <a:prstTxWarp prst="textNoShape">
              <a:avLst/>
            </a:prstTxWarp>
          </a:bodyPr>
          <a:lstStyle>
            <a:lvl1pPr defTabSz="949325">
              <a:defRPr sz="1200"/>
            </a:lvl1pPr>
          </a:lstStyle>
          <a:p>
            <a:pPr>
              <a:defRPr/>
            </a:pPr>
            <a:endParaRPr lang="en-US"/>
          </a:p>
        </p:txBody>
      </p:sp>
      <p:sp>
        <p:nvSpPr>
          <p:cNvPr id="3079"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p:spPr>
        <p:txBody>
          <a:bodyPr vert="horz" wrap="square" lIns="94960" tIns="47480" rIns="94960" bIns="47480" numCol="1" anchor="b" anchorCtr="0" compatLnSpc="1">
            <a:prstTxWarp prst="textNoShape">
              <a:avLst/>
            </a:prstTxWarp>
          </a:bodyPr>
          <a:lstStyle>
            <a:lvl1pPr algn="r" defTabSz="949325">
              <a:defRPr sz="1200"/>
            </a:lvl1pPr>
          </a:lstStyle>
          <a:p>
            <a:pPr>
              <a:defRPr/>
            </a:pPr>
            <a:fld id="{3FF05295-D9CD-4B21-84F9-549FCA7EBB9B}" type="slidenum">
              <a:rPr lang="en-GB"/>
              <a:pPr>
                <a:defRPr/>
              </a:pPr>
              <a:t>‹#›</a:t>
            </a:fld>
            <a:endParaRPr lang="en-GB"/>
          </a:p>
        </p:txBody>
      </p:sp>
    </p:spTree>
    <p:extLst>
      <p:ext uri="{BB962C8B-B14F-4D97-AF65-F5344CB8AC3E}">
        <p14:creationId xmlns:p14="http://schemas.microsoft.com/office/powerpoint/2010/main" val="26092681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28" charset="-128"/>
        <a:cs typeface="ＭＳ Ｐゴシック"/>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28" charset="-128"/>
        <a:cs typeface="ＭＳ Ｐゴシック"/>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28" charset="-128"/>
        <a:cs typeface="ＭＳ Ｐゴシック"/>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28" charset="-128"/>
        <a:cs typeface="ＭＳ Ｐゴシック"/>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28"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8EA40D1E-3F12-497B-B6E8-AF60CF7A987D}" type="slidenum">
              <a:rPr lang="en-GB" smtClean="0"/>
              <a:pPr/>
              <a:t>1</a:t>
            </a:fld>
            <a:endParaRPr lang="en-GB"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n-US" smtClean="0">
              <a:ea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4600" y="13611225"/>
            <a:ext cx="28498800" cy="9391650"/>
          </a:xfrm>
        </p:spPr>
        <p:txBody>
          <a:bodyPr/>
          <a:lstStyle/>
          <a:p>
            <a:r>
              <a:rPr lang="en-US" smtClean="0"/>
              <a:t>Click to edit Master title style</a:t>
            </a:r>
            <a:endParaRPr lang="en-US"/>
          </a:p>
        </p:txBody>
      </p:sp>
      <p:sp>
        <p:nvSpPr>
          <p:cNvPr id="3" name="Subtitle 2"/>
          <p:cNvSpPr>
            <a:spLocks noGrp="1"/>
          </p:cNvSpPr>
          <p:nvPr>
            <p:ph type="subTitle" idx="1"/>
          </p:nvPr>
        </p:nvSpPr>
        <p:spPr>
          <a:xfrm>
            <a:off x="5029200" y="24828500"/>
            <a:ext cx="23469600" cy="1119663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6A28F9-DDA9-40C8-9F75-695D75E7DA62}"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43BF900-DBD2-498A-9970-CBA70E331587}"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88700" y="3894138"/>
            <a:ext cx="7124700" cy="3505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14600" y="3894138"/>
            <a:ext cx="21221700" cy="3505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2287D5B-AB18-4952-883F-AAA6C8448797}"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508111B-7D89-40C5-9C5E-FA3882192479}"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47950" y="28155900"/>
            <a:ext cx="28498800" cy="870108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47950" y="18570575"/>
            <a:ext cx="28498800" cy="95853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16193C6-F3FD-4733-81BF-A26FF6ECD831}"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14600" y="12657138"/>
            <a:ext cx="14173200" cy="2628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840200" y="12657138"/>
            <a:ext cx="14173200" cy="2628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38223C-3740-4544-BC86-16E9D4A32A47}"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76400" y="1754188"/>
            <a:ext cx="30175200" cy="73025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76400" y="9807575"/>
            <a:ext cx="14814550" cy="40878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76400" y="13895388"/>
            <a:ext cx="14814550" cy="252444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7032288" y="9807575"/>
            <a:ext cx="14819312" cy="40878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7032288" y="13895388"/>
            <a:ext cx="14819312" cy="252444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4B199D9-6BE8-43DD-B04C-DB6D9E030E6A}"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7BB6685-19E6-4DC5-A9F6-7856AFA2B931}"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D6BDD95-0C1B-4C57-8452-470B006E5275}"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6400" y="1744663"/>
            <a:ext cx="11029950" cy="74247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3107988" y="1744663"/>
            <a:ext cx="18743612" cy="37395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76400" y="9169400"/>
            <a:ext cx="11029950" cy="29970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24936D6-A620-4887-BA35-2E24CA9BB3DA}"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72250" y="30670500"/>
            <a:ext cx="20116800" cy="362108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572250" y="3914775"/>
            <a:ext cx="20116800" cy="2628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572250" y="34291588"/>
            <a:ext cx="20116800" cy="51419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5CAEF99-E661-47DD-B1D8-325E427D56C8}"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14600" y="3894138"/>
            <a:ext cx="28498800" cy="7302500"/>
          </a:xfrm>
          <a:prstGeom prst="rect">
            <a:avLst/>
          </a:prstGeom>
          <a:noFill/>
          <a:ln w="9525">
            <a:noFill/>
            <a:miter lim="800000"/>
            <a:headEnd/>
            <a:tailEnd/>
          </a:ln>
        </p:spPr>
        <p:txBody>
          <a:bodyPr vert="horz" wrap="square" lIns="441957" tIns="220978" rIns="441957" bIns="220978"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2514600" y="12657138"/>
            <a:ext cx="28498800" cy="26289000"/>
          </a:xfrm>
          <a:prstGeom prst="rect">
            <a:avLst/>
          </a:prstGeom>
          <a:noFill/>
          <a:ln w="9525">
            <a:noFill/>
            <a:miter lim="800000"/>
            <a:headEnd/>
            <a:tailEnd/>
          </a:ln>
        </p:spPr>
        <p:txBody>
          <a:bodyPr vert="horz" wrap="square" lIns="441957" tIns="220978" rIns="441957" bIns="22097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2514600" y="39920863"/>
            <a:ext cx="6985000" cy="2921000"/>
          </a:xfrm>
          <a:prstGeom prst="rect">
            <a:avLst/>
          </a:prstGeom>
          <a:noFill/>
          <a:ln w="9525">
            <a:noFill/>
            <a:miter lim="800000"/>
            <a:headEnd/>
            <a:tailEnd/>
          </a:ln>
          <a:effectLst/>
        </p:spPr>
        <p:txBody>
          <a:bodyPr vert="horz" wrap="square" lIns="441957" tIns="220978" rIns="441957" bIns="220978" numCol="1" anchor="t" anchorCtr="0" compatLnSpc="1">
            <a:prstTxWarp prst="textNoShape">
              <a:avLst/>
            </a:prstTxWarp>
          </a:bodyPr>
          <a:lstStyle>
            <a:lvl1pPr>
              <a:defRPr sz="6800">
                <a:latin typeface="Times New Roman" pitchFamily="-28" charset="0"/>
              </a:defRPr>
            </a:lvl1pPr>
          </a:lstStyle>
          <a:p>
            <a:pPr>
              <a:defRPr/>
            </a:pPr>
            <a:endParaRPr lang="en-US"/>
          </a:p>
        </p:txBody>
      </p:sp>
      <p:sp>
        <p:nvSpPr>
          <p:cNvPr id="1029" name="Rectangle 5"/>
          <p:cNvSpPr>
            <a:spLocks noGrp="1" noChangeArrowheads="1"/>
          </p:cNvSpPr>
          <p:nvPr>
            <p:ph type="ftr" sz="quarter" idx="3"/>
          </p:nvPr>
        </p:nvSpPr>
        <p:spPr bwMode="auto">
          <a:xfrm>
            <a:off x="11455400" y="39920863"/>
            <a:ext cx="10617200" cy="2921000"/>
          </a:xfrm>
          <a:prstGeom prst="rect">
            <a:avLst/>
          </a:prstGeom>
          <a:noFill/>
          <a:ln w="9525">
            <a:noFill/>
            <a:miter lim="800000"/>
            <a:headEnd/>
            <a:tailEnd/>
          </a:ln>
          <a:effectLst/>
        </p:spPr>
        <p:txBody>
          <a:bodyPr vert="horz" wrap="square" lIns="441957" tIns="220978" rIns="441957" bIns="220978" numCol="1" anchor="t" anchorCtr="0" compatLnSpc="1">
            <a:prstTxWarp prst="textNoShape">
              <a:avLst/>
            </a:prstTxWarp>
          </a:bodyPr>
          <a:lstStyle>
            <a:lvl1pPr algn="ctr">
              <a:defRPr sz="6800">
                <a:latin typeface="Times New Roman" pitchFamily="-28" charset="0"/>
              </a:defRPr>
            </a:lvl1pPr>
          </a:lstStyle>
          <a:p>
            <a:pPr>
              <a:defRPr/>
            </a:pPr>
            <a:endParaRPr lang="en-US"/>
          </a:p>
        </p:txBody>
      </p:sp>
      <p:sp>
        <p:nvSpPr>
          <p:cNvPr id="1030" name="Rectangle 6"/>
          <p:cNvSpPr>
            <a:spLocks noGrp="1" noChangeArrowheads="1"/>
          </p:cNvSpPr>
          <p:nvPr>
            <p:ph type="sldNum" sz="quarter" idx="4"/>
          </p:nvPr>
        </p:nvSpPr>
        <p:spPr bwMode="auto">
          <a:xfrm>
            <a:off x="24028400" y="39920863"/>
            <a:ext cx="6985000" cy="2921000"/>
          </a:xfrm>
          <a:prstGeom prst="rect">
            <a:avLst/>
          </a:prstGeom>
          <a:noFill/>
          <a:ln w="9525">
            <a:noFill/>
            <a:miter lim="800000"/>
            <a:headEnd/>
            <a:tailEnd/>
          </a:ln>
          <a:effectLst/>
        </p:spPr>
        <p:txBody>
          <a:bodyPr vert="horz" wrap="square" lIns="441957" tIns="220978" rIns="441957" bIns="220978" numCol="1" anchor="t" anchorCtr="0" compatLnSpc="1">
            <a:prstTxWarp prst="textNoShape">
              <a:avLst/>
            </a:prstTxWarp>
          </a:bodyPr>
          <a:lstStyle>
            <a:lvl1pPr algn="r">
              <a:defRPr sz="6800">
                <a:latin typeface="Times New Roman" pitchFamily="-28" charset="0"/>
              </a:defRPr>
            </a:lvl1pPr>
          </a:lstStyle>
          <a:p>
            <a:pPr>
              <a:defRPr/>
            </a:pPr>
            <a:fld id="{038475D7-95DE-4082-A144-BC1134118FD4}"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19600" rtl="0" eaLnBrk="0" fontAlgn="base" hangingPunct="0">
        <a:spcBef>
          <a:spcPct val="0"/>
        </a:spcBef>
        <a:spcAft>
          <a:spcPct val="0"/>
        </a:spcAft>
        <a:defRPr sz="21300">
          <a:solidFill>
            <a:schemeClr val="tx2"/>
          </a:solidFill>
          <a:latin typeface="+mj-lt"/>
          <a:ea typeface="ＭＳ Ｐゴシック" pitchFamily="-28" charset="-128"/>
          <a:cs typeface="ＭＳ Ｐゴシック"/>
        </a:defRPr>
      </a:lvl1pPr>
      <a:lvl2pPr algn="ctr" defTabSz="4419600" rtl="0" eaLnBrk="0" fontAlgn="base" hangingPunct="0">
        <a:spcBef>
          <a:spcPct val="0"/>
        </a:spcBef>
        <a:spcAft>
          <a:spcPct val="0"/>
        </a:spcAft>
        <a:defRPr sz="21300">
          <a:solidFill>
            <a:schemeClr val="tx2"/>
          </a:solidFill>
          <a:latin typeface="Times New Roman" pitchFamily="18" charset="0"/>
          <a:ea typeface="ＭＳ Ｐゴシック" pitchFamily="-28" charset="-128"/>
          <a:cs typeface="ＭＳ Ｐゴシック"/>
        </a:defRPr>
      </a:lvl2pPr>
      <a:lvl3pPr algn="ctr" defTabSz="4419600" rtl="0" eaLnBrk="0" fontAlgn="base" hangingPunct="0">
        <a:spcBef>
          <a:spcPct val="0"/>
        </a:spcBef>
        <a:spcAft>
          <a:spcPct val="0"/>
        </a:spcAft>
        <a:defRPr sz="21300">
          <a:solidFill>
            <a:schemeClr val="tx2"/>
          </a:solidFill>
          <a:latin typeface="Times New Roman" pitchFamily="18" charset="0"/>
          <a:ea typeface="ＭＳ Ｐゴシック" pitchFamily="-28" charset="-128"/>
          <a:cs typeface="ＭＳ Ｐゴシック"/>
        </a:defRPr>
      </a:lvl3pPr>
      <a:lvl4pPr algn="ctr" defTabSz="4419600" rtl="0" eaLnBrk="0" fontAlgn="base" hangingPunct="0">
        <a:spcBef>
          <a:spcPct val="0"/>
        </a:spcBef>
        <a:spcAft>
          <a:spcPct val="0"/>
        </a:spcAft>
        <a:defRPr sz="21300">
          <a:solidFill>
            <a:schemeClr val="tx2"/>
          </a:solidFill>
          <a:latin typeface="Times New Roman" pitchFamily="18" charset="0"/>
          <a:ea typeface="ＭＳ Ｐゴシック" pitchFamily="-28" charset="-128"/>
          <a:cs typeface="ＭＳ Ｐゴシック"/>
        </a:defRPr>
      </a:lvl4pPr>
      <a:lvl5pPr algn="ctr" defTabSz="4419600" rtl="0" eaLnBrk="0" fontAlgn="base" hangingPunct="0">
        <a:spcBef>
          <a:spcPct val="0"/>
        </a:spcBef>
        <a:spcAft>
          <a:spcPct val="0"/>
        </a:spcAft>
        <a:defRPr sz="21300">
          <a:solidFill>
            <a:schemeClr val="tx2"/>
          </a:solidFill>
          <a:latin typeface="Times New Roman" pitchFamily="18" charset="0"/>
          <a:ea typeface="ＭＳ Ｐゴシック" pitchFamily="-28" charset="-128"/>
          <a:cs typeface="ＭＳ Ｐゴシック"/>
        </a:defRPr>
      </a:lvl5pPr>
      <a:lvl6pPr marL="457200" algn="ctr" defTabSz="4419600" rtl="0" fontAlgn="base">
        <a:spcBef>
          <a:spcPct val="0"/>
        </a:spcBef>
        <a:spcAft>
          <a:spcPct val="0"/>
        </a:spcAft>
        <a:defRPr sz="21300">
          <a:solidFill>
            <a:schemeClr val="tx2"/>
          </a:solidFill>
          <a:latin typeface="Times New Roman" pitchFamily="18" charset="0"/>
        </a:defRPr>
      </a:lvl6pPr>
      <a:lvl7pPr marL="914400" algn="ctr" defTabSz="4419600" rtl="0" fontAlgn="base">
        <a:spcBef>
          <a:spcPct val="0"/>
        </a:spcBef>
        <a:spcAft>
          <a:spcPct val="0"/>
        </a:spcAft>
        <a:defRPr sz="21300">
          <a:solidFill>
            <a:schemeClr val="tx2"/>
          </a:solidFill>
          <a:latin typeface="Times New Roman" pitchFamily="18" charset="0"/>
        </a:defRPr>
      </a:lvl7pPr>
      <a:lvl8pPr marL="1371600" algn="ctr" defTabSz="4419600" rtl="0" fontAlgn="base">
        <a:spcBef>
          <a:spcPct val="0"/>
        </a:spcBef>
        <a:spcAft>
          <a:spcPct val="0"/>
        </a:spcAft>
        <a:defRPr sz="21300">
          <a:solidFill>
            <a:schemeClr val="tx2"/>
          </a:solidFill>
          <a:latin typeface="Times New Roman" pitchFamily="18" charset="0"/>
        </a:defRPr>
      </a:lvl8pPr>
      <a:lvl9pPr marL="1828800" algn="ctr" defTabSz="4419600" rtl="0" fontAlgn="base">
        <a:spcBef>
          <a:spcPct val="0"/>
        </a:spcBef>
        <a:spcAft>
          <a:spcPct val="0"/>
        </a:spcAft>
        <a:defRPr sz="21300">
          <a:solidFill>
            <a:schemeClr val="tx2"/>
          </a:solidFill>
          <a:latin typeface="Times New Roman" pitchFamily="18" charset="0"/>
        </a:defRPr>
      </a:lvl9pPr>
    </p:titleStyle>
    <p:bodyStyle>
      <a:lvl1pPr marL="1657350" indent="-1657350" algn="l" defTabSz="4419600" rtl="0" eaLnBrk="0" fontAlgn="base" hangingPunct="0">
        <a:spcBef>
          <a:spcPct val="20000"/>
        </a:spcBef>
        <a:spcAft>
          <a:spcPct val="0"/>
        </a:spcAft>
        <a:buChar char="•"/>
        <a:defRPr sz="15500">
          <a:solidFill>
            <a:schemeClr val="tx1"/>
          </a:solidFill>
          <a:latin typeface="+mn-lt"/>
          <a:ea typeface="ＭＳ Ｐゴシック" pitchFamily="-28" charset="-128"/>
          <a:cs typeface="ＭＳ Ｐゴシック"/>
        </a:defRPr>
      </a:lvl1pPr>
      <a:lvl2pPr marL="3590925" indent="-1381125" algn="l" defTabSz="4419600" rtl="0" eaLnBrk="0" fontAlgn="base" hangingPunct="0">
        <a:spcBef>
          <a:spcPct val="20000"/>
        </a:spcBef>
        <a:spcAft>
          <a:spcPct val="0"/>
        </a:spcAft>
        <a:buChar char="–"/>
        <a:defRPr sz="13500">
          <a:solidFill>
            <a:schemeClr val="tx1"/>
          </a:solidFill>
          <a:latin typeface="+mn-lt"/>
          <a:ea typeface="ＭＳ Ｐゴシック" pitchFamily="-28" charset="-128"/>
          <a:cs typeface="ＭＳ Ｐゴシック"/>
        </a:defRPr>
      </a:lvl2pPr>
      <a:lvl3pPr marL="5524500" indent="-1104900" algn="l" defTabSz="4419600" rtl="0" eaLnBrk="0" fontAlgn="base" hangingPunct="0">
        <a:spcBef>
          <a:spcPct val="20000"/>
        </a:spcBef>
        <a:spcAft>
          <a:spcPct val="0"/>
        </a:spcAft>
        <a:buChar char="•"/>
        <a:defRPr sz="11600">
          <a:solidFill>
            <a:schemeClr val="tx1"/>
          </a:solidFill>
          <a:latin typeface="+mn-lt"/>
          <a:ea typeface="ＭＳ Ｐゴシック" pitchFamily="-28" charset="-128"/>
          <a:cs typeface="ＭＳ Ｐゴシック"/>
        </a:defRPr>
      </a:lvl3pPr>
      <a:lvl4pPr marL="7734300" indent="-1104900" algn="l" defTabSz="4419600" rtl="0" eaLnBrk="0" fontAlgn="base" hangingPunct="0">
        <a:spcBef>
          <a:spcPct val="20000"/>
        </a:spcBef>
        <a:spcAft>
          <a:spcPct val="0"/>
        </a:spcAft>
        <a:buChar char="–"/>
        <a:defRPr sz="9700">
          <a:solidFill>
            <a:schemeClr val="tx1"/>
          </a:solidFill>
          <a:latin typeface="+mn-lt"/>
          <a:ea typeface="ＭＳ Ｐゴシック" pitchFamily="-28" charset="-128"/>
          <a:cs typeface="ＭＳ Ｐゴシック"/>
        </a:defRPr>
      </a:lvl4pPr>
      <a:lvl5pPr marL="9944100" indent="-1104900" algn="l" defTabSz="4419600" rtl="0" eaLnBrk="0" fontAlgn="base" hangingPunct="0">
        <a:spcBef>
          <a:spcPct val="20000"/>
        </a:spcBef>
        <a:spcAft>
          <a:spcPct val="0"/>
        </a:spcAft>
        <a:buChar char="»"/>
        <a:defRPr sz="9700">
          <a:solidFill>
            <a:schemeClr val="tx1"/>
          </a:solidFill>
          <a:latin typeface="+mn-lt"/>
          <a:ea typeface="ＭＳ Ｐゴシック" pitchFamily="-28" charset="-128"/>
          <a:cs typeface="ＭＳ Ｐゴシック"/>
        </a:defRPr>
      </a:lvl5pPr>
      <a:lvl6pPr marL="10401300" indent="-1104900" algn="l" defTabSz="4419600" rtl="0" fontAlgn="base">
        <a:spcBef>
          <a:spcPct val="20000"/>
        </a:spcBef>
        <a:spcAft>
          <a:spcPct val="0"/>
        </a:spcAft>
        <a:buChar char="»"/>
        <a:defRPr sz="9700">
          <a:solidFill>
            <a:schemeClr val="tx1"/>
          </a:solidFill>
          <a:latin typeface="+mn-lt"/>
        </a:defRPr>
      </a:lvl6pPr>
      <a:lvl7pPr marL="10858500" indent="-1104900" algn="l" defTabSz="4419600" rtl="0" fontAlgn="base">
        <a:spcBef>
          <a:spcPct val="20000"/>
        </a:spcBef>
        <a:spcAft>
          <a:spcPct val="0"/>
        </a:spcAft>
        <a:buChar char="»"/>
        <a:defRPr sz="9700">
          <a:solidFill>
            <a:schemeClr val="tx1"/>
          </a:solidFill>
          <a:latin typeface="+mn-lt"/>
        </a:defRPr>
      </a:lvl7pPr>
      <a:lvl8pPr marL="11315700" indent="-1104900" algn="l" defTabSz="4419600" rtl="0" fontAlgn="base">
        <a:spcBef>
          <a:spcPct val="20000"/>
        </a:spcBef>
        <a:spcAft>
          <a:spcPct val="0"/>
        </a:spcAft>
        <a:buChar char="»"/>
        <a:defRPr sz="9700">
          <a:solidFill>
            <a:schemeClr val="tx1"/>
          </a:solidFill>
          <a:latin typeface="+mn-lt"/>
        </a:defRPr>
      </a:lvl8pPr>
      <a:lvl9pPr marL="11772900" indent="-1104900" algn="l" defTabSz="4419600" rtl="0" fontAlgn="base">
        <a:spcBef>
          <a:spcPct val="20000"/>
        </a:spcBef>
        <a:spcAft>
          <a:spcPct val="0"/>
        </a:spcAft>
        <a:buChar char="»"/>
        <a:defRPr sz="9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notesSlide" Target="../notesSlides/notesSlide1.xml"/><Relationship Id="rId7"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image" Target="../media/image3.png"/><Relationship Id="rId5" Type="http://schemas.openxmlformats.org/officeDocument/2006/relationships/image" Target="../media/image5.png"/><Relationship Id="rId10" Type="http://schemas.openxmlformats.org/officeDocument/2006/relationships/oleObject" Target="../embeddings/oleObject3.bin"/><Relationship Id="rId4" Type="http://schemas.openxmlformats.org/officeDocument/2006/relationships/image" Target="../media/image4.png"/><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6699"/>
        </a:solidFill>
        <a:effectLst/>
      </p:bgPr>
    </p:bg>
    <p:spTree>
      <p:nvGrpSpPr>
        <p:cNvPr id="1" name=""/>
        <p:cNvGrpSpPr/>
        <p:nvPr/>
      </p:nvGrpSpPr>
      <p:grpSpPr>
        <a:xfrm>
          <a:off x="0" y="0"/>
          <a:ext cx="0" cy="0"/>
          <a:chOff x="0" y="0"/>
          <a:chExt cx="0" cy="0"/>
        </a:xfrm>
      </p:grpSpPr>
      <p:sp>
        <p:nvSpPr>
          <p:cNvPr id="15414" name="Rectangle 2"/>
          <p:cNvSpPr>
            <a:spLocks noChangeArrowheads="1"/>
          </p:cNvSpPr>
          <p:nvPr/>
        </p:nvSpPr>
        <p:spPr bwMode="auto">
          <a:xfrm>
            <a:off x="0" y="0"/>
            <a:ext cx="33528000" cy="5715000"/>
          </a:xfrm>
          <a:prstGeom prst="rect">
            <a:avLst/>
          </a:prstGeom>
          <a:solidFill>
            <a:schemeClr val="bg1"/>
          </a:solidFill>
          <a:ln w="9525">
            <a:noFill/>
            <a:miter lim="800000"/>
            <a:headEnd/>
            <a:tailEnd/>
          </a:ln>
        </p:spPr>
        <p:txBody>
          <a:bodyPr wrap="none" anchor="ctr"/>
          <a:lstStyle/>
          <a:p>
            <a:endParaRPr lang="en-US" sz="3600">
              <a:latin typeface="Arial" charset="0"/>
            </a:endParaRPr>
          </a:p>
        </p:txBody>
      </p:sp>
      <p:sp>
        <p:nvSpPr>
          <p:cNvPr id="15415" name="Rectangle 3"/>
          <p:cNvSpPr>
            <a:spLocks noChangeArrowheads="1"/>
          </p:cNvSpPr>
          <p:nvPr/>
        </p:nvSpPr>
        <p:spPr bwMode="auto">
          <a:xfrm>
            <a:off x="0" y="5181600"/>
            <a:ext cx="33528000" cy="796925"/>
          </a:xfrm>
          <a:prstGeom prst="rect">
            <a:avLst/>
          </a:prstGeom>
          <a:gradFill rotWithShape="0">
            <a:gsLst>
              <a:gs pos="0">
                <a:srgbClr val="FF3300"/>
              </a:gs>
              <a:gs pos="50000">
                <a:srgbClr val="FFCC00"/>
              </a:gs>
              <a:gs pos="100000">
                <a:srgbClr val="FF3300"/>
              </a:gs>
            </a:gsLst>
            <a:lin ang="0" scaled="1"/>
          </a:gradFill>
          <a:ln w="9525">
            <a:noFill/>
            <a:miter lim="800000"/>
            <a:headEnd/>
            <a:tailEnd/>
          </a:ln>
        </p:spPr>
        <p:txBody>
          <a:bodyPr wrap="none" anchor="ctr"/>
          <a:lstStyle/>
          <a:p>
            <a:endParaRPr lang="en-US" sz="3600">
              <a:latin typeface="Arial" charset="0"/>
            </a:endParaRPr>
          </a:p>
        </p:txBody>
      </p:sp>
      <p:sp>
        <p:nvSpPr>
          <p:cNvPr id="15416" name="Rectangle 6"/>
          <p:cNvSpPr>
            <a:spLocks noChangeArrowheads="1"/>
          </p:cNvSpPr>
          <p:nvPr/>
        </p:nvSpPr>
        <p:spPr bwMode="auto">
          <a:xfrm>
            <a:off x="936625" y="6064250"/>
            <a:ext cx="10077450" cy="36042600"/>
          </a:xfrm>
          <a:prstGeom prst="rect">
            <a:avLst/>
          </a:prstGeom>
          <a:solidFill>
            <a:schemeClr val="bg1"/>
          </a:solidFill>
          <a:ln w="9525">
            <a:noFill/>
            <a:miter lim="800000"/>
            <a:headEnd/>
            <a:tailEnd/>
          </a:ln>
        </p:spPr>
        <p:txBody>
          <a:bodyPr wrap="none" anchor="ctr"/>
          <a:lstStyle/>
          <a:p>
            <a:pPr algn="ctr"/>
            <a:endParaRPr lang="en-US" sz="3600">
              <a:latin typeface="Arial" charset="0"/>
            </a:endParaRPr>
          </a:p>
        </p:txBody>
      </p:sp>
      <p:sp>
        <p:nvSpPr>
          <p:cNvPr id="15417" name="Rectangle 8"/>
          <p:cNvSpPr>
            <a:spLocks noChangeArrowheads="1"/>
          </p:cNvSpPr>
          <p:nvPr/>
        </p:nvSpPr>
        <p:spPr bwMode="auto">
          <a:xfrm>
            <a:off x="11693525" y="6662738"/>
            <a:ext cx="10083800" cy="35399662"/>
          </a:xfrm>
          <a:prstGeom prst="rect">
            <a:avLst/>
          </a:prstGeom>
          <a:solidFill>
            <a:schemeClr val="bg1"/>
          </a:solidFill>
          <a:ln w="9525">
            <a:noFill/>
            <a:miter lim="800000"/>
            <a:headEnd/>
            <a:tailEnd/>
          </a:ln>
        </p:spPr>
        <p:txBody>
          <a:bodyPr wrap="none" anchor="ctr"/>
          <a:lstStyle/>
          <a:p>
            <a:pPr algn="ctr"/>
            <a:endParaRPr lang="en-US" sz="3600">
              <a:solidFill>
                <a:srgbClr val="FF0000"/>
              </a:solidFill>
              <a:latin typeface="Arial" charset="0"/>
            </a:endParaRPr>
          </a:p>
        </p:txBody>
      </p:sp>
      <p:sp>
        <p:nvSpPr>
          <p:cNvPr id="15418" name="Rectangle 9"/>
          <p:cNvSpPr>
            <a:spLocks noChangeArrowheads="1"/>
          </p:cNvSpPr>
          <p:nvPr/>
        </p:nvSpPr>
        <p:spPr bwMode="auto">
          <a:xfrm>
            <a:off x="22785388" y="6286500"/>
            <a:ext cx="10077450" cy="35833050"/>
          </a:xfrm>
          <a:prstGeom prst="rect">
            <a:avLst/>
          </a:prstGeom>
          <a:solidFill>
            <a:schemeClr val="bg1"/>
          </a:solidFill>
          <a:ln w="9525">
            <a:noFill/>
            <a:miter lim="800000"/>
            <a:headEnd/>
            <a:tailEnd/>
          </a:ln>
        </p:spPr>
        <p:txBody>
          <a:bodyPr wrap="none" anchor="ctr"/>
          <a:lstStyle/>
          <a:p>
            <a:endParaRPr lang="en-US" sz="3600" b="1">
              <a:latin typeface="Arial" charset="0"/>
            </a:endParaRPr>
          </a:p>
        </p:txBody>
      </p:sp>
      <p:sp>
        <p:nvSpPr>
          <p:cNvPr id="15419" name="Text Box 13"/>
          <p:cNvSpPr txBox="1">
            <a:spLocks noChangeArrowheads="1"/>
          </p:cNvSpPr>
          <p:nvPr/>
        </p:nvSpPr>
        <p:spPr bwMode="auto">
          <a:xfrm>
            <a:off x="1522413" y="371475"/>
            <a:ext cx="30481587" cy="3689350"/>
          </a:xfrm>
          <a:prstGeom prst="rect">
            <a:avLst/>
          </a:prstGeom>
          <a:noFill/>
          <a:ln w="9525">
            <a:noFill/>
            <a:miter lim="800000"/>
            <a:headEnd/>
            <a:tailEnd/>
          </a:ln>
        </p:spPr>
        <p:txBody>
          <a:bodyPr>
            <a:spAutoFit/>
          </a:bodyPr>
          <a:lstStyle/>
          <a:p>
            <a:pPr algn="ctr"/>
            <a:r>
              <a:rPr lang="en-US" sz="7000" b="1">
                <a:latin typeface="Arial" charset="0"/>
              </a:rPr>
              <a:t>Assessment and Treatment of Hazardous and Harmful Alcohol Drinkers </a:t>
            </a:r>
          </a:p>
          <a:p>
            <a:pPr algn="ctr"/>
            <a:r>
              <a:rPr lang="en-US" sz="7000" b="1">
                <a:latin typeface="Arial" charset="0"/>
              </a:rPr>
              <a:t>in Ireland: A Survey of Irish Gastroenterologists</a:t>
            </a:r>
            <a:r>
              <a:rPr lang="en-US" sz="7000">
                <a:latin typeface="Arial" charset="0"/>
              </a:rPr>
              <a:t> </a:t>
            </a:r>
            <a:endParaRPr lang="en-GB" sz="7000">
              <a:latin typeface="Arial" charset="0"/>
            </a:endParaRPr>
          </a:p>
          <a:p>
            <a:pPr algn="ctr"/>
            <a:r>
              <a:rPr lang="en-GB" sz="4800" b="1">
                <a:latin typeface="Arial" charset="0"/>
              </a:rPr>
              <a:t>Audrey Dillon, Stephen Stewart</a:t>
            </a:r>
          </a:p>
          <a:p>
            <a:pPr algn="ctr"/>
            <a:r>
              <a:rPr lang="en-GB" sz="4800" b="1">
                <a:latin typeface="Arial" charset="0"/>
              </a:rPr>
              <a:t>Centre for Liver Disease, Mater Misericordiae University Hospital, Dublin, Ireland</a:t>
            </a:r>
          </a:p>
        </p:txBody>
      </p:sp>
      <p:sp>
        <p:nvSpPr>
          <p:cNvPr id="15420" name="Text Box 15"/>
          <p:cNvSpPr txBox="1">
            <a:spLocks noChangeArrowheads="1"/>
          </p:cNvSpPr>
          <p:nvPr/>
        </p:nvSpPr>
        <p:spPr bwMode="auto">
          <a:xfrm>
            <a:off x="1066800" y="6829425"/>
            <a:ext cx="9936163" cy="8402638"/>
          </a:xfrm>
          <a:prstGeom prst="rect">
            <a:avLst/>
          </a:prstGeom>
          <a:noFill/>
          <a:ln w="9525">
            <a:noFill/>
            <a:miter lim="800000"/>
            <a:headEnd/>
            <a:tailEnd/>
          </a:ln>
        </p:spPr>
        <p:txBody>
          <a:bodyPr>
            <a:spAutoFit/>
          </a:bodyPr>
          <a:lstStyle/>
          <a:p>
            <a:pPr>
              <a:spcBef>
                <a:spcPct val="50000"/>
              </a:spcBef>
            </a:pPr>
            <a:r>
              <a:rPr lang="en-US" sz="3600">
                <a:latin typeface="Arial" charset="0"/>
              </a:rPr>
              <a:t>Alcohol-related mortality in Ireland is rising, particularly in the young. In April, the Royal College of Physicians of Ireland (RCPI) convened a policy group on alcohol which produced recommendations for Government and for those caring for patients with alcohol-related problems. These will rely on knowledge of and access to local services for these patients.</a:t>
            </a:r>
          </a:p>
          <a:p>
            <a:pPr>
              <a:spcBef>
                <a:spcPct val="50000"/>
              </a:spcBef>
            </a:pPr>
            <a:r>
              <a:rPr lang="en-US" sz="3600">
                <a:latin typeface="Arial" charset="0"/>
              </a:rPr>
              <a:t>Currently there is very little known about what services are available to, and used by, Irish clinicians dealing with harmful and hazardous drinkers.  </a:t>
            </a:r>
          </a:p>
          <a:p>
            <a:pPr>
              <a:spcBef>
                <a:spcPct val="50000"/>
              </a:spcBef>
            </a:pPr>
            <a:endParaRPr lang="en-GB" sz="3600">
              <a:latin typeface="Arial" charset="0"/>
            </a:endParaRPr>
          </a:p>
        </p:txBody>
      </p:sp>
      <p:sp>
        <p:nvSpPr>
          <p:cNvPr id="15421" name="Text Box 20"/>
          <p:cNvSpPr txBox="1">
            <a:spLocks noChangeArrowheads="1"/>
          </p:cNvSpPr>
          <p:nvPr/>
        </p:nvSpPr>
        <p:spPr bwMode="auto">
          <a:xfrm>
            <a:off x="12084050" y="14487525"/>
            <a:ext cx="10009188" cy="641350"/>
          </a:xfrm>
          <a:prstGeom prst="rect">
            <a:avLst/>
          </a:prstGeom>
          <a:noFill/>
          <a:ln w="9525">
            <a:noFill/>
            <a:miter lim="800000"/>
            <a:headEnd/>
            <a:tailEnd/>
          </a:ln>
        </p:spPr>
        <p:txBody>
          <a:bodyPr>
            <a:spAutoFit/>
          </a:bodyPr>
          <a:lstStyle/>
          <a:p>
            <a:pPr>
              <a:spcBef>
                <a:spcPct val="50000"/>
              </a:spcBef>
            </a:pPr>
            <a:endParaRPr lang="en-IE" sz="3600">
              <a:latin typeface="Arial" charset="0"/>
            </a:endParaRPr>
          </a:p>
        </p:txBody>
      </p:sp>
      <p:sp>
        <p:nvSpPr>
          <p:cNvPr id="15422" name="Text Box 22"/>
          <p:cNvSpPr txBox="1">
            <a:spLocks noChangeArrowheads="1"/>
          </p:cNvSpPr>
          <p:nvPr/>
        </p:nvSpPr>
        <p:spPr bwMode="auto">
          <a:xfrm>
            <a:off x="1406525" y="23728363"/>
            <a:ext cx="9453563" cy="641350"/>
          </a:xfrm>
          <a:prstGeom prst="rect">
            <a:avLst/>
          </a:prstGeom>
          <a:noFill/>
          <a:ln w="9525">
            <a:noFill/>
            <a:miter lim="800000"/>
            <a:headEnd/>
            <a:tailEnd/>
          </a:ln>
        </p:spPr>
        <p:txBody>
          <a:bodyPr>
            <a:spAutoFit/>
          </a:bodyPr>
          <a:lstStyle/>
          <a:p>
            <a:endParaRPr lang="en-US" sz="3600">
              <a:latin typeface="Arial" charset="0"/>
            </a:endParaRPr>
          </a:p>
        </p:txBody>
      </p:sp>
      <p:sp>
        <p:nvSpPr>
          <p:cNvPr id="15423" name="Text Box 276"/>
          <p:cNvSpPr txBox="1">
            <a:spLocks noChangeArrowheads="1"/>
          </p:cNvSpPr>
          <p:nvPr/>
        </p:nvSpPr>
        <p:spPr bwMode="auto">
          <a:xfrm>
            <a:off x="22812375" y="10529888"/>
            <a:ext cx="1531938" cy="641350"/>
          </a:xfrm>
          <a:prstGeom prst="rect">
            <a:avLst/>
          </a:prstGeom>
          <a:noFill/>
          <a:ln w="9525">
            <a:noFill/>
            <a:miter lim="800000"/>
            <a:headEnd/>
            <a:tailEnd/>
          </a:ln>
        </p:spPr>
        <p:txBody>
          <a:bodyPr>
            <a:spAutoFit/>
          </a:bodyPr>
          <a:lstStyle/>
          <a:p>
            <a:endParaRPr lang="en-US" sz="3600">
              <a:latin typeface="Arial" charset="0"/>
            </a:endParaRPr>
          </a:p>
        </p:txBody>
      </p:sp>
      <p:sp>
        <p:nvSpPr>
          <p:cNvPr id="15424" name="Text Box 48"/>
          <p:cNvSpPr txBox="1">
            <a:spLocks noChangeArrowheads="1"/>
          </p:cNvSpPr>
          <p:nvPr/>
        </p:nvSpPr>
        <p:spPr bwMode="auto">
          <a:xfrm>
            <a:off x="908050" y="6000750"/>
            <a:ext cx="10136188" cy="635000"/>
          </a:xfrm>
          <a:prstGeom prst="rect">
            <a:avLst/>
          </a:prstGeom>
          <a:solidFill>
            <a:srgbClr val="003399"/>
          </a:solidFill>
          <a:ln w="9525">
            <a:noFill/>
            <a:miter lim="800000"/>
            <a:headEnd/>
            <a:tailEnd/>
          </a:ln>
        </p:spPr>
        <p:txBody>
          <a:bodyPr lIns="80689" tIns="40344" rIns="80689" bIns="40344">
            <a:spAutoFit/>
          </a:bodyPr>
          <a:lstStyle/>
          <a:p>
            <a:pPr defTabSz="204788" eaLnBrk="0" hangingPunct="0">
              <a:spcBef>
                <a:spcPct val="50000"/>
              </a:spcBef>
            </a:pPr>
            <a:r>
              <a:rPr lang="en-GB" sz="3600" b="1">
                <a:solidFill>
                  <a:schemeClr val="bg1"/>
                </a:solidFill>
                <a:latin typeface="Arial" charset="0"/>
              </a:rPr>
              <a:t>Introduction</a:t>
            </a:r>
            <a:endParaRPr lang="en-US" sz="3600" b="1">
              <a:solidFill>
                <a:schemeClr val="bg1"/>
              </a:solidFill>
              <a:latin typeface="Arial" charset="0"/>
            </a:endParaRPr>
          </a:p>
        </p:txBody>
      </p:sp>
      <p:sp>
        <p:nvSpPr>
          <p:cNvPr id="15425" name="Text Box 48"/>
          <p:cNvSpPr txBox="1">
            <a:spLocks noChangeArrowheads="1"/>
          </p:cNvSpPr>
          <p:nvPr/>
        </p:nvSpPr>
        <p:spPr bwMode="auto">
          <a:xfrm>
            <a:off x="917575" y="15043150"/>
            <a:ext cx="10083800" cy="628650"/>
          </a:xfrm>
          <a:prstGeom prst="rect">
            <a:avLst/>
          </a:prstGeom>
          <a:solidFill>
            <a:srgbClr val="003399"/>
          </a:solidFill>
          <a:ln w="9525">
            <a:noFill/>
            <a:miter lim="800000"/>
            <a:headEnd/>
            <a:tailEnd/>
          </a:ln>
        </p:spPr>
        <p:txBody>
          <a:bodyPr lIns="80689" tIns="40344" rIns="80689" bIns="40344">
            <a:spAutoFit/>
          </a:bodyPr>
          <a:lstStyle/>
          <a:p>
            <a:pPr defTabSz="204788" eaLnBrk="0" hangingPunct="0">
              <a:spcBef>
                <a:spcPct val="50000"/>
              </a:spcBef>
            </a:pPr>
            <a:r>
              <a:rPr lang="en-IE" sz="3600" b="1">
                <a:solidFill>
                  <a:schemeClr val="bg1"/>
                </a:solidFill>
                <a:latin typeface="Arial" charset="0"/>
              </a:rPr>
              <a:t>Aims</a:t>
            </a:r>
            <a:endParaRPr lang="en-GB" sz="3600" b="1">
              <a:solidFill>
                <a:schemeClr val="bg1"/>
              </a:solidFill>
              <a:latin typeface="Arial" charset="0"/>
            </a:endParaRPr>
          </a:p>
        </p:txBody>
      </p:sp>
      <p:sp>
        <p:nvSpPr>
          <p:cNvPr id="15426" name="Text Box 50"/>
          <p:cNvSpPr txBox="1">
            <a:spLocks noChangeArrowheads="1"/>
          </p:cNvSpPr>
          <p:nvPr/>
        </p:nvSpPr>
        <p:spPr bwMode="auto">
          <a:xfrm>
            <a:off x="22780625" y="6029325"/>
            <a:ext cx="10083800" cy="628650"/>
          </a:xfrm>
          <a:prstGeom prst="rect">
            <a:avLst/>
          </a:prstGeom>
          <a:solidFill>
            <a:srgbClr val="003399"/>
          </a:solidFill>
          <a:ln w="9525">
            <a:noFill/>
            <a:miter lim="800000"/>
            <a:headEnd/>
            <a:tailEnd/>
          </a:ln>
        </p:spPr>
        <p:txBody>
          <a:bodyPr lIns="80689" tIns="40344" rIns="80689" bIns="40344">
            <a:spAutoFit/>
          </a:bodyPr>
          <a:lstStyle/>
          <a:p>
            <a:pPr defTabSz="204788" eaLnBrk="0" hangingPunct="0">
              <a:spcBef>
                <a:spcPct val="50000"/>
              </a:spcBef>
            </a:pPr>
            <a:r>
              <a:rPr lang="en-GB" sz="3600" b="1">
                <a:solidFill>
                  <a:schemeClr val="bg1"/>
                </a:solidFill>
                <a:latin typeface="Arial" charset="0"/>
              </a:rPr>
              <a:t>Results</a:t>
            </a:r>
          </a:p>
        </p:txBody>
      </p:sp>
      <p:sp>
        <p:nvSpPr>
          <p:cNvPr id="15427" name="Text Box 384"/>
          <p:cNvSpPr txBox="1">
            <a:spLocks noChangeArrowheads="1"/>
          </p:cNvSpPr>
          <p:nvPr/>
        </p:nvSpPr>
        <p:spPr bwMode="auto">
          <a:xfrm>
            <a:off x="22885400" y="23923625"/>
            <a:ext cx="9864725" cy="641350"/>
          </a:xfrm>
          <a:prstGeom prst="rect">
            <a:avLst/>
          </a:prstGeom>
          <a:noFill/>
          <a:ln w="9525">
            <a:noFill/>
            <a:miter lim="800000"/>
            <a:headEnd/>
            <a:tailEnd/>
          </a:ln>
        </p:spPr>
        <p:txBody>
          <a:bodyPr>
            <a:spAutoFit/>
          </a:bodyPr>
          <a:lstStyle/>
          <a:p>
            <a:pPr>
              <a:spcBef>
                <a:spcPct val="50000"/>
              </a:spcBef>
            </a:pPr>
            <a:endParaRPr lang="en-US" sz="3600">
              <a:latin typeface="Arial" charset="0"/>
            </a:endParaRPr>
          </a:p>
        </p:txBody>
      </p:sp>
      <p:sp>
        <p:nvSpPr>
          <p:cNvPr id="15428" name="Text Box 50"/>
          <p:cNvSpPr txBox="1">
            <a:spLocks noChangeArrowheads="1"/>
          </p:cNvSpPr>
          <p:nvPr/>
        </p:nvSpPr>
        <p:spPr bwMode="auto">
          <a:xfrm>
            <a:off x="22791738" y="26195338"/>
            <a:ext cx="10153650" cy="628650"/>
          </a:xfrm>
          <a:prstGeom prst="rect">
            <a:avLst/>
          </a:prstGeom>
          <a:solidFill>
            <a:srgbClr val="003399"/>
          </a:solidFill>
          <a:ln w="9525">
            <a:noFill/>
            <a:miter lim="800000"/>
            <a:headEnd/>
            <a:tailEnd/>
          </a:ln>
        </p:spPr>
        <p:txBody>
          <a:bodyPr lIns="80689" tIns="40344" rIns="80689" bIns="40344">
            <a:spAutoFit/>
          </a:bodyPr>
          <a:lstStyle/>
          <a:p>
            <a:pPr defTabSz="204788" eaLnBrk="0" hangingPunct="0">
              <a:spcBef>
                <a:spcPct val="50000"/>
              </a:spcBef>
            </a:pPr>
            <a:r>
              <a:rPr lang="en-IE" sz="3600" b="1">
                <a:solidFill>
                  <a:schemeClr val="bg1"/>
                </a:solidFill>
                <a:latin typeface="Arial" charset="0"/>
              </a:rPr>
              <a:t>Conclusion</a:t>
            </a:r>
            <a:endParaRPr lang="en-GB" sz="3600" b="1">
              <a:solidFill>
                <a:schemeClr val="bg1"/>
              </a:solidFill>
              <a:latin typeface="Arial" charset="0"/>
            </a:endParaRPr>
          </a:p>
        </p:txBody>
      </p:sp>
      <p:sp>
        <p:nvSpPr>
          <p:cNvPr id="15429" name="TextBox 43"/>
          <p:cNvSpPr txBox="1">
            <a:spLocks noChangeArrowheads="1"/>
          </p:cNvSpPr>
          <p:nvPr/>
        </p:nvSpPr>
        <p:spPr bwMode="auto">
          <a:xfrm>
            <a:off x="22818725" y="27197050"/>
            <a:ext cx="9725025" cy="11352213"/>
          </a:xfrm>
          <a:prstGeom prst="rect">
            <a:avLst/>
          </a:prstGeom>
          <a:noFill/>
          <a:ln w="9525">
            <a:noFill/>
            <a:miter lim="800000"/>
            <a:headEnd/>
            <a:tailEnd/>
          </a:ln>
        </p:spPr>
        <p:txBody>
          <a:bodyPr>
            <a:spAutoFit/>
          </a:bodyPr>
          <a:lstStyle/>
          <a:p>
            <a:pPr>
              <a:spcBef>
                <a:spcPct val="50000"/>
              </a:spcBef>
            </a:pPr>
            <a:r>
              <a:rPr lang="en-GB" sz="3600">
                <a:latin typeface="Arial" charset="0"/>
              </a:rPr>
              <a:t>This survey shows that gastroenterologists do not access services for treatment of hazardous drinkers. It is not clear if this is because the services are not available, or not accessed. </a:t>
            </a:r>
            <a:endParaRPr lang="en-IE" sz="3600">
              <a:latin typeface="Arial" charset="0"/>
            </a:endParaRPr>
          </a:p>
          <a:p>
            <a:pPr>
              <a:spcBef>
                <a:spcPct val="50000"/>
              </a:spcBef>
            </a:pPr>
            <a:r>
              <a:rPr lang="en-IE" sz="3600">
                <a:latin typeface="Arial" charset="0"/>
              </a:rPr>
              <a:t>Gastroenterologists in Ireland may benefit from education in the use of formal screening tools and pharmacotherapy in the management of harmful or hazardous drinkers.</a:t>
            </a:r>
          </a:p>
          <a:p>
            <a:pPr>
              <a:spcBef>
                <a:spcPct val="50000"/>
              </a:spcBef>
            </a:pPr>
            <a:r>
              <a:rPr lang="en-IE" sz="3600">
                <a:latin typeface="Arial" charset="0"/>
              </a:rPr>
              <a:t>Institutions need to have clear pathways for the screening and management of harmful and hazardous drinkers and this should be delivered by appropriately trained staff. Clear links between community and hospital alcohol treatment services need to be developed, and there needs to be a greater access to outpatient detoxification programmes. </a:t>
            </a:r>
          </a:p>
          <a:p>
            <a:pPr>
              <a:spcBef>
                <a:spcPct val="50000"/>
              </a:spcBef>
            </a:pPr>
            <a:r>
              <a:rPr lang="en-IE" sz="3600">
                <a:latin typeface="Arial" charset="0"/>
              </a:rPr>
              <a:t>Gastroenterologists require greater access to psychological treatments, that remains the mainstay of alcohol treatment.</a:t>
            </a:r>
          </a:p>
        </p:txBody>
      </p:sp>
      <p:sp>
        <p:nvSpPr>
          <p:cNvPr id="15430" name="Text Box 48"/>
          <p:cNvSpPr txBox="1">
            <a:spLocks noChangeArrowheads="1"/>
          </p:cNvSpPr>
          <p:nvPr/>
        </p:nvSpPr>
        <p:spPr bwMode="auto">
          <a:xfrm>
            <a:off x="939800" y="18337213"/>
            <a:ext cx="10083800" cy="628650"/>
          </a:xfrm>
          <a:prstGeom prst="rect">
            <a:avLst/>
          </a:prstGeom>
          <a:solidFill>
            <a:srgbClr val="003399"/>
          </a:solidFill>
          <a:ln w="9525">
            <a:noFill/>
            <a:miter lim="800000"/>
            <a:headEnd/>
            <a:tailEnd/>
          </a:ln>
        </p:spPr>
        <p:txBody>
          <a:bodyPr lIns="80689" tIns="40344" rIns="80689" bIns="40344">
            <a:spAutoFit/>
          </a:bodyPr>
          <a:lstStyle/>
          <a:p>
            <a:pPr defTabSz="204788" eaLnBrk="0" hangingPunct="0">
              <a:spcBef>
                <a:spcPct val="50000"/>
              </a:spcBef>
            </a:pPr>
            <a:r>
              <a:rPr lang="en-IE" sz="3600" b="1">
                <a:solidFill>
                  <a:schemeClr val="bg1"/>
                </a:solidFill>
                <a:latin typeface="Arial" charset="0"/>
              </a:rPr>
              <a:t>Methods</a:t>
            </a:r>
            <a:endParaRPr lang="en-GB" sz="3600" b="1">
              <a:solidFill>
                <a:schemeClr val="bg1"/>
              </a:solidFill>
              <a:latin typeface="Arial" charset="0"/>
            </a:endParaRPr>
          </a:p>
        </p:txBody>
      </p:sp>
      <p:pic>
        <p:nvPicPr>
          <p:cNvPr id="15431" name="Picture 39" descr="http://www.mater.ie/images/menu_images/front_shadow.gif"/>
          <p:cNvPicPr>
            <a:picLocks noChangeAspect="1" noChangeArrowheads="1"/>
          </p:cNvPicPr>
          <p:nvPr/>
        </p:nvPicPr>
        <p:blipFill>
          <a:blip r:embed="rId4"/>
          <a:srcRect/>
          <a:stretch>
            <a:fillRect/>
          </a:stretch>
        </p:blipFill>
        <p:spPr bwMode="auto">
          <a:xfrm>
            <a:off x="371475" y="1847850"/>
            <a:ext cx="4135438" cy="3000375"/>
          </a:xfrm>
          <a:prstGeom prst="rect">
            <a:avLst/>
          </a:prstGeom>
          <a:noFill/>
          <a:ln w="9525">
            <a:noFill/>
            <a:miter lim="800000"/>
            <a:headEnd/>
            <a:tailEnd/>
          </a:ln>
        </p:spPr>
      </p:pic>
      <p:pic>
        <p:nvPicPr>
          <p:cNvPr id="1059" name="Picture 40"/>
          <p:cNvPicPr>
            <a:picLocks noChangeAspect="1" noChangeArrowheads="1"/>
          </p:cNvPicPr>
          <p:nvPr/>
        </p:nvPicPr>
        <p:blipFill>
          <a:blip r:embed="rId5"/>
          <a:srcRect/>
          <a:stretch>
            <a:fillRect/>
          </a:stretch>
        </p:blipFill>
        <p:spPr bwMode="auto">
          <a:xfrm>
            <a:off x="28611513" y="1414463"/>
            <a:ext cx="4402137" cy="3314700"/>
          </a:xfrm>
          <a:prstGeom prst="rect">
            <a:avLst/>
          </a:prstGeom>
          <a:noFill/>
          <a:ln w="9525">
            <a:noFill/>
            <a:miter lim="800000"/>
            <a:headEnd/>
            <a:tailEnd/>
          </a:ln>
          <a:effectLst>
            <a:outerShdw dist="17961" dir="2700000" algn="ctr" rotWithShape="0">
              <a:schemeClr val="tx2"/>
            </a:outerShdw>
          </a:effectLst>
        </p:spPr>
      </p:pic>
      <p:sp>
        <p:nvSpPr>
          <p:cNvPr id="15433" name="Text Box 44"/>
          <p:cNvSpPr txBox="1">
            <a:spLocks noChangeArrowheads="1"/>
          </p:cNvSpPr>
          <p:nvPr/>
        </p:nvSpPr>
        <p:spPr bwMode="auto">
          <a:xfrm>
            <a:off x="1022350" y="19134138"/>
            <a:ext cx="9771063" cy="6186487"/>
          </a:xfrm>
          <a:prstGeom prst="rect">
            <a:avLst/>
          </a:prstGeom>
          <a:noFill/>
          <a:ln w="9525">
            <a:noFill/>
            <a:miter lim="800000"/>
            <a:headEnd/>
            <a:tailEnd/>
          </a:ln>
        </p:spPr>
        <p:txBody>
          <a:bodyPr>
            <a:spAutoFit/>
          </a:bodyPr>
          <a:lstStyle/>
          <a:p>
            <a:pPr>
              <a:spcBef>
                <a:spcPct val="50000"/>
              </a:spcBef>
            </a:pPr>
            <a:r>
              <a:rPr lang="en-US" sz="3600">
                <a:latin typeface="Arial" charset="0"/>
              </a:rPr>
              <a:t>A short survey was designed to identify the types of interventions and services currently in use by clinicians treating harmful and hazardous drinkers. The survey included the use of screening tools, treatments including pharmacotherapy and access to referral services. An online survey tool, www.surveymonkey.com, was emailed to all members of the Irish Society of Gastroenterology. A reminder email was sent 1 month later.</a:t>
            </a:r>
          </a:p>
        </p:txBody>
      </p:sp>
      <p:sp>
        <p:nvSpPr>
          <p:cNvPr id="15434" name="Text Box 84"/>
          <p:cNvSpPr txBox="1">
            <a:spLocks noChangeArrowheads="1"/>
          </p:cNvSpPr>
          <p:nvPr/>
        </p:nvSpPr>
        <p:spPr bwMode="auto">
          <a:xfrm>
            <a:off x="11725275" y="22980650"/>
            <a:ext cx="9915525" cy="1190625"/>
          </a:xfrm>
          <a:prstGeom prst="rect">
            <a:avLst/>
          </a:prstGeom>
          <a:noFill/>
          <a:ln w="9525">
            <a:noFill/>
            <a:miter lim="800000"/>
            <a:headEnd/>
            <a:tailEnd/>
          </a:ln>
        </p:spPr>
        <p:txBody>
          <a:bodyPr>
            <a:spAutoFit/>
          </a:bodyPr>
          <a:lstStyle/>
          <a:p>
            <a:pPr>
              <a:buFontTx/>
              <a:buChar char="•"/>
            </a:pPr>
            <a:endParaRPr lang="en-GB" sz="3600">
              <a:latin typeface="Arial" charset="0"/>
            </a:endParaRPr>
          </a:p>
          <a:p>
            <a:endParaRPr lang="en-IE" sz="3600">
              <a:latin typeface="Arial" charset="0"/>
            </a:endParaRPr>
          </a:p>
        </p:txBody>
      </p:sp>
      <p:sp>
        <p:nvSpPr>
          <p:cNvPr id="15435" name="Text Box 85"/>
          <p:cNvSpPr txBox="1">
            <a:spLocks noChangeArrowheads="1"/>
          </p:cNvSpPr>
          <p:nvPr/>
        </p:nvSpPr>
        <p:spPr bwMode="auto">
          <a:xfrm>
            <a:off x="11628438" y="39050913"/>
            <a:ext cx="9988550" cy="2308225"/>
          </a:xfrm>
          <a:prstGeom prst="rect">
            <a:avLst/>
          </a:prstGeom>
          <a:noFill/>
          <a:ln w="9525">
            <a:noFill/>
            <a:miter lim="800000"/>
            <a:headEnd/>
            <a:tailEnd/>
          </a:ln>
        </p:spPr>
        <p:txBody>
          <a:bodyPr>
            <a:spAutoFit/>
          </a:bodyPr>
          <a:lstStyle/>
          <a:p>
            <a:r>
              <a:rPr lang="en-IE" sz="3600" i="1">
                <a:latin typeface="Arial" charset="0"/>
              </a:rPr>
              <a:t>Figure 2. Pharmacotherapy Prescribed. </a:t>
            </a:r>
          </a:p>
          <a:p>
            <a:r>
              <a:rPr lang="en-IE" sz="3600" i="1">
                <a:latin typeface="Arial" charset="0"/>
              </a:rPr>
              <a:t>The vast majority of gastroenterologists do not use pharmacotherapy in the management of hazardous drinkers. </a:t>
            </a:r>
            <a:endParaRPr lang="en-GB" sz="3600" i="1">
              <a:latin typeface="Arial" charset="0"/>
            </a:endParaRPr>
          </a:p>
        </p:txBody>
      </p:sp>
      <p:sp>
        <p:nvSpPr>
          <p:cNvPr id="15436" name="Text Box 50"/>
          <p:cNvSpPr txBox="1">
            <a:spLocks noChangeArrowheads="1"/>
          </p:cNvSpPr>
          <p:nvPr/>
        </p:nvSpPr>
        <p:spPr bwMode="auto">
          <a:xfrm>
            <a:off x="11672888" y="6008688"/>
            <a:ext cx="10083800" cy="628650"/>
          </a:xfrm>
          <a:prstGeom prst="rect">
            <a:avLst/>
          </a:prstGeom>
          <a:solidFill>
            <a:srgbClr val="003399"/>
          </a:solidFill>
          <a:ln w="9525">
            <a:noFill/>
            <a:miter lim="800000"/>
            <a:headEnd/>
            <a:tailEnd/>
          </a:ln>
        </p:spPr>
        <p:txBody>
          <a:bodyPr lIns="80689" tIns="40344" rIns="80689" bIns="40344">
            <a:spAutoFit/>
          </a:bodyPr>
          <a:lstStyle/>
          <a:p>
            <a:pPr defTabSz="204788" eaLnBrk="0" hangingPunct="0">
              <a:spcBef>
                <a:spcPct val="50000"/>
              </a:spcBef>
            </a:pPr>
            <a:r>
              <a:rPr lang="en-GB" sz="3600" b="1">
                <a:solidFill>
                  <a:schemeClr val="bg1"/>
                </a:solidFill>
                <a:latin typeface="Arial" charset="0"/>
              </a:rPr>
              <a:t>Results</a:t>
            </a:r>
          </a:p>
        </p:txBody>
      </p:sp>
      <p:sp>
        <p:nvSpPr>
          <p:cNvPr id="15437" name="Text Box 50"/>
          <p:cNvSpPr txBox="1">
            <a:spLocks noChangeArrowheads="1"/>
          </p:cNvSpPr>
          <p:nvPr/>
        </p:nvSpPr>
        <p:spPr bwMode="auto">
          <a:xfrm>
            <a:off x="942975" y="25730200"/>
            <a:ext cx="10164763" cy="635000"/>
          </a:xfrm>
          <a:prstGeom prst="rect">
            <a:avLst/>
          </a:prstGeom>
          <a:solidFill>
            <a:srgbClr val="003399"/>
          </a:solidFill>
          <a:ln w="9525">
            <a:noFill/>
            <a:miter lim="800000"/>
            <a:headEnd/>
            <a:tailEnd/>
          </a:ln>
        </p:spPr>
        <p:txBody>
          <a:bodyPr lIns="80689" tIns="40344" rIns="80689" bIns="40344">
            <a:spAutoFit/>
          </a:bodyPr>
          <a:lstStyle/>
          <a:p>
            <a:pPr defTabSz="204788" eaLnBrk="0" hangingPunct="0">
              <a:spcBef>
                <a:spcPct val="50000"/>
              </a:spcBef>
            </a:pPr>
            <a:r>
              <a:rPr lang="en-GB" sz="3600" b="1">
                <a:solidFill>
                  <a:schemeClr val="bg1"/>
                </a:solidFill>
                <a:latin typeface="Arial" charset="0"/>
              </a:rPr>
              <a:t>Results</a:t>
            </a:r>
          </a:p>
        </p:txBody>
      </p:sp>
      <p:sp>
        <p:nvSpPr>
          <p:cNvPr id="15438" name="TextBox 39"/>
          <p:cNvSpPr txBox="1">
            <a:spLocks noChangeArrowheads="1"/>
          </p:cNvSpPr>
          <p:nvPr/>
        </p:nvSpPr>
        <p:spPr bwMode="auto">
          <a:xfrm>
            <a:off x="1023938" y="26517600"/>
            <a:ext cx="9829800" cy="15603538"/>
          </a:xfrm>
          <a:prstGeom prst="rect">
            <a:avLst/>
          </a:prstGeom>
          <a:noFill/>
          <a:ln w="9525">
            <a:noFill/>
            <a:miter lim="800000"/>
            <a:headEnd/>
            <a:tailEnd/>
          </a:ln>
        </p:spPr>
        <p:txBody>
          <a:bodyPr>
            <a:spAutoFit/>
          </a:bodyPr>
          <a:lstStyle/>
          <a:p>
            <a:pPr>
              <a:spcBef>
                <a:spcPct val="50000"/>
              </a:spcBef>
            </a:pPr>
            <a:r>
              <a:rPr lang="en-US" sz="3600">
                <a:latin typeface="Arial" charset="0"/>
              </a:rPr>
              <a:t>There were 65 respondents.  45 (69%) of the respondents were consultants in gastroenterology / general medicine, 14 (22%) were gastroenterology registrars and 3 (5%) were surgeons. </a:t>
            </a:r>
          </a:p>
          <a:p>
            <a:pPr>
              <a:spcBef>
                <a:spcPct val="50000"/>
              </a:spcBef>
            </a:pPr>
            <a:r>
              <a:rPr lang="en-US" sz="3600">
                <a:latin typeface="Arial" charset="0"/>
              </a:rPr>
              <a:t>The survey had 5 questions:</a:t>
            </a:r>
          </a:p>
          <a:p>
            <a:pPr>
              <a:spcBef>
                <a:spcPct val="50000"/>
              </a:spcBef>
            </a:pPr>
            <a:r>
              <a:rPr lang="en-IE" sz="3600" u="sng">
                <a:latin typeface="Arial" charset="0"/>
              </a:rPr>
              <a:t>Question 1: </a:t>
            </a:r>
            <a:r>
              <a:rPr lang="en-US" sz="3600" u="sng">
                <a:latin typeface="Arial" charset="0"/>
              </a:rPr>
              <a:t>If you suspect a patient may be a hazardous, harmful or dependent drinker, which mode of assessment would you most commonly use?  </a:t>
            </a:r>
            <a:r>
              <a:rPr lang="en-US" sz="3600">
                <a:latin typeface="Arial" charset="0"/>
              </a:rPr>
              <a:t>Results in Table 1. </a:t>
            </a:r>
          </a:p>
          <a:p>
            <a:endParaRPr lang="en-US" sz="3600">
              <a:latin typeface="Arial" charset="0"/>
            </a:endParaRPr>
          </a:p>
          <a:p>
            <a:r>
              <a:rPr lang="en-US" sz="3600" u="sng">
                <a:latin typeface="Arial" charset="0"/>
              </a:rPr>
              <a:t>Question 2: Having established that a patient is a hazardous drinker, what are the interventions you offer? </a:t>
            </a:r>
            <a:r>
              <a:rPr lang="en-US" sz="3600">
                <a:latin typeface="Arial" charset="0"/>
              </a:rPr>
              <a:t>Results in Figure 1. </a:t>
            </a:r>
          </a:p>
          <a:p>
            <a:endParaRPr lang="en-US" sz="3600">
              <a:latin typeface="Arial" charset="0"/>
            </a:endParaRPr>
          </a:p>
          <a:p>
            <a:r>
              <a:rPr lang="en-US" sz="3600" u="sng">
                <a:latin typeface="Arial" charset="0"/>
              </a:rPr>
              <a:t>Question 3: What pharmacotherapy do you regularly prescribe for hazardous drinkers? </a:t>
            </a:r>
            <a:r>
              <a:rPr lang="en-US" sz="3600">
                <a:latin typeface="Arial" charset="0"/>
              </a:rPr>
              <a:t>Results in Figure 2.</a:t>
            </a:r>
          </a:p>
          <a:p>
            <a:endParaRPr lang="en-US" sz="3600">
              <a:latin typeface="Arial" charset="0"/>
            </a:endParaRPr>
          </a:p>
          <a:p>
            <a:r>
              <a:rPr lang="en-US" sz="3600" u="sng">
                <a:latin typeface="Arial" charset="0"/>
              </a:rPr>
              <a:t>Question 4: Do you regularly refer patients to any of the following services within your institution? </a:t>
            </a:r>
            <a:r>
              <a:rPr lang="en-US" sz="3600">
                <a:latin typeface="Arial" charset="0"/>
              </a:rPr>
              <a:t>Results in Figure 3. </a:t>
            </a:r>
          </a:p>
          <a:p>
            <a:endParaRPr lang="en-US" sz="3600">
              <a:latin typeface="Arial" charset="0"/>
            </a:endParaRPr>
          </a:p>
          <a:p>
            <a:r>
              <a:rPr lang="en-US" sz="3600" u="sng">
                <a:latin typeface="Arial" charset="0"/>
              </a:rPr>
              <a:t>Question 5: Have you access to refer patients to an outpatient detoxification programme? </a:t>
            </a:r>
          </a:p>
          <a:p>
            <a:r>
              <a:rPr lang="en-US" sz="3600">
                <a:latin typeface="Arial" charset="0"/>
              </a:rPr>
              <a:t>80% of gastroenterologists have no access to refer to an outpatient detoxification programme. </a:t>
            </a:r>
          </a:p>
        </p:txBody>
      </p:sp>
      <p:sp>
        <p:nvSpPr>
          <p:cNvPr id="15439" name="Text Box 44"/>
          <p:cNvSpPr txBox="1">
            <a:spLocks noChangeArrowheads="1"/>
          </p:cNvSpPr>
          <p:nvPr/>
        </p:nvSpPr>
        <p:spPr bwMode="auto">
          <a:xfrm>
            <a:off x="1020763" y="15851188"/>
            <a:ext cx="9771062" cy="2308225"/>
          </a:xfrm>
          <a:prstGeom prst="rect">
            <a:avLst/>
          </a:prstGeom>
          <a:noFill/>
          <a:ln w="9525">
            <a:noFill/>
            <a:miter lim="800000"/>
            <a:headEnd/>
            <a:tailEnd/>
          </a:ln>
        </p:spPr>
        <p:txBody>
          <a:bodyPr>
            <a:spAutoFit/>
          </a:bodyPr>
          <a:lstStyle/>
          <a:p>
            <a:pPr>
              <a:spcBef>
                <a:spcPct val="50000"/>
              </a:spcBef>
            </a:pPr>
            <a:r>
              <a:rPr lang="en-US" sz="3600">
                <a:latin typeface="Arial" charset="0"/>
              </a:rPr>
              <a:t>The aim of this study was to survey Irish gastroenterologists to determine access to services in the management of harmful and hazardous drinkers. </a:t>
            </a:r>
            <a:endParaRPr lang="en-GB" sz="3600">
              <a:latin typeface="Arial" charset="0"/>
            </a:endParaRPr>
          </a:p>
        </p:txBody>
      </p:sp>
      <p:sp>
        <p:nvSpPr>
          <p:cNvPr id="15440" name="Text Box 85"/>
          <p:cNvSpPr txBox="1">
            <a:spLocks noChangeArrowheads="1"/>
          </p:cNvSpPr>
          <p:nvPr/>
        </p:nvSpPr>
        <p:spPr bwMode="auto">
          <a:xfrm>
            <a:off x="11791950" y="24969788"/>
            <a:ext cx="9988550" cy="4524375"/>
          </a:xfrm>
          <a:prstGeom prst="rect">
            <a:avLst/>
          </a:prstGeom>
          <a:noFill/>
          <a:ln w="9525">
            <a:noFill/>
            <a:miter lim="800000"/>
            <a:headEnd/>
            <a:tailEnd/>
          </a:ln>
        </p:spPr>
        <p:txBody>
          <a:bodyPr>
            <a:spAutoFit/>
          </a:bodyPr>
          <a:lstStyle/>
          <a:p>
            <a:pPr>
              <a:spcBef>
                <a:spcPct val="50000"/>
              </a:spcBef>
            </a:pPr>
            <a:r>
              <a:rPr lang="en-IE" sz="3600" i="1">
                <a:latin typeface="Arial" charset="0"/>
              </a:rPr>
              <a:t>Figure 1. Interventions Offered. </a:t>
            </a:r>
          </a:p>
          <a:p>
            <a:r>
              <a:rPr lang="en-IE" sz="3600" i="1">
                <a:latin typeface="Arial" charset="0"/>
              </a:rPr>
              <a:t>The most common were; deliver a brief intervention, refer to non-statutory bodies like Alcoholics Anonymous (AA), refer to an alcohol nurse specialist and to offer a return review at clinic. Only 4% had access to refer directly for specific psychological services. </a:t>
            </a:r>
          </a:p>
          <a:p>
            <a:endParaRPr lang="en-GB" sz="3600">
              <a:latin typeface="Arial" charset="0"/>
            </a:endParaRPr>
          </a:p>
        </p:txBody>
      </p:sp>
      <p:sp>
        <p:nvSpPr>
          <p:cNvPr id="15441" name="Text Box 86"/>
          <p:cNvSpPr txBox="1">
            <a:spLocks noChangeArrowheads="1"/>
          </p:cNvSpPr>
          <p:nvPr/>
        </p:nvSpPr>
        <p:spPr bwMode="auto">
          <a:xfrm>
            <a:off x="11718925" y="13628688"/>
            <a:ext cx="9972675" cy="1755775"/>
          </a:xfrm>
          <a:prstGeom prst="rect">
            <a:avLst/>
          </a:prstGeom>
          <a:noFill/>
          <a:ln w="9525">
            <a:noFill/>
            <a:miter lim="800000"/>
            <a:headEnd/>
            <a:tailEnd/>
          </a:ln>
        </p:spPr>
        <p:txBody>
          <a:bodyPr>
            <a:spAutoFit/>
          </a:bodyPr>
          <a:lstStyle/>
          <a:p>
            <a:pPr>
              <a:spcBef>
                <a:spcPct val="50000"/>
              </a:spcBef>
            </a:pPr>
            <a:r>
              <a:rPr lang="en-IE" sz="3600" i="1">
                <a:latin typeface="Arial" charset="0"/>
              </a:rPr>
              <a:t>Table 1. Most Common Mode of Assessment. </a:t>
            </a:r>
          </a:p>
          <a:p>
            <a:r>
              <a:rPr lang="en-IE" sz="3600" i="1">
                <a:latin typeface="Arial" charset="0"/>
              </a:rPr>
              <a:t>Validated tools, CAGE and AUDIT, are used by only 35% of gastroenterologists. </a:t>
            </a:r>
            <a:endParaRPr lang="en-GB" sz="3600" i="1">
              <a:latin typeface="Arial" charset="0"/>
            </a:endParaRPr>
          </a:p>
        </p:txBody>
      </p:sp>
      <p:graphicFrame>
        <p:nvGraphicFramePr>
          <p:cNvPr id="43" name="Table 42"/>
          <p:cNvGraphicFramePr>
            <a:graphicFrameLocks noGrp="1"/>
          </p:cNvGraphicFramePr>
          <p:nvPr/>
        </p:nvGraphicFramePr>
        <p:xfrm>
          <a:off x="12036425" y="6994525"/>
          <a:ext cx="9471026" cy="6315075"/>
        </p:xfrm>
        <a:graphic>
          <a:graphicData uri="http://schemas.openxmlformats.org/drawingml/2006/table">
            <a:tbl>
              <a:tblPr firstRow="1" bandRow="1">
                <a:tableStyleId>{5940675A-B579-460E-94D1-54222C63F5DA}</a:tableStyleId>
              </a:tblPr>
              <a:tblGrid>
                <a:gridCol w="4735513"/>
                <a:gridCol w="4735513"/>
              </a:tblGrid>
              <a:tr h="1263015">
                <a:tc>
                  <a:txBody>
                    <a:bodyPr/>
                    <a:lstStyle/>
                    <a:p>
                      <a:pPr algn="ctr"/>
                      <a:r>
                        <a:rPr lang="en-IE" sz="3600" dirty="0" smtClean="0">
                          <a:latin typeface="Arial" pitchFamily="34" charset="0"/>
                          <a:cs typeface="Arial" pitchFamily="34" charset="0"/>
                        </a:rPr>
                        <a:t>Tool</a:t>
                      </a:r>
                      <a:endParaRPr lang="en-IE" sz="3600" dirty="0">
                        <a:latin typeface="Arial" pitchFamily="34" charset="0"/>
                        <a:cs typeface="Arial" pitchFamily="34" charset="0"/>
                      </a:endParaRPr>
                    </a:p>
                  </a:txBody>
                  <a:tcPr/>
                </a:tc>
                <a:tc>
                  <a:txBody>
                    <a:bodyPr/>
                    <a:lstStyle/>
                    <a:p>
                      <a:pPr algn="ctr"/>
                      <a:r>
                        <a:rPr lang="en-IE" sz="3600" dirty="0" smtClean="0">
                          <a:latin typeface="Arial" pitchFamily="34" charset="0"/>
                          <a:cs typeface="Arial" pitchFamily="34" charset="0"/>
                        </a:rPr>
                        <a:t>Number</a:t>
                      </a:r>
                      <a:r>
                        <a:rPr lang="en-IE" sz="3600" baseline="0" dirty="0" smtClean="0">
                          <a:latin typeface="Arial" pitchFamily="34" charset="0"/>
                          <a:cs typeface="Arial" pitchFamily="34" charset="0"/>
                        </a:rPr>
                        <a:t> (%)</a:t>
                      </a:r>
                      <a:endParaRPr lang="en-IE" sz="3600" dirty="0">
                        <a:latin typeface="Arial" pitchFamily="34" charset="0"/>
                        <a:cs typeface="Arial" pitchFamily="34" charset="0"/>
                      </a:endParaRPr>
                    </a:p>
                  </a:txBody>
                  <a:tcPr/>
                </a:tc>
              </a:tr>
              <a:tr h="1263015">
                <a:tc>
                  <a:txBody>
                    <a:bodyPr/>
                    <a:lstStyle/>
                    <a:p>
                      <a:pPr algn="ctr"/>
                      <a:r>
                        <a:rPr lang="en-IE" sz="3600" dirty="0" smtClean="0">
                          <a:latin typeface="Arial" pitchFamily="34" charset="0"/>
                          <a:cs typeface="Arial" pitchFamily="34" charset="0"/>
                        </a:rPr>
                        <a:t>Clinical</a:t>
                      </a:r>
                      <a:r>
                        <a:rPr lang="en-IE" sz="3600" baseline="0" dirty="0" smtClean="0">
                          <a:latin typeface="Arial" pitchFamily="34" charset="0"/>
                          <a:cs typeface="Arial" pitchFamily="34" charset="0"/>
                        </a:rPr>
                        <a:t> Judgement</a:t>
                      </a:r>
                      <a:endParaRPr lang="en-IE" sz="3600" dirty="0">
                        <a:latin typeface="Arial" pitchFamily="34" charset="0"/>
                        <a:cs typeface="Arial" pitchFamily="34" charset="0"/>
                      </a:endParaRPr>
                    </a:p>
                  </a:txBody>
                  <a:tcPr/>
                </a:tc>
                <a:tc>
                  <a:txBody>
                    <a:bodyPr/>
                    <a:lstStyle/>
                    <a:p>
                      <a:pPr algn="ctr"/>
                      <a:r>
                        <a:rPr lang="en-IE" sz="3600" dirty="0" smtClean="0">
                          <a:latin typeface="Arial" pitchFamily="34" charset="0"/>
                          <a:cs typeface="Arial" pitchFamily="34" charset="0"/>
                        </a:rPr>
                        <a:t>37 (57%)</a:t>
                      </a:r>
                      <a:endParaRPr lang="en-IE" sz="3600" dirty="0">
                        <a:latin typeface="Arial" pitchFamily="34" charset="0"/>
                        <a:cs typeface="Arial" pitchFamily="34" charset="0"/>
                      </a:endParaRPr>
                    </a:p>
                  </a:txBody>
                  <a:tcPr/>
                </a:tc>
              </a:tr>
              <a:tr h="1263015">
                <a:tc>
                  <a:txBody>
                    <a:bodyPr/>
                    <a:lstStyle/>
                    <a:p>
                      <a:pPr algn="ctr"/>
                      <a:r>
                        <a:rPr lang="en-IE" sz="3600" dirty="0" smtClean="0">
                          <a:latin typeface="Arial" pitchFamily="34" charset="0"/>
                          <a:cs typeface="Arial" pitchFamily="34" charset="0"/>
                        </a:rPr>
                        <a:t>CAGE</a:t>
                      </a:r>
                      <a:endParaRPr lang="en-IE" sz="3600" dirty="0">
                        <a:latin typeface="Arial" pitchFamily="34" charset="0"/>
                        <a:cs typeface="Arial" pitchFamily="34" charset="0"/>
                      </a:endParaRPr>
                    </a:p>
                  </a:txBody>
                  <a:tcPr/>
                </a:tc>
                <a:tc>
                  <a:txBody>
                    <a:bodyPr/>
                    <a:lstStyle/>
                    <a:p>
                      <a:pPr algn="ctr"/>
                      <a:r>
                        <a:rPr lang="en-IE" sz="3600" dirty="0" smtClean="0">
                          <a:latin typeface="Arial" pitchFamily="34" charset="0"/>
                          <a:cs typeface="Arial" pitchFamily="34" charset="0"/>
                        </a:rPr>
                        <a:t>20 (31%)</a:t>
                      </a:r>
                      <a:endParaRPr lang="en-IE" sz="3600" dirty="0">
                        <a:latin typeface="Arial" pitchFamily="34" charset="0"/>
                        <a:cs typeface="Arial" pitchFamily="34" charset="0"/>
                      </a:endParaRPr>
                    </a:p>
                  </a:txBody>
                  <a:tcPr/>
                </a:tc>
              </a:tr>
              <a:tr h="1263015">
                <a:tc>
                  <a:txBody>
                    <a:bodyPr/>
                    <a:lstStyle/>
                    <a:p>
                      <a:pPr algn="ctr"/>
                      <a:r>
                        <a:rPr lang="en-IE" sz="3600" dirty="0" smtClean="0">
                          <a:latin typeface="Arial" pitchFamily="34" charset="0"/>
                          <a:cs typeface="Arial" pitchFamily="34" charset="0"/>
                        </a:rPr>
                        <a:t>No Formal Tool</a:t>
                      </a:r>
                      <a:endParaRPr lang="en-IE" sz="3600" dirty="0">
                        <a:latin typeface="Arial" pitchFamily="34" charset="0"/>
                        <a:cs typeface="Arial" pitchFamily="34" charset="0"/>
                      </a:endParaRPr>
                    </a:p>
                  </a:txBody>
                  <a:tcPr/>
                </a:tc>
                <a:tc>
                  <a:txBody>
                    <a:bodyPr/>
                    <a:lstStyle/>
                    <a:p>
                      <a:pPr algn="ctr"/>
                      <a:r>
                        <a:rPr lang="en-IE" sz="3600" dirty="0" smtClean="0">
                          <a:latin typeface="Arial" pitchFamily="34" charset="0"/>
                          <a:cs typeface="Arial" pitchFamily="34" charset="0"/>
                        </a:rPr>
                        <a:t>5 (8%)</a:t>
                      </a:r>
                      <a:endParaRPr lang="en-IE" sz="3600" dirty="0">
                        <a:latin typeface="Arial" pitchFamily="34" charset="0"/>
                        <a:cs typeface="Arial" pitchFamily="34" charset="0"/>
                      </a:endParaRPr>
                    </a:p>
                  </a:txBody>
                  <a:tcPr/>
                </a:tc>
              </a:tr>
              <a:tr h="1263015">
                <a:tc>
                  <a:txBody>
                    <a:bodyPr/>
                    <a:lstStyle/>
                    <a:p>
                      <a:pPr algn="ctr"/>
                      <a:r>
                        <a:rPr lang="en-IE" sz="3600" dirty="0" smtClean="0">
                          <a:latin typeface="Arial" pitchFamily="34" charset="0"/>
                          <a:cs typeface="Arial" pitchFamily="34" charset="0"/>
                        </a:rPr>
                        <a:t>AUDIT</a:t>
                      </a:r>
                      <a:endParaRPr lang="en-IE" sz="3600" dirty="0">
                        <a:latin typeface="Arial" pitchFamily="34" charset="0"/>
                        <a:cs typeface="Arial" pitchFamily="34" charset="0"/>
                      </a:endParaRPr>
                    </a:p>
                  </a:txBody>
                  <a:tcPr/>
                </a:tc>
                <a:tc>
                  <a:txBody>
                    <a:bodyPr/>
                    <a:lstStyle/>
                    <a:p>
                      <a:pPr algn="ctr"/>
                      <a:r>
                        <a:rPr lang="en-IE" sz="3600" dirty="0" smtClean="0">
                          <a:latin typeface="Arial" pitchFamily="34" charset="0"/>
                          <a:cs typeface="Arial" pitchFamily="34" charset="0"/>
                        </a:rPr>
                        <a:t>3 (4%)</a:t>
                      </a:r>
                      <a:endParaRPr lang="en-IE" sz="3600" dirty="0">
                        <a:latin typeface="Arial" pitchFamily="34" charset="0"/>
                        <a:cs typeface="Arial" pitchFamily="34" charset="0"/>
                      </a:endParaRPr>
                    </a:p>
                  </a:txBody>
                  <a:tcPr/>
                </a:tc>
              </a:tr>
            </a:tbl>
          </a:graphicData>
        </a:graphic>
      </p:graphicFrame>
      <p:graphicFrame>
        <p:nvGraphicFramePr>
          <p:cNvPr id="15410" name="Chart 44"/>
          <p:cNvGraphicFramePr>
            <a:graphicFrameLocks/>
          </p:cNvGraphicFramePr>
          <p:nvPr/>
        </p:nvGraphicFramePr>
        <p:xfrm>
          <a:off x="11174413" y="17070388"/>
          <a:ext cx="10537825" cy="8267700"/>
        </p:xfrm>
        <a:graphic>
          <a:graphicData uri="http://schemas.openxmlformats.org/presentationml/2006/ole">
            <mc:AlternateContent xmlns:mc="http://schemas.openxmlformats.org/markup-compatibility/2006">
              <mc:Choice xmlns:v="urn:schemas-microsoft-com:vml" Requires="v">
                <p:oleObj spid="_x0000_s15413" r:id="rId6" imgW="10540898" imgH="8272989" progId="Excel.Chart.8">
                  <p:embed/>
                </p:oleObj>
              </mc:Choice>
              <mc:Fallback>
                <p:oleObj r:id="rId6" imgW="10540898" imgH="8272989" progId="Excel.Chart.8">
                  <p:embed/>
                  <p:pic>
                    <p:nvPicPr>
                      <p:cNvPr id="0" name="Chart 44"/>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174413" y="17070388"/>
                        <a:ext cx="10537825" cy="826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411" name="Chart 46"/>
          <p:cNvGraphicFramePr>
            <a:graphicFrameLocks/>
          </p:cNvGraphicFramePr>
          <p:nvPr/>
        </p:nvGraphicFramePr>
        <p:xfrm>
          <a:off x="11339513" y="31134050"/>
          <a:ext cx="10467975" cy="8345488"/>
        </p:xfrm>
        <a:graphic>
          <a:graphicData uri="http://schemas.openxmlformats.org/presentationml/2006/ole">
            <mc:AlternateContent xmlns:mc="http://schemas.openxmlformats.org/markup-compatibility/2006">
              <mc:Choice xmlns:v="urn:schemas-microsoft-com:vml" Requires="v">
                <p:oleObj spid="_x0000_s15414" r:id="rId8" imgW="10467739" imgH="8346147" progId="Excel.Chart.8">
                  <p:embed/>
                </p:oleObj>
              </mc:Choice>
              <mc:Fallback>
                <p:oleObj r:id="rId8" imgW="10467739" imgH="8346147" progId="Excel.Chart.8">
                  <p:embed/>
                  <p:pic>
                    <p:nvPicPr>
                      <p:cNvPr id="0" name="Chart 46"/>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339513" y="31134050"/>
                        <a:ext cx="10467975" cy="8345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412" name="Chart 52"/>
          <p:cNvGraphicFramePr>
            <a:graphicFrameLocks/>
          </p:cNvGraphicFramePr>
          <p:nvPr/>
        </p:nvGraphicFramePr>
        <p:xfrm>
          <a:off x="22469475" y="6538913"/>
          <a:ext cx="10668000" cy="7975600"/>
        </p:xfrm>
        <a:graphic>
          <a:graphicData uri="http://schemas.openxmlformats.org/presentationml/2006/ole">
            <mc:AlternateContent xmlns:mc="http://schemas.openxmlformats.org/markup-compatibility/2006">
              <mc:Choice xmlns:v="urn:schemas-microsoft-com:vml" Requires="v">
                <p:oleObj spid="_x0000_s15415" r:id="rId10" imgW="10668925" imgH="7974259" progId="Excel.Chart.8">
                  <p:embed/>
                </p:oleObj>
              </mc:Choice>
              <mc:Fallback>
                <p:oleObj r:id="rId10" imgW="10668925" imgH="7974259" progId="Excel.Chart.8">
                  <p:embed/>
                  <p:pic>
                    <p:nvPicPr>
                      <p:cNvPr id="0" name="Chart 52"/>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469475" y="6538913"/>
                        <a:ext cx="10668000" cy="797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462" name="Text Box 85"/>
          <p:cNvSpPr txBox="1">
            <a:spLocks noChangeArrowheads="1"/>
          </p:cNvSpPr>
          <p:nvPr/>
        </p:nvSpPr>
        <p:spPr bwMode="auto">
          <a:xfrm>
            <a:off x="22839363" y="13971588"/>
            <a:ext cx="9988550" cy="2308225"/>
          </a:xfrm>
          <a:prstGeom prst="rect">
            <a:avLst/>
          </a:prstGeom>
          <a:noFill/>
          <a:ln w="9525">
            <a:noFill/>
            <a:miter lim="800000"/>
            <a:headEnd/>
            <a:tailEnd/>
          </a:ln>
        </p:spPr>
        <p:txBody>
          <a:bodyPr>
            <a:spAutoFit/>
          </a:bodyPr>
          <a:lstStyle/>
          <a:p>
            <a:r>
              <a:rPr lang="en-IE" sz="3600" i="1">
                <a:latin typeface="Arial" charset="0"/>
              </a:rPr>
              <a:t>Figure 3. Referral to Services Within Institution. </a:t>
            </a:r>
          </a:p>
          <a:p>
            <a:r>
              <a:rPr lang="en-IE" sz="3600" i="1">
                <a:latin typeface="Arial" charset="0"/>
              </a:rPr>
              <a:t>Nearly half of referrals are to general psychiatry and social work services, not to specialist alcohol services. </a:t>
            </a:r>
            <a:endParaRPr lang="en-GB" sz="3600" i="1">
              <a:latin typeface="Arial" charset="0"/>
            </a:endParaRPr>
          </a:p>
        </p:txBody>
      </p:sp>
      <p:sp>
        <p:nvSpPr>
          <p:cNvPr id="15463" name="Text Box 50"/>
          <p:cNvSpPr txBox="1">
            <a:spLocks noChangeArrowheads="1"/>
          </p:cNvSpPr>
          <p:nvPr/>
        </p:nvSpPr>
        <p:spPr bwMode="auto">
          <a:xfrm>
            <a:off x="22691725" y="39843075"/>
            <a:ext cx="10153650" cy="628650"/>
          </a:xfrm>
          <a:prstGeom prst="rect">
            <a:avLst/>
          </a:prstGeom>
          <a:solidFill>
            <a:srgbClr val="003399"/>
          </a:solidFill>
          <a:ln w="9525">
            <a:noFill/>
            <a:miter lim="800000"/>
            <a:headEnd/>
            <a:tailEnd/>
          </a:ln>
        </p:spPr>
        <p:txBody>
          <a:bodyPr lIns="80689" tIns="40344" rIns="80689" bIns="40344">
            <a:spAutoFit/>
          </a:bodyPr>
          <a:lstStyle/>
          <a:p>
            <a:pPr defTabSz="204788" eaLnBrk="0" hangingPunct="0">
              <a:spcBef>
                <a:spcPct val="50000"/>
              </a:spcBef>
            </a:pPr>
            <a:r>
              <a:rPr lang="en-IE" sz="3600" b="1">
                <a:solidFill>
                  <a:schemeClr val="bg1"/>
                </a:solidFill>
                <a:latin typeface="Arial" charset="0"/>
              </a:rPr>
              <a:t>References</a:t>
            </a:r>
            <a:endParaRPr lang="en-GB" sz="3600" b="1">
              <a:solidFill>
                <a:schemeClr val="bg1"/>
              </a:solidFill>
              <a:latin typeface="Arial" charset="0"/>
            </a:endParaRPr>
          </a:p>
        </p:txBody>
      </p:sp>
      <p:sp>
        <p:nvSpPr>
          <p:cNvPr id="15464" name="TextBox 51"/>
          <p:cNvSpPr txBox="1">
            <a:spLocks noChangeArrowheads="1"/>
          </p:cNvSpPr>
          <p:nvPr/>
        </p:nvSpPr>
        <p:spPr bwMode="auto">
          <a:xfrm>
            <a:off x="22829838" y="40643175"/>
            <a:ext cx="9774237" cy="946150"/>
          </a:xfrm>
          <a:prstGeom prst="rect">
            <a:avLst/>
          </a:prstGeom>
          <a:noFill/>
          <a:ln w="9525">
            <a:noFill/>
            <a:miter lim="800000"/>
            <a:headEnd/>
            <a:tailEnd/>
          </a:ln>
        </p:spPr>
        <p:txBody>
          <a:bodyPr>
            <a:spAutoFit/>
          </a:bodyPr>
          <a:lstStyle/>
          <a:p>
            <a:r>
              <a:rPr lang="en-US" sz="2800">
                <a:latin typeface="Arial" charset="0"/>
              </a:rPr>
              <a:t>1. RCPI Policy Group on Alcohol Reducing Alcohol Health Harm. 2013.</a:t>
            </a:r>
            <a:endParaRPr lang="en-IE" sz="2800">
              <a:latin typeface="Arial" charset="0"/>
            </a:endParaRPr>
          </a:p>
        </p:txBody>
      </p:sp>
      <p:sp>
        <p:nvSpPr>
          <p:cNvPr id="15465" name="Text Box 50"/>
          <p:cNvSpPr txBox="1">
            <a:spLocks noChangeArrowheads="1"/>
          </p:cNvSpPr>
          <p:nvPr/>
        </p:nvSpPr>
        <p:spPr bwMode="auto">
          <a:xfrm>
            <a:off x="22786975" y="17052925"/>
            <a:ext cx="10153650" cy="635000"/>
          </a:xfrm>
          <a:prstGeom prst="rect">
            <a:avLst/>
          </a:prstGeom>
          <a:solidFill>
            <a:srgbClr val="003399"/>
          </a:solidFill>
          <a:ln w="9525">
            <a:noFill/>
            <a:miter lim="800000"/>
            <a:headEnd/>
            <a:tailEnd/>
          </a:ln>
        </p:spPr>
        <p:txBody>
          <a:bodyPr lIns="80689" tIns="40344" rIns="80689" bIns="40344">
            <a:spAutoFit/>
          </a:bodyPr>
          <a:lstStyle/>
          <a:p>
            <a:pPr defTabSz="204788" eaLnBrk="0" hangingPunct="0">
              <a:spcBef>
                <a:spcPct val="50000"/>
              </a:spcBef>
            </a:pPr>
            <a:r>
              <a:rPr lang="en-IE" sz="3600" b="1">
                <a:solidFill>
                  <a:schemeClr val="bg1"/>
                </a:solidFill>
                <a:latin typeface="Arial" charset="0"/>
              </a:rPr>
              <a:t>Summary</a:t>
            </a:r>
            <a:endParaRPr lang="en-GB" sz="3600" b="1">
              <a:solidFill>
                <a:schemeClr val="bg1"/>
              </a:solidFill>
              <a:latin typeface="Arial" charset="0"/>
            </a:endParaRPr>
          </a:p>
        </p:txBody>
      </p:sp>
      <p:sp>
        <p:nvSpPr>
          <p:cNvPr id="15466" name="TextBox 55"/>
          <p:cNvSpPr txBox="1">
            <a:spLocks noChangeArrowheads="1"/>
          </p:cNvSpPr>
          <p:nvPr/>
        </p:nvSpPr>
        <p:spPr bwMode="auto">
          <a:xfrm>
            <a:off x="22812375" y="17902238"/>
            <a:ext cx="9817100" cy="8402637"/>
          </a:xfrm>
          <a:prstGeom prst="rect">
            <a:avLst/>
          </a:prstGeom>
          <a:noFill/>
          <a:ln w="9525">
            <a:noFill/>
            <a:miter lim="800000"/>
            <a:headEnd/>
            <a:tailEnd/>
          </a:ln>
        </p:spPr>
        <p:txBody>
          <a:bodyPr>
            <a:spAutoFit/>
          </a:bodyPr>
          <a:lstStyle/>
          <a:p>
            <a:r>
              <a:rPr lang="en-IE" sz="3600">
                <a:latin typeface="Arial" charset="0"/>
              </a:rPr>
              <a:t>There is a paucity of services used by Irish gastroenterologists in the treatment of harmful and hazardous drinkers.</a:t>
            </a:r>
          </a:p>
          <a:p>
            <a:endParaRPr lang="en-IE" sz="3600">
              <a:latin typeface="Arial" charset="0"/>
            </a:endParaRPr>
          </a:p>
          <a:p>
            <a:r>
              <a:rPr lang="en-IE" sz="3600">
                <a:latin typeface="Arial" charset="0"/>
              </a:rPr>
              <a:t>The majority of gastroenterologists do not use validated tools for the screening of hazardous drinkers nor use pharmacotherapy in their treatment. </a:t>
            </a:r>
          </a:p>
          <a:p>
            <a:endParaRPr lang="en-IE" sz="3600">
              <a:latin typeface="Arial" charset="0"/>
            </a:endParaRPr>
          </a:p>
          <a:p>
            <a:r>
              <a:rPr lang="en-IE" sz="3600">
                <a:latin typeface="Arial" charset="0"/>
              </a:rPr>
              <a:t>Only 20% of gastroenterologists can refer patients for outpatient detoxification.</a:t>
            </a:r>
          </a:p>
          <a:p>
            <a:r>
              <a:rPr lang="en-IE" sz="3600">
                <a:latin typeface="Arial" charset="0"/>
              </a:rPr>
              <a:t>In particular, only half of gastroenterologists refer to specialised alcohol counselling services within their institution.</a:t>
            </a:r>
          </a:p>
          <a:p>
            <a:endParaRPr lang="en-IE" sz="3600">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762</Words>
  <Application>Microsoft Office PowerPoint</Application>
  <PresentationFormat>Custom</PresentationFormat>
  <Paragraphs>59</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Microsoft Excel Chart</vt:lpstr>
      <vt:lpstr>PowerPoint Presentation</vt:lpstr>
    </vt:vector>
  </TitlesOfParts>
  <Company>St James's Hospital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aedwards</dc:creator>
  <cp:lastModifiedBy>MNelson</cp:lastModifiedBy>
  <cp:revision>268</cp:revision>
  <dcterms:created xsi:type="dcterms:W3CDTF">2010-11-19T09:58:28Z</dcterms:created>
  <dcterms:modified xsi:type="dcterms:W3CDTF">2013-11-26T11:04:18Z</dcterms:modified>
</cp:coreProperties>
</file>