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notesSlides/notesSlide7.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10"/>
  </p:notesMasterIdLst>
  <p:handoutMasterIdLst>
    <p:handoutMasterId r:id="rId11"/>
  </p:handoutMasterIdLst>
  <p:sldIdLst>
    <p:sldId id="322" r:id="rId2"/>
    <p:sldId id="379" r:id="rId3"/>
    <p:sldId id="380" r:id="rId4"/>
    <p:sldId id="381" r:id="rId5"/>
    <p:sldId id="382" r:id="rId6"/>
    <p:sldId id="383" r:id="rId7"/>
    <p:sldId id="384" r:id="rId8"/>
    <p:sldId id="374" r:id="rId9"/>
  </p:sldIdLst>
  <p:sldSz cx="9144000" cy="6858000" type="screen4x3"/>
  <p:notesSz cx="6858000" cy="9144000"/>
  <p:defaultTextStyle>
    <a:defPPr>
      <a:defRPr lang="en-IE"/>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2EE"/>
    <a:srgbClr val="E6E8E0"/>
    <a:srgbClr val="E2E5DB"/>
    <a:srgbClr val="DCDFD3"/>
    <a:srgbClr val="DDE1D5"/>
    <a:srgbClr val="D7DCCE"/>
    <a:srgbClr val="C8CEBC"/>
    <a:srgbClr val="B2B89E"/>
    <a:srgbClr val="E69CA4"/>
    <a:srgbClr val="E69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8324" autoAdjust="0"/>
  </p:normalViewPr>
  <p:slideViewPr>
    <p:cSldViewPr snapToGrid="0">
      <p:cViewPr>
        <p:scale>
          <a:sx n="80" d="100"/>
          <a:sy n="80" d="100"/>
        </p:scale>
        <p:origin x="-780" y="-594"/>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297872340425532E-3"/>
          <c:y val="9.719222462203024E-2"/>
          <c:w val="1"/>
          <c:h val="0.87904967602591788"/>
        </c:manualLayout>
      </c:layout>
      <c:barChart>
        <c:barDir val="col"/>
        <c:grouping val="percentStacked"/>
        <c:varyColors val="0"/>
        <c:ser>
          <c:idx val="0"/>
          <c:order val="0"/>
          <c:tx>
            <c:strRef>
              <c:f>Sheet1!$A$2</c:f>
              <c:strCache>
                <c:ptCount val="1"/>
              </c:strCache>
            </c:strRef>
          </c:tx>
          <c:spPr>
            <a:solidFill>
              <a:srgbClr val="FFFF99"/>
            </a:solidFill>
            <a:ln w="12646">
              <a:solidFill>
                <a:schemeClr val="bg1"/>
              </a:solidFill>
              <a:prstDash val="solid"/>
            </a:ln>
          </c:spPr>
          <c:invertIfNegative val="0"/>
          <c:dPt>
            <c:idx val="0"/>
            <c:invertIfNegative val="0"/>
            <c:bubble3D val="0"/>
            <c:spPr>
              <a:solidFill>
                <a:schemeClr val="bg2">
                  <a:lumMod val="20000"/>
                  <a:lumOff val="80000"/>
                </a:schemeClr>
              </a:solidFill>
              <a:ln w="12646">
                <a:solidFill>
                  <a:schemeClr val="bg1"/>
                </a:solidFill>
                <a:prstDash val="solid"/>
              </a:ln>
            </c:spPr>
          </c:dPt>
          <c:dPt>
            <c:idx val="1"/>
            <c:invertIfNegative val="0"/>
            <c:bubble3D val="0"/>
            <c:spPr>
              <a:solidFill>
                <a:schemeClr val="accent2"/>
              </a:solidFill>
              <a:ln w="12646">
                <a:solidFill>
                  <a:schemeClr val="bg1"/>
                </a:solidFill>
                <a:prstDash val="solid"/>
              </a:ln>
            </c:spPr>
          </c:dPt>
          <c:dPt>
            <c:idx val="2"/>
            <c:invertIfNegative val="0"/>
            <c:bubble3D val="0"/>
            <c:spPr>
              <a:solidFill>
                <a:schemeClr val="accent3"/>
              </a:solidFill>
              <a:ln w="12646">
                <a:solidFill>
                  <a:schemeClr val="bg1"/>
                </a:solidFill>
                <a:prstDash val="solid"/>
              </a:ln>
            </c:spPr>
          </c:dPt>
          <c:dPt>
            <c:idx val="3"/>
            <c:invertIfNegative val="0"/>
            <c:bubble3D val="0"/>
            <c:spPr>
              <a:solidFill>
                <a:schemeClr val="accent5"/>
              </a:solidFill>
              <a:ln w="12646">
                <a:solidFill>
                  <a:schemeClr val="bg1"/>
                </a:solidFill>
                <a:prstDash val="solid"/>
              </a:ln>
            </c:spPr>
          </c:dPt>
          <c:dPt>
            <c:idx val="4"/>
            <c:invertIfNegative val="0"/>
            <c:bubble3D val="0"/>
            <c:spPr>
              <a:solidFill>
                <a:schemeClr val="accent1"/>
              </a:solidFill>
              <a:ln w="12646">
                <a:solidFill>
                  <a:schemeClr val="bg1"/>
                </a:solidFill>
                <a:prstDash val="solid"/>
              </a:ln>
            </c:spPr>
          </c:dPt>
          <c:dPt>
            <c:idx val="6"/>
            <c:invertIfNegative val="0"/>
            <c:bubble3D val="0"/>
            <c:spPr>
              <a:solidFill>
                <a:srgbClr val="FFCC99"/>
              </a:solidFill>
              <a:ln w="12646">
                <a:solidFill>
                  <a:schemeClr val="bg1"/>
                </a:solidFill>
                <a:prstDash val="solid"/>
              </a:ln>
            </c:spPr>
          </c:dPt>
          <c:dPt>
            <c:idx val="8"/>
            <c:invertIfNegative val="0"/>
            <c:bubble3D val="0"/>
            <c:spPr>
              <a:solidFill>
                <a:srgbClr val="FFFFFF"/>
              </a:solidFill>
              <a:ln w="12646">
                <a:solidFill>
                  <a:schemeClr val="bg1"/>
                </a:solidFill>
                <a:prstDash val="solid"/>
              </a:ln>
            </c:spPr>
          </c:dPt>
          <c:dLbls>
            <c:spPr>
              <a:noFill/>
              <a:ln w="25292">
                <a:noFill/>
              </a:ln>
            </c:spPr>
            <c:txPr>
              <a:bodyPr/>
              <a:lstStyle/>
              <a:p>
                <a:pPr>
                  <a:defRPr sz="1394"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Sheet1!$B$1:$E$1</c:f>
              <c:strCache>
                <c:ptCount val="4"/>
                <c:pt idx="0">
                  <c:v> </c:v>
                </c:pt>
                <c:pt idx="1">
                  <c:v> </c:v>
                </c:pt>
                <c:pt idx="2">
                  <c:v> </c:v>
                </c:pt>
                <c:pt idx="3">
                  <c:v> </c:v>
                </c:pt>
              </c:strCache>
            </c:strRef>
          </c:cat>
          <c:val>
            <c:numRef>
              <c:f>Sheet1!$B$2:$E$2</c:f>
              <c:numCache>
                <c:formatCode>General</c:formatCode>
                <c:ptCount val="4"/>
                <c:pt idx="0">
                  <c:v>49</c:v>
                </c:pt>
                <c:pt idx="1">
                  <c:v>17</c:v>
                </c:pt>
                <c:pt idx="2">
                  <c:v>48</c:v>
                </c:pt>
                <c:pt idx="3">
                  <c:v>28</c:v>
                </c:pt>
              </c:numCache>
            </c:numRef>
          </c:val>
        </c:ser>
        <c:ser>
          <c:idx val="1"/>
          <c:order val="1"/>
          <c:tx>
            <c:strRef>
              <c:f>Sheet1!$A$3</c:f>
              <c:strCache>
                <c:ptCount val="1"/>
              </c:strCache>
            </c:strRef>
          </c:tx>
          <c:spPr>
            <a:pattFill prst="pct70">
              <a:fgClr>
                <a:srgbClr xmlns:mc="http://schemas.openxmlformats.org/markup-compatibility/2006" xmlns:a14="http://schemas.microsoft.com/office/drawing/2010/main" val="993366" mc:Ignorable="a14" a14:legacySpreadsheetColorIndex="61"/>
              </a:fgClr>
              <a:bgClr>
                <a:srgbClr xmlns:mc="http://schemas.openxmlformats.org/markup-compatibility/2006" xmlns:a14="http://schemas.microsoft.com/office/drawing/2010/main" val="FFFFFF" mc:Ignorable="a14" a14:legacySpreadsheetColorIndex="9"/>
              </a:bgClr>
            </a:pattFill>
            <a:ln w="12646">
              <a:solidFill>
                <a:schemeClr val="bg1"/>
              </a:solidFill>
              <a:prstDash val="solid"/>
            </a:ln>
          </c:spPr>
          <c:invertIfNegative val="0"/>
          <c:dPt>
            <c:idx val="0"/>
            <c:invertIfNegative val="0"/>
            <c:bubble3D val="0"/>
            <c:spPr>
              <a:solidFill>
                <a:schemeClr val="accent6">
                  <a:lumMod val="20000"/>
                  <a:lumOff val="80000"/>
                </a:schemeClr>
              </a:solidFill>
              <a:ln w="12646">
                <a:solidFill>
                  <a:schemeClr val="bg1"/>
                </a:solidFill>
                <a:prstDash val="solid"/>
              </a:ln>
            </c:spPr>
          </c:dPt>
          <c:dPt>
            <c:idx val="1"/>
            <c:invertIfNegative val="0"/>
            <c:bubble3D val="0"/>
            <c:spPr>
              <a:solidFill>
                <a:srgbClr val="E3C87D"/>
              </a:solidFill>
              <a:ln w="12646">
                <a:solidFill>
                  <a:schemeClr val="bg1"/>
                </a:solidFill>
                <a:prstDash val="solid"/>
              </a:ln>
            </c:spPr>
          </c:dPt>
          <c:dPt>
            <c:idx val="2"/>
            <c:invertIfNegative val="0"/>
            <c:bubble3D val="0"/>
            <c:spPr>
              <a:solidFill>
                <a:schemeClr val="accent3">
                  <a:lumMod val="60000"/>
                  <a:lumOff val="40000"/>
                </a:schemeClr>
              </a:solidFill>
              <a:ln w="12646">
                <a:solidFill>
                  <a:schemeClr val="bg1"/>
                </a:solidFill>
                <a:prstDash val="solid"/>
              </a:ln>
            </c:spPr>
          </c:dPt>
          <c:dPt>
            <c:idx val="3"/>
            <c:invertIfNegative val="0"/>
            <c:bubble3D val="0"/>
            <c:spPr>
              <a:solidFill>
                <a:schemeClr val="accent5">
                  <a:lumMod val="60000"/>
                  <a:lumOff val="40000"/>
                </a:schemeClr>
              </a:solidFill>
              <a:ln w="12646">
                <a:solidFill>
                  <a:schemeClr val="bg1"/>
                </a:solidFill>
                <a:prstDash val="solid"/>
              </a:ln>
            </c:spPr>
          </c:dPt>
          <c:dPt>
            <c:idx val="4"/>
            <c:invertIfNegative val="0"/>
            <c:bubble3D val="0"/>
            <c:spPr>
              <a:pattFill prst="pct70">
                <a:fgClr>
                  <a:srgbClr xmlns:mc="http://schemas.openxmlformats.org/markup-compatibility/2006" xmlns:a14="http://schemas.microsoft.com/office/drawing/2010/main" val="89A484" mc:Ignorable="a14" a14:legacySpreadsheetColorIndex="24"/>
                </a:fgClr>
                <a:bgClr>
                  <a:srgbClr xmlns:mc="http://schemas.openxmlformats.org/markup-compatibility/2006" xmlns:a14="http://schemas.microsoft.com/office/drawing/2010/main" val="FFFFFF" mc:Ignorable="a14" a14:legacySpreadsheetColorIndex="9"/>
                </a:bgClr>
              </a:pattFill>
              <a:ln w="12646">
                <a:solidFill>
                  <a:schemeClr val="bg1"/>
                </a:solidFill>
                <a:prstDash val="solid"/>
              </a:ln>
            </c:spPr>
          </c:dPt>
          <c:dLbls>
            <c:spPr>
              <a:noFill/>
              <a:ln w="25292">
                <a:noFill/>
              </a:ln>
            </c:spPr>
            <c:txPr>
              <a:bodyPr/>
              <a:lstStyle/>
              <a:p>
                <a:pPr>
                  <a:defRPr sz="1394"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Sheet1!$B$1:$E$1</c:f>
              <c:strCache>
                <c:ptCount val="4"/>
                <c:pt idx="0">
                  <c:v> </c:v>
                </c:pt>
                <c:pt idx="1">
                  <c:v> </c:v>
                </c:pt>
                <c:pt idx="2">
                  <c:v> </c:v>
                </c:pt>
                <c:pt idx="3">
                  <c:v> </c:v>
                </c:pt>
              </c:strCache>
            </c:strRef>
          </c:cat>
          <c:val>
            <c:numRef>
              <c:f>Sheet1!$B$3:$E$3</c:f>
              <c:numCache>
                <c:formatCode>General</c:formatCode>
                <c:ptCount val="4"/>
                <c:pt idx="0">
                  <c:v>51</c:v>
                </c:pt>
                <c:pt idx="1">
                  <c:v>22</c:v>
                </c:pt>
                <c:pt idx="2">
                  <c:v>52</c:v>
                </c:pt>
                <c:pt idx="3">
                  <c:v>26</c:v>
                </c:pt>
              </c:numCache>
            </c:numRef>
          </c:val>
        </c:ser>
        <c:ser>
          <c:idx val="7"/>
          <c:order val="2"/>
          <c:tx>
            <c:strRef>
              <c:f>Sheet1!$A$4</c:f>
              <c:strCache>
                <c:ptCount val="1"/>
              </c:strCache>
            </c:strRef>
          </c:tx>
          <c:spPr>
            <a:pattFill prst="pct50">
              <a:fgClr>
                <a:srgbClr xmlns:mc="http://schemas.openxmlformats.org/markup-compatibility/2006" xmlns:a14="http://schemas.microsoft.com/office/drawing/2010/main" val="0066CC" mc:Ignorable="a14" a14:legacySpreadsheetColorIndex="30"/>
              </a:fgClr>
              <a:bgClr>
                <a:srgbClr xmlns:mc="http://schemas.openxmlformats.org/markup-compatibility/2006" xmlns:a14="http://schemas.microsoft.com/office/drawing/2010/main" val="FFFFFF" mc:Ignorable="a14" a14:legacySpreadsheetColorIndex="9"/>
              </a:bgClr>
            </a:pattFill>
            <a:ln w="12646">
              <a:solidFill>
                <a:schemeClr val="bg1"/>
              </a:solidFill>
              <a:prstDash val="solid"/>
            </a:ln>
          </c:spPr>
          <c:invertIfNegative val="0"/>
          <c:dPt>
            <c:idx val="1"/>
            <c:invertIfNegative val="0"/>
            <c:bubble3D val="0"/>
            <c:spPr>
              <a:solidFill>
                <a:srgbClr val="EDDBA9"/>
              </a:solidFill>
              <a:ln w="12646">
                <a:solidFill>
                  <a:schemeClr val="bg1"/>
                </a:solidFill>
                <a:prstDash val="solid"/>
              </a:ln>
            </c:spPr>
          </c:dPt>
          <c:dPt>
            <c:idx val="3"/>
            <c:invertIfNegative val="0"/>
            <c:bubble3D val="0"/>
            <c:spPr>
              <a:solidFill>
                <a:schemeClr val="accent5">
                  <a:lumMod val="40000"/>
                  <a:lumOff val="60000"/>
                </a:schemeClr>
              </a:solidFill>
              <a:ln w="12646">
                <a:solidFill>
                  <a:schemeClr val="bg1"/>
                </a:solidFill>
                <a:prstDash val="solid"/>
              </a:ln>
            </c:spPr>
          </c:dPt>
          <c:dPt>
            <c:idx val="4"/>
            <c:invertIfNegative val="0"/>
            <c:bubble3D val="0"/>
            <c:spPr>
              <a:pattFill prst="pct50">
                <a:fgClr>
                  <a:srgbClr xmlns:mc="http://schemas.openxmlformats.org/markup-compatibility/2006" xmlns:a14="http://schemas.microsoft.com/office/drawing/2010/main" val="89A484" mc:Ignorable="a14" a14:legacySpreadsheetColorIndex="24"/>
                </a:fgClr>
                <a:bgClr>
                  <a:srgbClr xmlns:mc="http://schemas.openxmlformats.org/markup-compatibility/2006" xmlns:a14="http://schemas.microsoft.com/office/drawing/2010/main" val="FFFFFF" mc:Ignorable="a14" a14:legacySpreadsheetColorIndex="9"/>
                </a:bgClr>
              </a:pattFill>
              <a:ln w="12646">
                <a:solidFill>
                  <a:schemeClr val="bg1"/>
                </a:solidFill>
                <a:prstDash val="solid"/>
              </a:ln>
            </c:spPr>
          </c:dPt>
          <c:dLbls>
            <c:dLbl>
              <c:idx val="8"/>
              <c:layout>
                <c:manualLayout>
                  <c:xMode val="edge"/>
                  <c:yMode val="edge"/>
                  <c:x val="0.44946808510638298"/>
                  <c:y val="0.37149028077753782"/>
                </c:manualLayout>
              </c:layout>
              <c:dLblPos val="ctr"/>
              <c:showLegendKey val="0"/>
              <c:showVal val="1"/>
              <c:showCatName val="0"/>
              <c:showSerName val="0"/>
              <c:showPercent val="0"/>
              <c:showBubbleSize val="0"/>
            </c:dLbl>
            <c:spPr>
              <a:noFill/>
              <a:ln w="25292">
                <a:noFill/>
              </a:ln>
            </c:spPr>
            <c:txPr>
              <a:bodyPr/>
              <a:lstStyle/>
              <a:p>
                <a:pPr algn="l">
                  <a:defRPr sz="1394" b="1" i="0" u="none" strike="noStrike" baseline="0">
                    <a:solidFill>
                      <a:schemeClr val="tx1"/>
                    </a:solidFill>
                    <a:latin typeface="Arial"/>
                    <a:ea typeface="Arial"/>
                    <a:cs typeface="Arial"/>
                  </a:defRPr>
                </a:pPr>
                <a:endParaRPr lang="en-US"/>
              </a:p>
            </c:txPr>
            <c:dLblPos val="ctr"/>
            <c:showLegendKey val="0"/>
            <c:showVal val="1"/>
            <c:showCatName val="0"/>
            <c:showSerName val="0"/>
            <c:showPercent val="0"/>
            <c:showBubbleSize val="0"/>
            <c:showLeaderLines val="0"/>
          </c:dLbls>
          <c:cat>
            <c:strRef>
              <c:f>Sheet1!$B$1:$E$1</c:f>
              <c:strCache>
                <c:ptCount val="4"/>
                <c:pt idx="0">
                  <c:v> </c:v>
                </c:pt>
                <c:pt idx="1">
                  <c:v> </c:v>
                </c:pt>
                <c:pt idx="2">
                  <c:v> </c:v>
                </c:pt>
                <c:pt idx="3">
                  <c:v> </c:v>
                </c:pt>
              </c:strCache>
            </c:strRef>
          </c:cat>
          <c:val>
            <c:numRef>
              <c:f>Sheet1!$B$4:$E$4</c:f>
              <c:numCache>
                <c:formatCode>General</c:formatCode>
                <c:ptCount val="4"/>
                <c:pt idx="1">
                  <c:v>19</c:v>
                </c:pt>
                <c:pt idx="3">
                  <c:v>28</c:v>
                </c:pt>
              </c:numCache>
            </c:numRef>
          </c:val>
        </c:ser>
        <c:ser>
          <c:idx val="8"/>
          <c:order val="3"/>
          <c:tx>
            <c:strRef>
              <c:f>Sheet1!$A$5</c:f>
              <c:strCache>
                <c:ptCount val="1"/>
              </c:strCache>
            </c:strRef>
          </c:tx>
          <c:spPr>
            <a:pattFill prst="pct25">
              <a:fgClr>
                <a:srgbClr xmlns:mc="http://schemas.openxmlformats.org/markup-compatibility/2006" xmlns:a14="http://schemas.microsoft.com/office/drawing/2010/main" val="0066CC" mc:Ignorable="a14" a14:legacySpreadsheetColorIndex="30"/>
              </a:fgClr>
              <a:bgClr>
                <a:srgbClr xmlns:mc="http://schemas.openxmlformats.org/markup-compatibility/2006" xmlns:a14="http://schemas.microsoft.com/office/drawing/2010/main" val="FFFFFF" mc:Ignorable="a14" a14:legacySpreadsheetColorIndex="9"/>
              </a:bgClr>
            </a:pattFill>
            <a:ln w="12646">
              <a:solidFill>
                <a:schemeClr val="bg1"/>
              </a:solidFill>
              <a:prstDash val="solid"/>
            </a:ln>
          </c:spPr>
          <c:invertIfNegative val="0"/>
          <c:dPt>
            <c:idx val="1"/>
            <c:invertIfNegative val="0"/>
            <c:bubble3D val="0"/>
            <c:spPr>
              <a:solidFill>
                <a:srgbClr val="F2E6C4"/>
              </a:solidFill>
              <a:ln w="12646">
                <a:solidFill>
                  <a:schemeClr val="bg1"/>
                </a:solidFill>
                <a:prstDash val="solid"/>
              </a:ln>
            </c:spPr>
          </c:dPt>
          <c:dPt>
            <c:idx val="3"/>
            <c:invertIfNegative val="0"/>
            <c:bubble3D val="0"/>
            <c:spPr>
              <a:solidFill>
                <a:schemeClr val="accent5">
                  <a:lumMod val="20000"/>
                  <a:lumOff val="80000"/>
                </a:schemeClr>
              </a:solidFill>
              <a:ln w="12646">
                <a:solidFill>
                  <a:schemeClr val="bg1"/>
                </a:solidFill>
                <a:prstDash val="solid"/>
              </a:ln>
            </c:spPr>
          </c:dPt>
          <c:dPt>
            <c:idx val="4"/>
            <c:invertIfNegative val="0"/>
            <c:bubble3D val="0"/>
            <c:spPr>
              <a:pattFill prst="pct25">
                <a:fgClr>
                  <a:srgbClr xmlns:mc="http://schemas.openxmlformats.org/markup-compatibility/2006" xmlns:a14="http://schemas.microsoft.com/office/drawing/2010/main" val="89A484" mc:Ignorable="a14" a14:legacySpreadsheetColorIndex="24"/>
                </a:fgClr>
                <a:bgClr>
                  <a:srgbClr xmlns:mc="http://schemas.openxmlformats.org/markup-compatibility/2006" xmlns:a14="http://schemas.microsoft.com/office/drawing/2010/main" val="FFFFFF" mc:Ignorable="a14" a14:legacySpreadsheetColorIndex="9"/>
                </a:bgClr>
              </a:pattFill>
              <a:ln w="12646">
                <a:solidFill>
                  <a:schemeClr val="bg1"/>
                </a:solidFill>
                <a:prstDash val="solid"/>
              </a:ln>
            </c:spPr>
          </c:dPt>
          <c:dLbls>
            <c:dLbl>
              <c:idx val="0"/>
              <c:layout>
                <c:manualLayout>
                  <c:x val="7.581889208814982E-2"/>
                  <c:y val="0.9222462203023758"/>
                </c:manualLayout>
              </c:layout>
              <c:dLblPos val="ctr"/>
              <c:showLegendKey val="0"/>
              <c:showVal val="1"/>
              <c:showCatName val="0"/>
              <c:showSerName val="0"/>
              <c:showPercent val="0"/>
              <c:showBubbleSize val="0"/>
            </c:dLbl>
            <c:spPr>
              <a:noFill/>
              <a:ln w="25292">
                <a:noFill/>
              </a:ln>
            </c:spPr>
            <c:txPr>
              <a:bodyPr/>
              <a:lstStyle/>
              <a:p>
                <a:pPr>
                  <a:defRPr sz="1394"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Sheet1!$B$1:$E$1</c:f>
              <c:strCache>
                <c:ptCount val="4"/>
                <c:pt idx="0">
                  <c:v> </c:v>
                </c:pt>
                <c:pt idx="1">
                  <c:v> </c:v>
                </c:pt>
                <c:pt idx="2">
                  <c:v> </c:v>
                </c:pt>
                <c:pt idx="3">
                  <c:v> </c:v>
                </c:pt>
              </c:strCache>
            </c:strRef>
          </c:cat>
          <c:val>
            <c:numRef>
              <c:f>Sheet1!$B$5:$E$5</c:f>
              <c:numCache>
                <c:formatCode>General</c:formatCode>
                <c:ptCount val="4"/>
                <c:pt idx="1">
                  <c:v>16</c:v>
                </c:pt>
                <c:pt idx="3">
                  <c:v>18</c:v>
                </c:pt>
              </c:numCache>
            </c:numRef>
          </c:val>
        </c:ser>
        <c:ser>
          <c:idx val="9"/>
          <c:order val="4"/>
          <c:tx>
            <c:strRef>
              <c:f>Sheet1!$A$6</c:f>
              <c:strCache>
                <c:ptCount val="1"/>
              </c:strCache>
            </c:strRef>
          </c:tx>
          <c:spPr>
            <a:solidFill>
              <a:srgbClr val="3366FF"/>
            </a:solidFill>
            <a:ln w="12646">
              <a:solidFill>
                <a:schemeClr val="bg1"/>
              </a:solidFill>
              <a:prstDash val="solid"/>
            </a:ln>
          </c:spPr>
          <c:invertIfNegative val="0"/>
          <c:dPt>
            <c:idx val="1"/>
            <c:invertIfNegative val="0"/>
            <c:bubble3D val="0"/>
            <c:spPr>
              <a:solidFill>
                <a:srgbClr val="F6EED6"/>
              </a:solidFill>
              <a:ln w="12646">
                <a:solidFill>
                  <a:schemeClr val="bg1"/>
                </a:solidFill>
                <a:prstDash val="solid"/>
              </a:ln>
            </c:spPr>
          </c:dPt>
          <c:dPt>
            <c:idx val="4"/>
            <c:invertIfNegative val="0"/>
            <c:bubble3D val="0"/>
            <c:spPr>
              <a:solidFill>
                <a:srgbClr val="00CCFF"/>
              </a:solidFill>
              <a:ln w="12646">
                <a:solidFill>
                  <a:schemeClr val="bg1"/>
                </a:solidFill>
                <a:prstDash val="solid"/>
              </a:ln>
            </c:spPr>
          </c:dPt>
          <c:dPt>
            <c:idx val="8"/>
            <c:invertIfNegative val="0"/>
            <c:bubble3D val="0"/>
            <c:spPr>
              <a:solidFill>
                <a:srgbClr val="99CCFF"/>
              </a:solidFill>
              <a:ln w="12646">
                <a:solidFill>
                  <a:schemeClr val="bg1"/>
                </a:solidFill>
                <a:prstDash val="solid"/>
              </a:ln>
            </c:spPr>
          </c:dPt>
          <c:dLbls>
            <c:spPr>
              <a:noFill/>
              <a:ln w="25292">
                <a:noFill/>
              </a:ln>
            </c:spPr>
            <c:txPr>
              <a:bodyPr/>
              <a:lstStyle/>
              <a:p>
                <a:pPr>
                  <a:defRPr sz="1394"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Sheet1!$B$1:$E$1</c:f>
              <c:strCache>
                <c:ptCount val="4"/>
                <c:pt idx="0">
                  <c:v> </c:v>
                </c:pt>
                <c:pt idx="1">
                  <c:v> </c:v>
                </c:pt>
                <c:pt idx="2">
                  <c:v> </c:v>
                </c:pt>
                <c:pt idx="3">
                  <c:v> </c:v>
                </c:pt>
              </c:strCache>
            </c:strRef>
          </c:cat>
          <c:val>
            <c:numRef>
              <c:f>Sheet1!$B$6:$E$6</c:f>
              <c:numCache>
                <c:formatCode>General</c:formatCode>
                <c:ptCount val="4"/>
                <c:pt idx="1">
                  <c:v>26</c:v>
                </c:pt>
              </c:numCache>
            </c:numRef>
          </c:val>
        </c:ser>
        <c:dLbls>
          <c:showLegendKey val="0"/>
          <c:showVal val="1"/>
          <c:showCatName val="0"/>
          <c:showSerName val="0"/>
          <c:showPercent val="0"/>
          <c:showBubbleSize val="0"/>
        </c:dLbls>
        <c:gapWidth val="100"/>
        <c:overlap val="100"/>
        <c:axId val="26478848"/>
        <c:axId val="26488832"/>
      </c:barChart>
      <c:catAx>
        <c:axId val="26478848"/>
        <c:scaling>
          <c:orientation val="minMax"/>
        </c:scaling>
        <c:delete val="0"/>
        <c:axPos val="t"/>
        <c:numFmt formatCode="General" sourceLinked="1"/>
        <c:majorTickMark val="out"/>
        <c:minorTickMark val="none"/>
        <c:tickLblPos val="low"/>
        <c:spPr>
          <a:ln w="9485">
            <a:noFill/>
          </a:ln>
        </c:spPr>
        <c:txPr>
          <a:bodyPr rot="0" vert="horz"/>
          <a:lstStyle/>
          <a:p>
            <a:pPr>
              <a:defRPr sz="1394" b="1" i="0" u="none" strike="noStrike" baseline="0">
                <a:solidFill>
                  <a:schemeClr val="tx1"/>
                </a:solidFill>
                <a:latin typeface="Arial"/>
                <a:ea typeface="Arial"/>
                <a:cs typeface="Arial"/>
              </a:defRPr>
            </a:pPr>
            <a:endParaRPr lang="en-US"/>
          </a:p>
        </c:txPr>
        <c:crossAx val="26488832"/>
        <c:crosses val="autoZero"/>
        <c:auto val="1"/>
        <c:lblAlgn val="ctr"/>
        <c:lblOffset val="100"/>
        <c:tickLblSkip val="1"/>
        <c:tickMarkSkip val="1"/>
        <c:noMultiLvlLbl val="0"/>
      </c:catAx>
      <c:valAx>
        <c:axId val="26488832"/>
        <c:scaling>
          <c:orientation val="maxMin"/>
        </c:scaling>
        <c:delete val="1"/>
        <c:axPos val="l"/>
        <c:numFmt formatCode="0%" sourceLinked="1"/>
        <c:majorTickMark val="out"/>
        <c:minorTickMark val="none"/>
        <c:tickLblPos val="nextTo"/>
        <c:crossAx val="26478848"/>
        <c:crosses val="autoZero"/>
        <c:crossBetween val="between"/>
      </c:valAx>
      <c:spPr>
        <a:noFill/>
        <a:ln w="25292">
          <a:noFill/>
        </a:ln>
      </c:spPr>
    </c:plotArea>
    <c:plotVisOnly val="1"/>
    <c:dispBlanksAs val="gap"/>
    <c:showDLblsOverMax val="0"/>
  </c:chart>
  <c:spPr>
    <a:noFill/>
    <a:ln>
      <a:noFill/>
    </a:ln>
  </c:spPr>
  <c:txPr>
    <a:bodyPr/>
    <a:lstStyle/>
    <a:p>
      <a:pPr>
        <a:defRPr sz="1394" b="1" i="0" u="none" strike="noStrike" baseline="0">
          <a:solidFill>
            <a:schemeClr val="tx1"/>
          </a:solidFill>
          <a:latin typeface="Arial"/>
          <a:ea typeface="Arial"/>
          <a:cs typeface="Aria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272053292412811E-2"/>
          <c:y val="8.2353044898830607E-2"/>
          <c:w val="0.953125"/>
          <c:h val="0.91764705882352937"/>
        </c:manualLayout>
      </c:layout>
      <c:barChart>
        <c:barDir val="bar"/>
        <c:grouping val="clustered"/>
        <c:varyColors val="0"/>
        <c:ser>
          <c:idx val="0"/>
          <c:order val="0"/>
          <c:tx>
            <c:strRef>
              <c:f>Sheet1!$B$1</c:f>
              <c:strCache>
                <c:ptCount val="1"/>
                <c:pt idx="0">
                  <c:v>1st Mention</c:v>
                </c:pt>
              </c:strCache>
            </c:strRef>
          </c:tx>
          <c:spPr>
            <a:solidFill>
              <a:schemeClr val="accent6"/>
            </a:solidFill>
            <a:ln w="12516">
              <a:noFill/>
              <a:prstDash val="solid"/>
            </a:ln>
          </c:spPr>
          <c:invertIfNegative val="0"/>
          <c:dPt>
            <c:idx val="0"/>
            <c:invertIfNegative val="0"/>
            <c:bubble3D val="0"/>
          </c:dPt>
          <c:dPt>
            <c:idx val="1"/>
            <c:invertIfNegative val="0"/>
            <c:bubble3D val="0"/>
          </c:dPt>
          <c:dPt>
            <c:idx val="5"/>
            <c:invertIfNegative val="0"/>
            <c:bubble3D val="0"/>
            <c:spPr>
              <a:solidFill>
                <a:schemeClr val="accent4"/>
              </a:solidFill>
              <a:ln w="12516">
                <a:noFill/>
                <a:prstDash val="solid"/>
              </a:ln>
            </c:spPr>
          </c:dPt>
          <c:dPt>
            <c:idx val="6"/>
            <c:invertIfNegative val="0"/>
            <c:bubble3D val="0"/>
            <c:spPr>
              <a:solidFill>
                <a:schemeClr val="accent4"/>
              </a:solidFill>
              <a:ln w="12516">
                <a:noFill/>
                <a:prstDash val="solid"/>
              </a:ln>
            </c:spPr>
          </c:dPt>
          <c:dLbls>
            <c:dLbl>
              <c:idx val="4"/>
              <c:delete val="1"/>
            </c:dLbl>
            <c:spPr>
              <a:noFill/>
              <a:ln w="25032">
                <a:noFill/>
              </a:ln>
            </c:spPr>
            <c:txPr>
              <a:bodyPr/>
              <a:lstStyle/>
              <a:p>
                <a:pPr>
                  <a:defRPr sz="14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Sheet1!$A$2:$A$9</c:f>
              <c:numCache>
                <c:formatCode>General</c:formatCode>
                <c:ptCount val="8"/>
              </c:numCache>
            </c:numRef>
          </c:cat>
          <c:val>
            <c:numRef>
              <c:f>Sheet1!$B$2:$B$9</c:f>
              <c:numCache>
                <c:formatCode>General</c:formatCode>
                <c:ptCount val="8"/>
                <c:pt idx="0">
                  <c:v>73</c:v>
                </c:pt>
                <c:pt idx="1">
                  <c:v>75</c:v>
                </c:pt>
                <c:pt idx="2">
                  <c:v>77</c:v>
                </c:pt>
                <c:pt idx="3">
                  <c:v>74</c:v>
                </c:pt>
                <c:pt idx="5">
                  <c:v>73</c:v>
                </c:pt>
                <c:pt idx="6">
                  <c:v>76</c:v>
                </c:pt>
              </c:numCache>
            </c:numRef>
          </c:val>
        </c:ser>
        <c:dLbls>
          <c:showLegendKey val="0"/>
          <c:showVal val="1"/>
          <c:showCatName val="0"/>
          <c:showSerName val="0"/>
          <c:showPercent val="0"/>
          <c:showBubbleSize val="0"/>
        </c:dLbls>
        <c:gapWidth val="50"/>
        <c:axId val="26869120"/>
        <c:axId val="26930176"/>
      </c:barChart>
      <c:catAx>
        <c:axId val="26869120"/>
        <c:scaling>
          <c:orientation val="maxMin"/>
        </c:scaling>
        <c:delete val="0"/>
        <c:axPos val="l"/>
        <c:numFmt formatCode="General" sourceLinked="1"/>
        <c:majorTickMark val="out"/>
        <c:minorTickMark val="none"/>
        <c:tickLblPos val="nextTo"/>
        <c:spPr>
          <a:ln w="9387">
            <a:noFill/>
          </a:ln>
        </c:spPr>
        <c:txPr>
          <a:bodyPr rot="0" vert="horz"/>
          <a:lstStyle/>
          <a:p>
            <a:pPr>
              <a:defRPr sz="862" b="1" i="0" u="none" strike="noStrike" baseline="0">
                <a:solidFill>
                  <a:schemeClr val="tx1"/>
                </a:solidFill>
                <a:latin typeface="Arial"/>
                <a:ea typeface="Arial"/>
                <a:cs typeface="Arial"/>
              </a:defRPr>
            </a:pPr>
            <a:endParaRPr lang="en-US"/>
          </a:p>
        </c:txPr>
        <c:crossAx val="26930176"/>
        <c:crosses val="autoZero"/>
        <c:auto val="1"/>
        <c:lblAlgn val="ctr"/>
        <c:lblOffset val="100"/>
        <c:tickLblSkip val="1"/>
        <c:tickMarkSkip val="1"/>
        <c:noMultiLvlLbl val="0"/>
      </c:catAx>
      <c:valAx>
        <c:axId val="26930176"/>
        <c:scaling>
          <c:orientation val="minMax"/>
          <c:max val="100"/>
          <c:min val="0"/>
        </c:scaling>
        <c:delete val="1"/>
        <c:axPos val="t"/>
        <c:numFmt formatCode="General" sourceLinked="1"/>
        <c:majorTickMark val="out"/>
        <c:minorTickMark val="none"/>
        <c:tickLblPos val="nextTo"/>
        <c:crossAx val="26869120"/>
        <c:crosses val="autoZero"/>
        <c:crossBetween val="between"/>
      </c:valAx>
      <c:spPr>
        <a:noFill/>
        <a:ln w="25032">
          <a:noFill/>
        </a:ln>
      </c:spPr>
    </c:plotArea>
    <c:plotVisOnly val="1"/>
    <c:dispBlanksAs val="gap"/>
    <c:showDLblsOverMax val="0"/>
  </c:chart>
  <c:spPr>
    <a:noFill/>
    <a:ln>
      <a:noFill/>
    </a:ln>
  </c:spPr>
  <c:txPr>
    <a:bodyPr/>
    <a:lstStyle/>
    <a:p>
      <a:pPr>
        <a:defRPr sz="862" b="1" i="0" u="none" strike="noStrike" baseline="0">
          <a:solidFill>
            <a:schemeClr val="tx1"/>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272053292412811E-2"/>
          <c:y val="8.2352835186219567E-2"/>
          <c:w val="0.953125"/>
          <c:h val="0.91764705882352937"/>
        </c:manualLayout>
      </c:layout>
      <c:barChart>
        <c:barDir val="bar"/>
        <c:grouping val="clustered"/>
        <c:varyColors val="0"/>
        <c:ser>
          <c:idx val="0"/>
          <c:order val="0"/>
          <c:tx>
            <c:strRef>
              <c:f>Sheet1!$B$1</c:f>
              <c:strCache>
                <c:ptCount val="1"/>
                <c:pt idx="0">
                  <c:v>1st Mention</c:v>
                </c:pt>
              </c:strCache>
            </c:strRef>
          </c:tx>
          <c:spPr>
            <a:solidFill>
              <a:schemeClr val="accent5"/>
            </a:solidFill>
            <a:ln w="12516">
              <a:noFill/>
              <a:prstDash val="solid"/>
            </a:ln>
          </c:spPr>
          <c:invertIfNegative val="0"/>
          <c:dPt>
            <c:idx val="0"/>
            <c:invertIfNegative val="0"/>
            <c:bubble3D val="0"/>
            <c:spPr>
              <a:solidFill>
                <a:schemeClr val="bg2"/>
              </a:solidFill>
              <a:ln w="12516">
                <a:noFill/>
                <a:prstDash val="solid"/>
              </a:ln>
            </c:spPr>
          </c:dPt>
          <c:dPt>
            <c:idx val="1"/>
            <c:invertIfNegative val="0"/>
            <c:bubble3D val="0"/>
            <c:spPr>
              <a:solidFill>
                <a:schemeClr val="bg2"/>
              </a:solidFill>
              <a:ln w="12516">
                <a:noFill/>
                <a:prstDash val="solid"/>
              </a:ln>
            </c:spPr>
          </c:dPt>
          <c:dPt>
            <c:idx val="3"/>
            <c:invertIfNegative val="0"/>
            <c:bubble3D val="0"/>
            <c:spPr>
              <a:solidFill>
                <a:schemeClr val="accent1">
                  <a:lumMod val="60000"/>
                  <a:lumOff val="40000"/>
                </a:schemeClr>
              </a:solidFill>
              <a:ln w="12516">
                <a:noFill/>
                <a:prstDash val="solid"/>
              </a:ln>
            </c:spPr>
          </c:dPt>
          <c:dPt>
            <c:idx val="4"/>
            <c:invertIfNegative val="0"/>
            <c:bubble3D val="0"/>
            <c:spPr>
              <a:solidFill>
                <a:schemeClr val="accent1">
                  <a:lumMod val="60000"/>
                  <a:lumOff val="40000"/>
                </a:schemeClr>
              </a:solidFill>
              <a:ln w="12516">
                <a:noFill/>
                <a:prstDash val="solid"/>
              </a:ln>
            </c:spPr>
          </c:dPt>
          <c:dPt>
            <c:idx val="5"/>
            <c:invertIfNegative val="0"/>
            <c:bubble3D val="0"/>
            <c:spPr>
              <a:solidFill>
                <a:schemeClr val="accent1">
                  <a:lumMod val="60000"/>
                  <a:lumOff val="40000"/>
                </a:schemeClr>
              </a:solidFill>
              <a:ln w="12516">
                <a:noFill/>
                <a:prstDash val="solid"/>
              </a:ln>
            </c:spPr>
          </c:dPt>
          <c:dPt>
            <c:idx val="6"/>
            <c:invertIfNegative val="0"/>
            <c:bubble3D val="0"/>
            <c:spPr>
              <a:solidFill>
                <a:schemeClr val="accent1">
                  <a:lumMod val="60000"/>
                  <a:lumOff val="40000"/>
                </a:schemeClr>
              </a:solidFill>
              <a:ln w="12516">
                <a:noFill/>
                <a:prstDash val="solid"/>
              </a:ln>
            </c:spPr>
          </c:dPt>
          <c:dPt>
            <c:idx val="7"/>
            <c:invertIfNegative val="0"/>
            <c:bubble3D val="0"/>
            <c:spPr>
              <a:solidFill>
                <a:schemeClr val="accent1">
                  <a:lumMod val="60000"/>
                  <a:lumOff val="40000"/>
                </a:schemeClr>
              </a:solidFill>
              <a:ln w="12516">
                <a:noFill/>
                <a:prstDash val="solid"/>
              </a:ln>
            </c:spPr>
          </c:dPt>
          <c:dLbls>
            <c:dLbl>
              <c:idx val="2"/>
              <c:delete val="1"/>
            </c:dLbl>
            <c:spPr>
              <a:noFill/>
              <a:ln w="25032">
                <a:noFill/>
              </a:ln>
            </c:spPr>
            <c:txPr>
              <a:bodyPr/>
              <a:lstStyle/>
              <a:p>
                <a:pPr>
                  <a:defRPr sz="14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Sheet1!$A$2:$A$9</c:f>
              <c:numCache>
                <c:formatCode>General</c:formatCode>
                <c:ptCount val="8"/>
              </c:numCache>
            </c:numRef>
          </c:cat>
          <c:val>
            <c:numRef>
              <c:f>Sheet1!$B$2:$B$9</c:f>
              <c:numCache>
                <c:formatCode>General</c:formatCode>
                <c:ptCount val="8"/>
                <c:pt idx="0">
                  <c:v>82</c:v>
                </c:pt>
                <c:pt idx="1">
                  <c:v>84</c:v>
                </c:pt>
                <c:pt idx="2">
                  <c:v>0</c:v>
                </c:pt>
                <c:pt idx="3">
                  <c:v>76</c:v>
                </c:pt>
                <c:pt idx="4">
                  <c:v>84</c:v>
                </c:pt>
                <c:pt idx="5">
                  <c:v>83</c:v>
                </c:pt>
                <c:pt idx="6">
                  <c:v>84</c:v>
                </c:pt>
                <c:pt idx="7">
                  <c:v>86</c:v>
                </c:pt>
              </c:numCache>
            </c:numRef>
          </c:val>
        </c:ser>
        <c:dLbls>
          <c:showLegendKey val="0"/>
          <c:showVal val="1"/>
          <c:showCatName val="0"/>
          <c:showSerName val="0"/>
          <c:showPercent val="0"/>
          <c:showBubbleSize val="0"/>
        </c:dLbls>
        <c:gapWidth val="50"/>
        <c:axId val="27439104"/>
        <c:axId val="27444736"/>
      </c:barChart>
      <c:catAx>
        <c:axId val="27439104"/>
        <c:scaling>
          <c:orientation val="maxMin"/>
        </c:scaling>
        <c:delete val="0"/>
        <c:axPos val="l"/>
        <c:numFmt formatCode="General" sourceLinked="1"/>
        <c:majorTickMark val="out"/>
        <c:minorTickMark val="none"/>
        <c:tickLblPos val="nextTo"/>
        <c:spPr>
          <a:ln w="9387">
            <a:noFill/>
          </a:ln>
        </c:spPr>
        <c:txPr>
          <a:bodyPr rot="0" vert="horz"/>
          <a:lstStyle/>
          <a:p>
            <a:pPr>
              <a:defRPr sz="862" b="1" i="0" u="none" strike="noStrike" baseline="0">
                <a:solidFill>
                  <a:schemeClr val="tx1"/>
                </a:solidFill>
                <a:latin typeface="Arial"/>
                <a:ea typeface="Arial"/>
                <a:cs typeface="Arial"/>
              </a:defRPr>
            </a:pPr>
            <a:endParaRPr lang="en-US"/>
          </a:p>
        </c:txPr>
        <c:crossAx val="27444736"/>
        <c:crosses val="autoZero"/>
        <c:auto val="1"/>
        <c:lblAlgn val="ctr"/>
        <c:lblOffset val="100"/>
        <c:tickLblSkip val="1"/>
        <c:tickMarkSkip val="1"/>
        <c:noMultiLvlLbl val="0"/>
      </c:catAx>
      <c:valAx>
        <c:axId val="27444736"/>
        <c:scaling>
          <c:orientation val="minMax"/>
          <c:max val="100"/>
          <c:min val="0"/>
        </c:scaling>
        <c:delete val="1"/>
        <c:axPos val="t"/>
        <c:numFmt formatCode="General" sourceLinked="1"/>
        <c:majorTickMark val="out"/>
        <c:minorTickMark val="none"/>
        <c:tickLblPos val="nextTo"/>
        <c:crossAx val="27439104"/>
        <c:crosses val="autoZero"/>
        <c:crossBetween val="between"/>
      </c:valAx>
      <c:spPr>
        <a:noFill/>
        <a:ln w="25032">
          <a:noFill/>
        </a:ln>
      </c:spPr>
    </c:plotArea>
    <c:plotVisOnly val="1"/>
    <c:dispBlanksAs val="gap"/>
    <c:showDLblsOverMax val="0"/>
  </c:chart>
  <c:spPr>
    <a:noFill/>
    <a:ln>
      <a:noFill/>
    </a:ln>
  </c:spPr>
  <c:txPr>
    <a:bodyPr/>
    <a:lstStyle/>
    <a:p>
      <a:pPr>
        <a:defRPr sz="862" b="1" i="0" u="none" strike="noStrike" baseline="0">
          <a:solidFill>
            <a:schemeClr val="tx1"/>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244354760590264E-2"/>
          <c:y val="0.12082042717989984"/>
          <c:w val="0.94219653179190754"/>
          <c:h val="0.86244541484716153"/>
        </c:manualLayout>
      </c:layout>
      <c:barChart>
        <c:barDir val="col"/>
        <c:grouping val="percentStacked"/>
        <c:varyColors val="0"/>
        <c:ser>
          <c:idx val="0"/>
          <c:order val="0"/>
          <c:tx>
            <c:strRef>
              <c:f>Sheet1!$A$2:$B$2</c:f>
              <c:strCache>
                <c:ptCount val="1"/>
                <c:pt idx="0">
                  <c:v>East</c:v>
                </c:pt>
              </c:strCache>
            </c:strRef>
          </c:tx>
          <c:spPr>
            <a:solidFill>
              <a:schemeClr val="accent3"/>
            </a:solidFill>
            <a:ln w="12694">
              <a:solidFill>
                <a:schemeClr val="tx1"/>
              </a:solidFill>
              <a:prstDash val="solid"/>
            </a:ln>
          </c:spPr>
          <c:invertIfNegative val="0"/>
          <c:dPt>
            <c:idx val="0"/>
            <c:invertIfNegative val="0"/>
            <c:bubble3D val="0"/>
            <c:spPr>
              <a:solidFill>
                <a:schemeClr val="accent2"/>
              </a:solidFill>
              <a:ln w="12694">
                <a:solidFill>
                  <a:schemeClr val="bg1"/>
                </a:solidFill>
                <a:prstDash val="solid"/>
              </a:ln>
            </c:spPr>
          </c:dPt>
          <c:cat>
            <c:strRef>
              <c:f>Sheet1!$C$1</c:f>
              <c:strCache>
                <c:ptCount val="1"/>
                <c:pt idx="0">
                  <c:v> </c:v>
                </c:pt>
              </c:strCache>
            </c:strRef>
          </c:cat>
          <c:val>
            <c:numRef>
              <c:f>Sheet1!$C$2</c:f>
              <c:numCache>
                <c:formatCode>General</c:formatCode>
                <c:ptCount val="1"/>
                <c:pt idx="0">
                  <c:v>64</c:v>
                </c:pt>
              </c:numCache>
            </c:numRef>
          </c:val>
        </c:ser>
        <c:ser>
          <c:idx val="1"/>
          <c:order val="1"/>
          <c:tx>
            <c:strRef>
              <c:f>Sheet1!$A$3:$B$3</c:f>
              <c:strCache>
                <c:ptCount val="1"/>
                <c:pt idx="0">
                  <c:v>West</c:v>
                </c:pt>
              </c:strCache>
            </c:strRef>
          </c:tx>
          <c:spPr>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5400000" scaled="1"/>
              <a:tileRect/>
            </a:gradFill>
            <a:ln w="12694">
              <a:solidFill>
                <a:schemeClr val="bg1"/>
              </a:solidFill>
              <a:prstDash val="solid"/>
            </a:ln>
          </c:spPr>
          <c:invertIfNegative val="0"/>
          <c:dPt>
            <c:idx val="0"/>
            <c:invertIfNegative val="0"/>
            <c:bubble3D val="0"/>
          </c:dPt>
          <c:cat>
            <c:strRef>
              <c:f>Sheet1!$C$1</c:f>
              <c:strCache>
                <c:ptCount val="1"/>
                <c:pt idx="0">
                  <c:v> </c:v>
                </c:pt>
              </c:strCache>
            </c:strRef>
          </c:cat>
          <c:val>
            <c:numRef>
              <c:f>Sheet1!$C$3</c:f>
              <c:numCache>
                <c:formatCode>General</c:formatCode>
                <c:ptCount val="1"/>
                <c:pt idx="0">
                  <c:v>19</c:v>
                </c:pt>
              </c:numCache>
            </c:numRef>
          </c:val>
        </c:ser>
        <c:ser>
          <c:idx val="2"/>
          <c:order val="2"/>
          <c:tx>
            <c:strRef>
              <c:f>Sheet1!$A$4:$B$4</c:f>
              <c:strCache>
                <c:ptCount val="1"/>
                <c:pt idx="0">
                  <c:v>North</c:v>
                </c:pt>
              </c:strCache>
            </c:strRef>
          </c:tx>
          <c:spPr>
            <a:solidFill>
              <a:schemeClr val="bg1">
                <a:lumMod val="75000"/>
              </a:schemeClr>
            </a:solidFill>
            <a:ln w="12694">
              <a:solidFill>
                <a:schemeClr val="bg1"/>
              </a:solidFill>
              <a:prstDash val="solid"/>
            </a:ln>
          </c:spPr>
          <c:invertIfNegative val="0"/>
          <c:dPt>
            <c:idx val="0"/>
            <c:invertIfNegative val="0"/>
            <c:bubble3D val="0"/>
          </c:dPt>
          <c:cat>
            <c:strRef>
              <c:f>Sheet1!$C$1</c:f>
              <c:strCache>
                <c:ptCount val="1"/>
                <c:pt idx="0">
                  <c:v> </c:v>
                </c:pt>
              </c:strCache>
            </c:strRef>
          </c:cat>
          <c:val>
            <c:numRef>
              <c:f>Sheet1!$C$4</c:f>
              <c:numCache>
                <c:formatCode>General</c:formatCode>
                <c:ptCount val="1"/>
                <c:pt idx="0">
                  <c:v>7</c:v>
                </c:pt>
              </c:numCache>
            </c:numRef>
          </c:val>
        </c:ser>
        <c:ser>
          <c:idx val="3"/>
          <c:order val="3"/>
          <c:tx>
            <c:strRef>
              <c:f>Sheet1!$A$5:$B$5</c:f>
              <c:strCache>
                <c:ptCount val="1"/>
                <c:pt idx="0">
                  <c:v>North</c:v>
                </c:pt>
              </c:strCache>
            </c:strRef>
          </c:tx>
          <c:spPr>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12694">
              <a:solidFill>
                <a:schemeClr val="bg1"/>
              </a:solidFill>
              <a:prstDash val="solid"/>
            </a:ln>
          </c:spPr>
          <c:invertIfNegative val="0"/>
          <c:dPt>
            <c:idx val="0"/>
            <c:invertIfNegative val="0"/>
            <c:bubble3D val="0"/>
          </c:dPt>
          <c:cat>
            <c:strRef>
              <c:f>Sheet1!$C$1</c:f>
              <c:strCache>
                <c:ptCount val="1"/>
                <c:pt idx="0">
                  <c:v> </c:v>
                </c:pt>
              </c:strCache>
            </c:strRef>
          </c:cat>
          <c:val>
            <c:numRef>
              <c:f>Sheet1!$C$5</c:f>
              <c:numCache>
                <c:formatCode>General</c:formatCode>
                <c:ptCount val="1"/>
                <c:pt idx="0">
                  <c:v>3</c:v>
                </c:pt>
              </c:numCache>
            </c:numRef>
          </c:val>
        </c:ser>
        <c:ser>
          <c:idx val="4"/>
          <c:order val="4"/>
          <c:tx>
            <c:strRef>
              <c:f>Sheet1!$A$6:$B$6</c:f>
              <c:strCache>
                <c:ptCount val="1"/>
                <c:pt idx="0">
                  <c:v>North</c:v>
                </c:pt>
              </c:strCache>
            </c:strRef>
          </c:tx>
          <c:spPr>
            <a:solidFill>
              <a:schemeClr val="bg2"/>
            </a:solidFill>
            <a:ln w="12694">
              <a:solidFill>
                <a:schemeClr val="tx1"/>
              </a:solidFill>
              <a:prstDash val="solid"/>
            </a:ln>
          </c:spPr>
          <c:invertIfNegative val="0"/>
          <c:dPt>
            <c:idx val="0"/>
            <c:invertIfNegative val="0"/>
            <c:bubble3D val="0"/>
            <c:spPr>
              <a:solidFill>
                <a:schemeClr val="bg2"/>
              </a:solidFill>
              <a:ln w="12694">
                <a:solidFill>
                  <a:schemeClr val="bg1"/>
                </a:solidFill>
                <a:prstDash val="solid"/>
              </a:ln>
            </c:spPr>
          </c:dPt>
          <c:cat>
            <c:strRef>
              <c:f>Sheet1!$C$1</c:f>
              <c:strCache>
                <c:ptCount val="1"/>
                <c:pt idx="0">
                  <c:v> </c:v>
                </c:pt>
              </c:strCache>
            </c:strRef>
          </c:cat>
          <c:val>
            <c:numRef>
              <c:f>Sheet1!$C$6</c:f>
              <c:numCache>
                <c:formatCode>General</c:formatCode>
                <c:ptCount val="1"/>
                <c:pt idx="0">
                  <c:v>6</c:v>
                </c:pt>
              </c:numCache>
            </c:numRef>
          </c:val>
        </c:ser>
        <c:ser>
          <c:idx val="5"/>
          <c:order val="5"/>
          <c:tx>
            <c:strRef>
              <c:f>Sheet1!$A$7:$B$7</c:f>
              <c:strCache>
                <c:ptCount val="1"/>
                <c:pt idx="0">
                  <c:v>North</c:v>
                </c:pt>
              </c:strCache>
            </c:strRef>
          </c:tx>
          <c:spPr>
            <a:solidFill>
              <a:schemeClr val="bg1">
                <a:lumMod val="50000"/>
              </a:schemeClr>
            </a:solidFill>
          </c:spPr>
          <c:invertIfNegative val="0"/>
          <c:cat>
            <c:strRef>
              <c:f>Sheet1!$C$1</c:f>
              <c:strCache>
                <c:ptCount val="1"/>
                <c:pt idx="0">
                  <c:v> </c:v>
                </c:pt>
              </c:strCache>
            </c:strRef>
          </c:cat>
          <c:val>
            <c:numRef>
              <c:f>Sheet1!$C$7</c:f>
              <c:numCache>
                <c:formatCode>General</c:formatCode>
                <c:ptCount val="1"/>
                <c:pt idx="0">
                  <c:v>1</c:v>
                </c:pt>
              </c:numCache>
            </c:numRef>
          </c:val>
        </c:ser>
        <c:dLbls>
          <c:showLegendKey val="0"/>
          <c:showVal val="1"/>
          <c:showCatName val="0"/>
          <c:showSerName val="0"/>
          <c:showPercent val="0"/>
          <c:showBubbleSize val="0"/>
        </c:dLbls>
        <c:gapWidth val="50"/>
        <c:overlap val="100"/>
        <c:axId val="27566464"/>
        <c:axId val="27568000"/>
      </c:barChart>
      <c:catAx>
        <c:axId val="27566464"/>
        <c:scaling>
          <c:orientation val="minMax"/>
        </c:scaling>
        <c:delete val="0"/>
        <c:axPos val="t"/>
        <c:numFmt formatCode="General" sourceLinked="1"/>
        <c:majorTickMark val="none"/>
        <c:minorTickMark val="none"/>
        <c:tickLblPos val="nextTo"/>
        <c:spPr>
          <a:ln w="9521">
            <a:noFill/>
          </a:ln>
        </c:spPr>
        <c:txPr>
          <a:bodyPr rot="0" vert="horz"/>
          <a:lstStyle/>
          <a:p>
            <a:pPr>
              <a:defRPr sz="1374" b="1" i="0" u="none" strike="noStrike" baseline="0">
                <a:solidFill>
                  <a:schemeClr val="tx1"/>
                </a:solidFill>
                <a:latin typeface="Arial"/>
                <a:ea typeface="Arial"/>
                <a:cs typeface="Arial"/>
              </a:defRPr>
            </a:pPr>
            <a:endParaRPr lang="en-US"/>
          </a:p>
        </c:txPr>
        <c:crossAx val="27568000"/>
        <c:crosses val="autoZero"/>
        <c:auto val="1"/>
        <c:lblAlgn val="ctr"/>
        <c:lblOffset val="100"/>
        <c:tickLblSkip val="1"/>
        <c:tickMarkSkip val="1"/>
        <c:noMultiLvlLbl val="0"/>
      </c:catAx>
      <c:valAx>
        <c:axId val="27568000"/>
        <c:scaling>
          <c:orientation val="maxMin"/>
        </c:scaling>
        <c:delete val="1"/>
        <c:axPos val="l"/>
        <c:numFmt formatCode="0%" sourceLinked="1"/>
        <c:majorTickMark val="out"/>
        <c:minorTickMark val="none"/>
        <c:tickLblPos val="nextTo"/>
        <c:crossAx val="27566464"/>
        <c:crosses val="autoZero"/>
        <c:crossBetween val="between"/>
      </c:valAx>
      <c:spPr>
        <a:noFill/>
        <a:ln w="25388">
          <a:noFill/>
        </a:ln>
      </c:spPr>
    </c:plotArea>
    <c:plotVisOnly val="1"/>
    <c:dispBlanksAs val="gap"/>
    <c:showDLblsOverMax val="0"/>
  </c:chart>
  <c:spPr>
    <a:noFill/>
    <a:ln>
      <a:noFill/>
    </a:ln>
  </c:spPr>
  <c:txPr>
    <a:bodyPr/>
    <a:lstStyle/>
    <a:p>
      <a:pPr>
        <a:defRPr sz="1374" b="1" i="0" u="none" strike="noStrike" baseline="0">
          <a:solidFill>
            <a:schemeClr val="tx1"/>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272053292412811E-2"/>
          <c:y val="8.2352806617733254E-2"/>
          <c:w val="0.953125"/>
          <c:h val="0.91764705882352937"/>
        </c:manualLayout>
      </c:layout>
      <c:barChart>
        <c:barDir val="bar"/>
        <c:grouping val="clustered"/>
        <c:varyColors val="0"/>
        <c:ser>
          <c:idx val="0"/>
          <c:order val="0"/>
          <c:tx>
            <c:strRef>
              <c:f>Sheet1!$B$1</c:f>
              <c:strCache>
                <c:ptCount val="1"/>
                <c:pt idx="0">
                  <c:v>1st Mention</c:v>
                </c:pt>
              </c:strCache>
            </c:strRef>
          </c:tx>
          <c:spPr>
            <a:solidFill>
              <a:schemeClr val="accent6"/>
            </a:solidFill>
            <a:ln w="12516">
              <a:noFill/>
              <a:prstDash val="solid"/>
            </a:ln>
          </c:spPr>
          <c:invertIfNegative val="0"/>
          <c:dPt>
            <c:idx val="0"/>
            <c:invertIfNegative val="0"/>
            <c:bubble3D val="0"/>
          </c:dPt>
          <c:dPt>
            <c:idx val="1"/>
            <c:invertIfNegative val="0"/>
            <c:bubble3D val="0"/>
          </c:dPt>
          <c:dPt>
            <c:idx val="5"/>
            <c:invertIfNegative val="0"/>
            <c:bubble3D val="0"/>
            <c:spPr>
              <a:solidFill>
                <a:schemeClr val="accent4"/>
              </a:solidFill>
              <a:ln w="12516">
                <a:noFill/>
                <a:prstDash val="solid"/>
              </a:ln>
            </c:spPr>
          </c:dPt>
          <c:dPt>
            <c:idx val="6"/>
            <c:invertIfNegative val="0"/>
            <c:bubble3D val="0"/>
            <c:spPr>
              <a:solidFill>
                <a:schemeClr val="accent4"/>
              </a:solidFill>
              <a:ln w="12516">
                <a:noFill/>
                <a:prstDash val="solid"/>
              </a:ln>
            </c:spPr>
          </c:dPt>
          <c:dLbls>
            <c:dLbl>
              <c:idx val="4"/>
              <c:delete val="1"/>
            </c:dLbl>
            <c:spPr>
              <a:noFill/>
              <a:ln w="25032">
                <a:noFill/>
              </a:ln>
            </c:spPr>
            <c:txPr>
              <a:bodyPr/>
              <a:lstStyle/>
              <a:p>
                <a:pPr>
                  <a:defRPr sz="14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Sheet1!$A$2:$A$9</c:f>
              <c:numCache>
                <c:formatCode>General</c:formatCode>
                <c:ptCount val="8"/>
              </c:numCache>
            </c:numRef>
          </c:cat>
          <c:val>
            <c:numRef>
              <c:f>Sheet1!$B$2:$B$9</c:f>
              <c:numCache>
                <c:formatCode>General</c:formatCode>
                <c:ptCount val="8"/>
                <c:pt idx="0">
                  <c:v>84</c:v>
                </c:pt>
                <c:pt idx="1">
                  <c:v>81</c:v>
                </c:pt>
                <c:pt idx="2">
                  <c:v>83</c:v>
                </c:pt>
                <c:pt idx="3">
                  <c:v>84</c:v>
                </c:pt>
                <c:pt idx="4">
                  <c:v>0</c:v>
                </c:pt>
                <c:pt idx="5">
                  <c:v>85</c:v>
                </c:pt>
                <c:pt idx="6">
                  <c:v>80</c:v>
                </c:pt>
              </c:numCache>
            </c:numRef>
          </c:val>
        </c:ser>
        <c:dLbls>
          <c:showLegendKey val="0"/>
          <c:showVal val="1"/>
          <c:showCatName val="0"/>
          <c:showSerName val="0"/>
          <c:showPercent val="0"/>
          <c:showBubbleSize val="0"/>
        </c:dLbls>
        <c:gapWidth val="50"/>
        <c:axId val="27624192"/>
        <c:axId val="27636096"/>
      </c:barChart>
      <c:catAx>
        <c:axId val="27624192"/>
        <c:scaling>
          <c:orientation val="maxMin"/>
        </c:scaling>
        <c:delete val="0"/>
        <c:axPos val="l"/>
        <c:numFmt formatCode="General" sourceLinked="1"/>
        <c:majorTickMark val="out"/>
        <c:minorTickMark val="none"/>
        <c:tickLblPos val="nextTo"/>
        <c:spPr>
          <a:ln w="9387">
            <a:noFill/>
          </a:ln>
        </c:spPr>
        <c:txPr>
          <a:bodyPr rot="0" vert="horz"/>
          <a:lstStyle/>
          <a:p>
            <a:pPr>
              <a:defRPr sz="862" b="1" i="0" u="none" strike="noStrike" baseline="0">
                <a:solidFill>
                  <a:schemeClr val="tx1"/>
                </a:solidFill>
                <a:latin typeface="Arial"/>
                <a:ea typeface="Arial"/>
                <a:cs typeface="Arial"/>
              </a:defRPr>
            </a:pPr>
            <a:endParaRPr lang="en-US"/>
          </a:p>
        </c:txPr>
        <c:crossAx val="27636096"/>
        <c:crosses val="autoZero"/>
        <c:auto val="1"/>
        <c:lblAlgn val="ctr"/>
        <c:lblOffset val="100"/>
        <c:tickLblSkip val="1"/>
        <c:tickMarkSkip val="1"/>
        <c:noMultiLvlLbl val="0"/>
      </c:catAx>
      <c:valAx>
        <c:axId val="27636096"/>
        <c:scaling>
          <c:orientation val="minMax"/>
          <c:max val="100"/>
          <c:min val="0"/>
        </c:scaling>
        <c:delete val="1"/>
        <c:axPos val="t"/>
        <c:numFmt formatCode="General" sourceLinked="1"/>
        <c:majorTickMark val="out"/>
        <c:minorTickMark val="none"/>
        <c:tickLblPos val="nextTo"/>
        <c:crossAx val="27624192"/>
        <c:crosses val="autoZero"/>
        <c:crossBetween val="between"/>
      </c:valAx>
      <c:spPr>
        <a:noFill/>
        <a:ln w="25032">
          <a:noFill/>
        </a:ln>
      </c:spPr>
    </c:plotArea>
    <c:plotVisOnly val="1"/>
    <c:dispBlanksAs val="gap"/>
    <c:showDLblsOverMax val="0"/>
  </c:chart>
  <c:spPr>
    <a:noFill/>
    <a:ln>
      <a:noFill/>
    </a:ln>
  </c:spPr>
  <c:txPr>
    <a:bodyPr/>
    <a:lstStyle/>
    <a:p>
      <a:pPr>
        <a:defRPr sz="862"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272053292412811E-2"/>
          <c:y val="8.2352835186219567E-2"/>
          <c:w val="0.953125"/>
          <c:h val="0.91764705882352937"/>
        </c:manualLayout>
      </c:layout>
      <c:barChart>
        <c:barDir val="bar"/>
        <c:grouping val="clustered"/>
        <c:varyColors val="0"/>
        <c:ser>
          <c:idx val="0"/>
          <c:order val="0"/>
          <c:tx>
            <c:strRef>
              <c:f>Sheet1!$B$1</c:f>
              <c:strCache>
                <c:ptCount val="1"/>
                <c:pt idx="0">
                  <c:v>1st Mention</c:v>
                </c:pt>
              </c:strCache>
            </c:strRef>
          </c:tx>
          <c:spPr>
            <a:solidFill>
              <a:schemeClr val="accent5"/>
            </a:solidFill>
            <a:ln w="12516">
              <a:noFill/>
              <a:prstDash val="solid"/>
            </a:ln>
          </c:spPr>
          <c:invertIfNegative val="0"/>
          <c:dPt>
            <c:idx val="0"/>
            <c:invertIfNegative val="0"/>
            <c:bubble3D val="0"/>
            <c:spPr>
              <a:solidFill>
                <a:schemeClr val="bg2"/>
              </a:solidFill>
              <a:ln w="12516">
                <a:noFill/>
                <a:prstDash val="solid"/>
              </a:ln>
            </c:spPr>
          </c:dPt>
          <c:dPt>
            <c:idx val="1"/>
            <c:invertIfNegative val="0"/>
            <c:bubble3D val="0"/>
            <c:spPr>
              <a:solidFill>
                <a:schemeClr val="bg2"/>
              </a:solidFill>
              <a:ln w="12516">
                <a:noFill/>
                <a:prstDash val="solid"/>
              </a:ln>
            </c:spPr>
          </c:dPt>
          <c:dPt>
            <c:idx val="3"/>
            <c:invertIfNegative val="0"/>
            <c:bubble3D val="0"/>
            <c:spPr>
              <a:solidFill>
                <a:schemeClr val="accent1">
                  <a:lumMod val="60000"/>
                  <a:lumOff val="40000"/>
                </a:schemeClr>
              </a:solidFill>
              <a:ln w="12516">
                <a:noFill/>
                <a:prstDash val="solid"/>
              </a:ln>
            </c:spPr>
          </c:dPt>
          <c:dPt>
            <c:idx val="4"/>
            <c:invertIfNegative val="0"/>
            <c:bubble3D val="0"/>
            <c:spPr>
              <a:solidFill>
                <a:schemeClr val="accent1">
                  <a:lumMod val="60000"/>
                  <a:lumOff val="40000"/>
                </a:schemeClr>
              </a:solidFill>
              <a:ln w="12516">
                <a:noFill/>
                <a:prstDash val="solid"/>
              </a:ln>
            </c:spPr>
          </c:dPt>
          <c:dPt>
            <c:idx val="5"/>
            <c:invertIfNegative val="0"/>
            <c:bubble3D val="0"/>
            <c:spPr>
              <a:solidFill>
                <a:schemeClr val="accent1">
                  <a:lumMod val="60000"/>
                  <a:lumOff val="40000"/>
                </a:schemeClr>
              </a:solidFill>
              <a:ln w="12516">
                <a:noFill/>
                <a:prstDash val="solid"/>
              </a:ln>
            </c:spPr>
          </c:dPt>
          <c:dPt>
            <c:idx val="6"/>
            <c:invertIfNegative val="0"/>
            <c:bubble3D val="0"/>
            <c:spPr>
              <a:solidFill>
                <a:schemeClr val="accent1">
                  <a:lumMod val="60000"/>
                  <a:lumOff val="40000"/>
                </a:schemeClr>
              </a:solidFill>
              <a:ln w="12516">
                <a:noFill/>
                <a:prstDash val="solid"/>
              </a:ln>
            </c:spPr>
          </c:dPt>
          <c:dPt>
            <c:idx val="7"/>
            <c:invertIfNegative val="0"/>
            <c:bubble3D val="0"/>
            <c:spPr>
              <a:solidFill>
                <a:schemeClr val="accent1">
                  <a:lumMod val="60000"/>
                  <a:lumOff val="40000"/>
                </a:schemeClr>
              </a:solidFill>
              <a:ln w="12516">
                <a:noFill/>
                <a:prstDash val="solid"/>
              </a:ln>
            </c:spPr>
          </c:dPt>
          <c:dLbls>
            <c:dLbl>
              <c:idx val="2"/>
              <c:delete val="1"/>
            </c:dLbl>
            <c:spPr>
              <a:noFill/>
              <a:ln w="25032">
                <a:noFill/>
              </a:ln>
            </c:spPr>
            <c:txPr>
              <a:bodyPr/>
              <a:lstStyle/>
              <a:p>
                <a:pPr>
                  <a:defRPr sz="14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Sheet1!$A$2:$A$9</c:f>
              <c:numCache>
                <c:formatCode>General</c:formatCode>
                <c:ptCount val="8"/>
              </c:numCache>
            </c:numRef>
          </c:cat>
          <c:val>
            <c:numRef>
              <c:f>Sheet1!$B$2:$B$9</c:f>
              <c:numCache>
                <c:formatCode>General</c:formatCode>
                <c:ptCount val="8"/>
                <c:pt idx="0">
                  <c:v>32</c:v>
                </c:pt>
                <c:pt idx="1">
                  <c:v>22</c:v>
                </c:pt>
                <c:pt idx="2">
                  <c:v>0</c:v>
                </c:pt>
                <c:pt idx="3">
                  <c:v>39</c:v>
                </c:pt>
                <c:pt idx="4">
                  <c:v>35</c:v>
                </c:pt>
                <c:pt idx="5">
                  <c:v>29</c:v>
                </c:pt>
                <c:pt idx="6">
                  <c:v>21</c:v>
                </c:pt>
                <c:pt idx="7">
                  <c:v>14</c:v>
                </c:pt>
              </c:numCache>
            </c:numRef>
          </c:val>
        </c:ser>
        <c:dLbls>
          <c:showLegendKey val="0"/>
          <c:showVal val="1"/>
          <c:showCatName val="0"/>
          <c:showSerName val="0"/>
          <c:showPercent val="0"/>
          <c:showBubbleSize val="0"/>
        </c:dLbls>
        <c:gapWidth val="50"/>
        <c:axId val="25396352"/>
        <c:axId val="25401984"/>
      </c:barChart>
      <c:catAx>
        <c:axId val="25396352"/>
        <c:scaling>
          <c:orientation val="maxMin"/>
        </c:scaling>
        <c:delete val="0"/>
        <c:axPos val="l"/>
        <c:numFmt formatCode="General" sourceLinked="1"/>
        <c:majorTickMark val="out"/>
        <c:minorTickMark val="none"/>
        <c:tickLblPos val="nextTo"/>
        <c:spPr>
          <a:ln w="9387">
            <a:noFill/>
          </a:ln>
        </c:spPr>
        <c:txPr>
          <a:bodyPr rot="0" vert="horz"/>
          <a:lstStyle/>
          <a:p>
            <a:pPr>
              <a:defRPr sz="862" b="1" i="0" u="none" strike="noStrike" baseline="0">
                <a:solidFill>
                  <a:schemeClr val="tx1"/>
                </a:solidFill>
                <a:latin typeface="Arial"/>
                <a:ea typeface="Arial"/>
                <a:cs typeface="Arial"/>
              </a:defRPr>
            </a:pPr>
            <a:endParaRPr lang="en-US"/>
          </a:p>
        </c:txPr>
        <c:crossAx val="25401984"/>
        <c:crosses val="autoZero"/>
        <c:auto val="1"/>
        <c:lblAlgn val="ctr"/>
        <c:lblOffset val="100"/>
        <c:tickLblSkip val="1"/>
        <c:tickMarkSkip val="1"/>
        <c:noMultiLvlLbl val="0"/>
      </c:catAx>
      <c:valAx>
        <c:axId val="25401984"/>
        <c:scaling>
          <c:orientation val="minMax"/>
          <c:max val="100"/>
          <c:min val="0"/>
        </c:scaling>
        <c:delete val="1"/>
        <c:axPos val="t"/>
        <c:numFmt formatCode="General" sourceLinked="1"/>
        <c:majorTickMark val="out"/>
        <c:minorTickMark val="none"/>
        <c:tickLblPos val="nextTo"/>
        <c:crossAx val="25396352"/>
        <c:crosses val="autoZero"/>
        <c:crossBetween val="between"/>
      </c:valAx>
      <c:spPr>
        <a:noFill/>
        <a:ln w="25032">
          <a:noFill/>
        </a:ln>
      </c:spPr>
    </c:plotArea>
    <c:plotVisOnly val="1"/>
    <c:dispBlanksAs val="gap"/>
    <c:showDLblsOverMax val="0"/>
  </c:chart>
  <c:spPr>
    <a:noFill/>
    <a:ln>
      <a:noFill/>
    </a:ln>
  </c:spPr>
  <c:txPr>
    <a:bodyPr/>
    <a:lstStyle/>
    <a:p>
      <a:pPr>
        <a:defRPr sz="862" b="1" i="0" u="none" strike="noStrike" baseline="0">
          <a:solidFill>
            <a:schemeClr val="tx1"/>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791907514450865E-2"/>
          <c:y val="0.11790393013100436"/>
          <c:w val="0.94219653179190754"/>
          <c:h val="0.86244541484716153"/>
        </c:manualLayout>
      </c:layout>
      <c:barChart>
        <c:barDir val="col"/>
        <c:grouping val="percentStacked"/>
        <c:varyColors val="0"/>
        <c:ser>
          <c:idx val="0"/>
          <c:order val="0"/>
          <c:tx>
            <c:strRef>
              <c:f>Sheet1!$A$2</c:f>
              <c:strCache>
                <c:ptCount val="1"/>
                <c:pt idx="0">
                  <c:v>East</c:v>
                </c:pt>
              </c:strCache>
            </c:strRef>
          </c:tx>
          <c:spPr>
            <a:solidFill>
              <a:schemeClr val="accent3"/>
            </a:solidFill>
            <a:ln w="12694">
              <a:solidFill>
                <a:schemeClr val="tx1"/>
              </a:solidFill>
              <a:prstDash val="solid"/>
            </a:ln>
          </c:spPr>
          <c:invertIfNegative val="0"/>
          <c:dPt>
            <c:idx val="0"/>
            <c:invertIfNegative val="0"/>
            <c:bubble3D val="0"/>
            <c:spPr>
              <a:solidFill>
                <a:schemeClr val="accent3"/>
              </a:solidFill>
              <a:ln w="12694">
                <a:solidFill>
                  <a:schemeClr val="bg1"/>
                </a:solidFill>
                <a:prstDash val="solid"/>
              </a:ln>
            </c:spPr>
          </c:dPt>
          <c:dLbls>
            <c:dLbl>
              <c:idx val="1"/>
              <c:delete val="1"/>
            </c:dLbl>
            <c:spPr>
              <a:noFill/>
              <a:ln w="25388">
                <a:noFill/>
              </a:ln>
            </c:spPr>
            <c:txPr>
              <a:bodyPr/>
              <a:lstStyle/>
              <a:p>
                <a:pPr>
                  <a:defRPr sz="1374" b="1" i="0" u="none" strike="noStrike" baseline="0">
                    <a:solidFill>
                      <a:schemeClr val="tx1"/>
                    </a:solidFill>
                    <a:latin typeface="Arial"/>
                    <a:ea typeface="Arial"/>
                    <a:cs typeface="Arial"/>
                  </a:defRPr>
                </a:pPr>
                <a:endParaRPr lang="en-US"/>
              </a:p>
            </c:txPr>
            <c:dLblPos val="ctr"/>
            <c:showLegendKey val="0"/>
            <c:showVal val="1"/>
            <c:showCatName val="0"/>
            <c:showSerName val="0"/>
            <c:showPercent val="0"/>
            <c:showBubbleSize val="0"/>
            <c:showLeaderLines val="0"/>
          </c:dLbls>
          <c:cat>
            <c:strRef>
              <c:f>Sheet1!$B$1:$D$1</c:f>
              <c:strCache>
                <c:ptCount val="2"/>
                <c:pt idx="0">
                  <c:v> </c:v>
                </c:pt>
                <c:pt idx="1">
                  <c:v> </c:v>
                </c:pt>
              </c:strCache>
            </c:strRef>
          </c:cat>
          <c:val>
            <c:numRef>
              <c:f>Sheet1!$B$2:$D$2</c:f>
              <c:numCache>
                <c:formatCode>0%</c:formatCode>
                <c:ptCount val="2"/>
                <c:pt idx="0" formatCode="General">
                  <c:v>9</c:v>
                </c:pt>
                <c:pt idx="1">
                  <c:v>0</c:v>
                </c:pt>
              </c:numCache>
            </c:numRef>
          </c:val>
        </c:ser>
        <c:ser>
          <c:idx val="1"/>
          <c:order val="1"/>
          <c:tx>
            <c:strRef>
              <c:f>Sheet1!$A$3</c:f>
              <c:strCache>
                <c:ptCount val="1"/>
                <c:pt idx="0">
                  <c:v>West</c:v>
                </c:pt>
              </c:strCache>
            </c:strRef>
          </c:tx>
          <c:spPr>
            <a:solidFill>
              <a:schemeClr val="accent3">
                <a:lumMod val="60000"/>
                <a:lumOff val="40000"/>
              </a:schemeClr>
            </a:solidFill>
            <a:ln w="12694">
              <a:solidFill>
                <a:schemeClr val="bg1"/>
              </a:solidFill>
              <a:prstDash val="solid"/>
            </a:ln>
          </c:spPr>
          <c:invertIfNegative val="0"/>
          <c:dPt>
            <c:idx val="0"/>
            <c:invertIfNegative val="0"/>
            <c:bubble3D val="0"/>
          </c:dPt>
          <c:dLbls>
            <c:dLbl>
              <c:idx val="1"/>
              <c:delete val="1"/>
            </c:dLbl>
            <c:spPr>
              <a:noFill/>
              <a:ln w="25388">
                <a:noFill/>
              </a:ln>
            </c:spPr>
            <c:txPr>
              <a:bodyPr/>
              <a:lstStyle/>
              <a:p>
                <a:pPr>
                  <a:defRPr sz="1374"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Sheet1!$B$1:$D$1</c:f>
              <c:strCache>
                <c:ptCount val="2"/>
                <c:pt idx="0">
                  <c:v> </c:v>
                </c:pt>
                <c:pt idx="1">
                  <c:v> </c:v>
                </c:pt>
              </c:strCache>
            </c:strRef>
          </c:cat>
          <c:val>
            <c:numRef>
              <c:f>Sheet1!$B$3:$D$3</c:f>
              <c:numCache>
                <c:formatCode>0%</c:formatCode>
                <c:ptCount val="2"/>
                <c:pt idx="0" formatCode="General">
                  <c:v>5</c:v>
                </c:pt>
                <c:pt idx="1">
                  <c:v>0</c:v>
                </c:pt>
              </c:numCache>
            </c:numRef>
          </c:val>
        </c:ser>
        <c:ser>
          <c:idx val="2"/>
          <c:order val="2"/>
          <c:tx>
            <c:strRef>
              <c:f>Sheet1!$A$4</c:f>
              <c:strCache>
                <c:ptCount val="1"/>
                <c:pt idx="0">
                  <c:v>North</c:v>
                </c:pt>
              </c:strCache>
            </c:strRef>
          </c:tx>
          <c:spPr>
            <a:solidFill>
              <a:schemeClr val="accent3">
                <a:lumMod val="40000"/>
                <a:lumOff val="60000"/>
              </a:schemeClr>
            </a:solidFill>
            <a:ln w="12694">
              <a:solidFill>
                <a:schemeClr val="bg1"/>
              </a:solidFill>
              <a:prstDash val="solid"/>
            </a:ln>
          </c:spPr>
          <c:invertIfNegative val="0"/>
          <c:dPt>
            <c:idx val="0"/>
            <c:invertIfNegative val="0"/>
            <c:bubble3D val="0"/>
          </c:dPt>
          <c:dLbls>
            <c:dLbl>
              <c:idx val="1"/>
              <c:delete val="1"/>
            </c:dLbl>
            <c:spPr>
              <a:noFill/>
              <a:ln w="25388">
                <a:noFill/>
              </a:ln>
            </c:spPr>
            <c:txPr>
              <a:bodyPr/>
              <a:lstStyle/>
              <a:p>
                <a:pPr>
                  <a:defRPr sz="1374"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Sheet1!$B$1:$D$1</c:f>
              <c:strCache>
                <c:ptCount val="2"/>
                <c:pt idx="0">
                  <c:v> </c:v>
                </c:pt>
                <c:pt idx="1">
                  <c:v> </c:v>
                </c:pt>
              </c:strCache>
            </c:strRef>
          </c:cat>
          <c:val>
            <c:numRef>
              <c:f>Sheet1!$B$4:$D$4</c:f>
              <c:numCache>
                <c:formatCode>0%</c:formatCode>
                <c:ptCount val="2"/>
                <c:pt idx="0" formatCode="General">
                  <c:v>8</c:v>
                </c:pt>
                <c:pt idx="1">
                  <c:v>0</c:v>
                </c:pt>
              </c:numCache>
            </c:numRef>
          </c:val>
        </c:ser>
        <c:ser>
          <c:idx val="3"/>
          <c:order val="3"/>
          <c:tx>
            <c:strRef>
              <c:f>Sheet1!$A$5</c:f>
              <c:strCache>
                <c:ptCount val="1"/>
              </c:strCache>
            </c:strRef>
          </c:tx>
          <c:spPr>
            <a:solidFill>
              <a:schemeClr val="accent3">
                <a:lumMod val="20000"/>
                <a:lumOff val="80000"/>
              </a:schemeClr>
            </a:solidFill>
            <a:ln w="12694">
              <a:solidFill>
                <a:schemeClr val="bg1"/>
              </a:solidFill>
              <a:prstDash val="solid"/>
            </a:ln>
          </c:spPr>
          <c:invertIfNegative val="0"/>
          <c:dPt>
            <c:idx val="0"/>
            <c:invertIfNegative val="0"/>
            <c:bubble3D val="0"/>
          </c:dPt>
          <c:dLbls>
            <c:dLbl>
              <c:idx val="1"/>
              <c:delete val="1"/>
            </c:dLbl>
            <c:spPr>
              <a:noFill/>
              <a:ln w="25388">
                <a:noFill/>
              </a:ln>
            </c:spPr>
            <c:txPr>
              <a:bodyPr/>
              <a:lstStyle/>
              <a:p>
                <a:pPr>
                  <a:defRPr sz="1374"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Sheet1!$B$1:$D$1</c:f>
              <c:strCache>
                <c:ptCount val="2"/>
                <c:pt idx="0">
                  <c:v> </c:v>
                </c:pt>
                <c:pt idx="1">
                  <c:v> </c:v>
                </c:pt>
              </c:strCache>
            </c:strRef>
          </c:cat>
          <c:val>
            <c:numRef>
              <c:f>Sheet1!$B$5:$D$5</c:f>
              <c:numCache>
                <c:formatCode>0%</c:formatCode>
                <c:ptCount val="2"/>
                <c:pt idx="0" formatCode="General">
                  <c:v>5</c:v>
                </c:pt>
                <c:pt idx="1">
                  <c:v>0</c:v>
                </c:pt>
              </c:numCache>
            </c:numRef>
          </c:val>
        </c:ser>
        <c:ser>
          <c:idx val="4"/>
          <c:order val="4"/>
          <c:tx>
            <c:strRef>
              <c:f>Sheet1!$A$6</c:f>
              <c:strCache>
                <c:ptCount val="1"/>
              </c:strCache>
            </c:strRef>
          </c:tx>
          <c:spPr>
            <a:solidFill>
              <a:schemeClr val="bg1">
                <a:lumMod val="75000"/>
              </a:schemeClr>
            </a:solidFill>
            <a:ln w="12694">
              <a:solidFill>
                <a:schemeClr val="tx1"/>
              </a:solidFill>
              <a:prstDash val="solid"/>
            </a:ln>
          </c:spPr>
          <c:invertIfNegative val="0"/>
          <c:dPt>
            <c:idx val="0"/>
            <c:invertIfNegative val="0"/>
            <c:bubble3D val="0"/>
            <c:spPr>
              <a:solidFill>
                <a:schemeClr val="bg1">
                  <a:lumMod val="75000"/>
                </a:schemeClr>
              </a:solidFill>
              <a:ln w="12694">
                <a:solidFill>
                  <a:schemeClr val="bg1"/>
                </a:solidFill>
                <a:prstDash val="solid"/>
              </a:ln>
            </c:spPr>
          </c:dPt>
          <c:dLbls>
            <c:dLbl>
              <c:idx val="1"/>
              <c:delete val="1"/>
            </c:dLbl>
            <c:showLegendKey val="0"/>
            <c:showVal val="1"/>
            <c:showCatName val="0"/>
            <c:showSerName val="0"/>
            <c:showPercent val="0"/>
            <c:showBubbleSize val="0"/>
            <c:showLeaderLines val="0"/>
          </c:dLbls>
          <c:cat>
            <c:strRef>
              <c:f>Sheet1!$B$1:$D$1</c:f>
              <c:strCache>
                <c:ptCount val="2"/>
                <c:pt idx="0">
                  <c:v> </c:v>
                </c:pt>
                <c:pt idx="1">
                  <c:v> </c:v>
                </c:pt>
              </c:strCache>
            </c:strRef>
          </c:cat>
          <c:val>
            <c:numRef>
              <c:f>Sheet1!$B$6:$D$6</c:f>
              <c:numCache>
                <c:formatCode>0%</c:formatCode>
                <c:ptCount val="2"/>
                <c:pt idx="0" formatCode="General">
                  <c:v>73</c:v>
                </c:pt>
                <c:pt idx="1">
                  <c:v>0</c:v>
                </c:pt>
              </c:numCache>
            </c:numRef>
          </c:val>
        </c:ser>
        <c:dLbls>
          <c:showLegendKey val="0"/>
          <c:showVal val="1"/>
          <c:showCatName val="0"/>
          <c:showSerName val="0"/>
          <c:showPercent val="0"/>
          <c:showBubbleSize val="0"/>
        </c:dLbls>
        <c:gapWidth val="50"/>
        <c:overlap val="100"/>
        <c:axId val="25485312"/>
        <c:axId val="25486848"/>
      </c:barChart>
      <c:catAx>
        <c:axId val="25485312"/>
        <c:scaling>
          <c:orientation val="minMax"/>
        </c:scaling>
        <c:delete val="0"/>
        <c:axPos val="t"/>
        <c:numFmt formatCode="General" sourceLinked="1"/>
        <c:majorTickMark val="none"/>
        <c:minorTickMark val="none"/>
        <c:tickLblPos val="nextTo"/>
        <c:spPr>
          <a:ln w="9521">
            <a:noFill/>
          </a:ln>
        </c:spPr>
        <c:txPr>
          <a:bodyPr rot="0" vert="horz"/>
          <a:lstStyle/>
          <a:p>
            <a:pPr>
              <a:defRPr sz="1374" b="1" i="0" u="none" strike="noStrike" baseline="0">
                <a:solidFill>
                  <a:schemeClr val="tx1"/>
                </a:solidFill>
                <a:latin typeface="Arial"/>
                <a:ea typeface="Arial"/>
                <a:cs typeface="Arial"/>
              </a:defRPr>
            </a:pPr>
            <a:endParaRPr lang="en-US"/>
          </a:p>
        </c:txPr>
        <c:crossAx val="25486848"/>
        <c:crosses val="autoZero"/>
        <c:auto val="1"/>
        <c:lblAlgn val="ctr"/>
        <c:lblOffset val="100"/>
        <c:tickLblSkip val="1"/>
        <c:tickMarkSkip val="1"/>
        <c:noMultiLvlLbl val="0"/>
      </c:catAx>
      <c:valAx>
        <c:axId val="25486848"/>
        <c:scaling>
          <c:orientation val="maxMin"/>
        </c:scaling>
        <c:delete val="1"/>
        <c:axPos val="l"/>
        <c:numFmt formatCode="0%" sourceLinked="1"/>
        <c:majorTickMark val="out"/>
        <c:minorTickMark val="none"/>
        <c:tickLblPos val="nextTo"/>
        <c:crossAx val="25485312"/>
        <c:crosses val="autoZero"/>
        <c:crossBetween val="between"/>
      </c:valAx>
      <c:spPr>
        <a:noFill/>
        <a:ln w="25388">
          <a:noFill/>
        </a:ln>
      </c:spPr>
    </c:plotArea>
    <c:plotVisOnly val="1"/>
    <c:dispBlanksAs val="gap"/>
    <c:showDLblsOverMax val="0"/>
  </c:chart>
  <c:spPr>
    <a:noFill/>
    <a:ln>
      <a:noFill/>
    </a:ln>
  </c:spPr>
  <c:txPr>
    <a:bodyPr/>
    <a:lstStyle/>
    <a:p>
      <a:pPr>
        <a:defRPr sz="1374" b="1" i="0" u="none" strike="noStrike" baseline="0">
          <a:solidFill>
            <a:schemeClr val="tx1"/>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272053292412811E-2"/>
          <c:y val="8.2352835186219567E-2"/>
          <c:w val="0.953125"/>
          <c:h val="0.91764705882352937"/>
        </c:manualLayout>
      </c:layout>
      <c:barChart>
        <c:barDir val="bar"/>
        <c:grouping val="clustered"/>
        <c:varyColors val="0"/>
        <c:ser>
          <c:idx val="0"/>
          <c:order val="0"/>
          <c:tx>
            <c:strRef>
              <c:f>Sheet1!$B$1</c:f>
              <c:strCache>
                <c:ptCount val="1"/>
                <c:pt idx="0">
                  <c:v>1st Mention</c:v>
                </c:pt>
              </c:strCache>
            </c:strRef>
          </c:tx>
          <c:spPr>
            <a:solidFill>
              <a:schemeClr val="accent6"/>
            </a:solidFill>
            <a:ln w="12516">
              <a:noFill/>
              <a:prstDash val="solid"/>
            </a:ln>
          </c:spPr>
          <c:invertIfNegative val="0"/>
          <c:dPt>
            <c:idx val="0"/>
            <c:invertIfNegative val="0"/>
            <c:bubble3D val="0"/>
          </c:dPt>
          <c:dPt>
            <c:idx val="1"/>
            <c:invertIfNegative val="0"/>
            <c:bubble3D val="0"/>
          </c:dPt>
          <c:dPt>
            <c:idx val="5"/>
            <c:invertIfNegative val="0"/>
            <c:bubble3D val="0"/>
            <c:spPr>
              <a:solidFill>
                <a:schemeClr val="accent4"/>
              </a:solidFill>
              <a:ln w="12516">
                <a:noFill/>
                <a:prstDash val="solid"/>
              </a:ln>
            </c:spPr>
          </c:dPt>
          <c:dPt>
            <c:idx val="6"/>
            <c:invertIfNegative val="0"/>
            <c:bubble3D val="0"/>
            <c:spPr>
              <a:solidFill>
                <a:schemeClr val="accent4"/>
              </a:solidFill>
              <a:ln w="12516">
                <a:noFill/>
                <a:prstDash val="solid"/>
              </a:ln>
            </c:spPr>
          </c:dPt>
          <c:dLbls>
            <c:dLbl>
              <c:idx val="4"/>
              <c:delete val="1"/>
            </c:dLbl>
            <c:spPr>
              <a:noFill/>
              <a:ln w="25032">
                <a:noFill/>
              </a:ln>
            </c:spPr>
            <c:txPr>
              <a:bodyPr/>
              <a:lstStyle/>
              <a:p>
                <a:pPr>
                  <a:defRPr sz="14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Sheet1!$A$2:$A$9</c:f>
              <c:numCache>
                <c:formatCode>General</c:formatCode>
                <c:ptCount val="8"/>
              </c:numCache>
            </c:numRef>
          </c:cat>
          <c:val>
            <c:numRef>
              <c:f>Sheet1!$B$2:$B$9</c:f>
              <c:numCache>
                <c:formatCode>General</c:formatCode>
                <c:ptCount val="8"/>
                <c:pt idx="0">
                  <c:v>31</c:v>
                </c:pt>
                <c:pt idx="1">
                  <c:v>27</c:v>
                </c:pt>
                <c:pt idx="2">
                  <c:v>24</c:v>
                </c:pt>
                <c:pt idx="3">
                  <c:v>24</c:v>
                </c:pt>
                <c:pt idx="4">
                  <c:v>0</c:v>
                </c:pt>
                <c:pt idx="5">
                  <c:v>25</c:v>
                </c:pt>
                <c:pt idx="6">
                  <c:v>28</c:v>
                </c:pt>
              </c:numCache>
            </c:numRef>
          </c:val>
        </c:ser>
        <c:dLbls>
          <c:showLegendKey val="0"/>
          <c:showVal val="1"/>
          <c:showCatName val="0"/>
          <c:showSerName val="0"/>
          <c:showPercent val="0"/>
          <c:showBubbleSize val="0"/>
        </c:dLbls>
        <c:gapWidth val="50"/>
        <c:axId val="26592384"/>
        <c:axId val="26600192"/>
      </c:barChart>
      <c:catAx>
        <c:axId val="26592384"/>
        <c:scaling>
          <c:orientation val="maxMin"/>
        </c:scaling>
        <c:delete val="0"/>
        <c:axPos val="l"/>
        <c:numFmt formatCode="General" sourceLinked="1"/>
        <c:majorTickMark val="out"/>
        <c:minorTickMark val="none"/>
        <c:tickLblPos val="nextTo"/>
        <c:spPr>
          <a:ln w="9387">
            <a:noFill/>
          </a:ln>
        </c:spPr>
        <c:txPr>
          <a:bodyPr rot="0" vert="horz"/>
          <a:lstStyle/>
          <a:p>
            <a:pPr>
              <a:defRPr sz="862" b="1" i="0" u="none" strike="noStrike" baseline="0">
                <a:solidFill>
                  <a:schemeClr val="tx1"/>
                </a:solidFill>
                <a:latin typeface="Arial"/>
                <a:ea typeface="Arial"/>
                <a:cs typeface="Arial"/>
              </a:defRPr>
            </a:pPr>
            <a:endParaRPr lang="en-US"/>
          </a:p>
        </c:txPr>
        <c:crossAx val="26600192"/>
        <c:crosses val="autoZero"/>
        <c:auto val="1"/>
        <c:lblAlgn val="ctr"/>
        <c:lblOffset val="100"/>
        <c:tickLblSkip val="1"/>
        <c:tickMarkSkip val="1"/>
        <c:noMultiLvlLbl val="0"/>
      </c:catAx>
      <c:valAx>
        <c:axId val="26600192"/>
        <c:scaling>
          <c:orientation val="minMax"/>
          <c:max val="100"/>
          <c:min val="0"/>
        </c:scaling>
        <c:delete val="1"/>
        <c:axPos val="t"/>
        <c:numFmt formatCode="General" sourceLinked="1"/>
        <c:majorTickMark val="out"/>
        <c:minorTickMark val="none"/>
        <c:tickLblPos val="nextTo"/>
        <c:crossAx val="26592384"/>
        <c:crosses val="autoZero"/>
        <c:crossBetween val="between"/>
      </c:valAx>
      <c:spPr>
        <a:noFill/>
        <a:ln w="25032">
          <a:noFill/>
        </a:ln>
      </c:spPr>
    </c:plotArea>
    <c:plotVisOnly val="1"/>
    <c:dispBlanksAs val="gap"/>
    <c:showDLblsOverMax val="0"/>
  </c:chart>
  <c:spPr>
    <a:noFill/>
    <a:ln>
      <a:noFill/>
    </a:ln>
  </c:spPr>
  <c:txPr>
    <a:bodyPr/>
    <a:lstStyle/>
    <a:p>
      <a:pPr>
        <a:defRPr sz="862" b="1" i="0" u="none" strike="noStrike" baseline="0">
          <a:solidFill>
            <a:schemeClr val="tx1"/>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272053292412811E-2"/>
          <c:y val="8.2352835186219567E-2"/>
          <c:w val="0.953125"/>
          <c:h val="0.91764705882352937"/>
        </c:manualLayout>
      </c:layout>
      <c:barChart>
        <c:barDir val="bar"/>
        <c:grouping val="clustered"/>
        <c:varyColors val="0"/>
        <c:ser>
          <c:idx val="0"/>
          <c:order val="0"/>
          <c:tx>
            <c:strRef>
              <c:f>Sheet1!$B$1</c:f>
              <c:strCache>
                <c:ptCount val="1"/>
                <c:pt idx="0">
                  <c:v>1st Mention</c:v>
                </c:pt>
              </c:strCache>
            </c:strRef>
          </c:tx>
          <c:spPr>
            <a:solidFill>
              <a:schemeClr val="accent5"/>
            </a:solidFill>
            <a:ln w="12516">
              <a:noFill/>
              <a:prstDash val="solid"/>
            </a:ln>
          </c:spPr>
          <c:invertIfNegative val="0"/>
          <c:dPt>
            <c:idx val="0"/>
            <c:invertIfNegative val="0"/>
            <c:bubble3D val="0"/>
            <c:spPr>
              <a:solidFill>
                <a:schemeClr val="bg2"/>
              </a:solidFill>
              <a:ln w="12516">
                <a:noFill/>
                <a:prstDash val="solid"/>
              </a:ln>
            </c:spPr>
          </c:dPt>
          <c:dPt>
            <c:idx val="1"/>
            <c:invertIfNegative val="0"/>
            <c:bubble3D val="0"/>
            <c:spPr>
              <a:solidFill>
                <a:schemeClr val="bg2"/>
              </a:solidFill>
              <a:ln w="12516">
                <a:noFill/>
                <a:prstDash val="solid"/>
              </a:ln>
            </c:spPr>
          </c:dPt>
          <c:dPt>
            <c:idx val="3"/>
            <c:invertIfNegative val="0"/>
            <c:bubble3D val="0"/>
            <c:spPr>
              <a:solidFill>
                <a:schemeClr val="accent1">
                  <a:lumMod val="60000"/>
                  <a:lumOff val="40000"/>
                </a:schemeClr>
              </a:solidFill>
              <a:ln w="12516">
                <a:noFill/>
                <a:prstDash val="solid"/>
              </a:ln>
            </c:spPr>
          </c:dPt>
          <c:dPt>
            <c:idx val="4"/>
            <c:invertIfNegative val="0"/>
            <c:bubble3D val="0"/>
            <c:spPr>
              <a:solidFill>
                <a:schemeClr val="accent1">
                  <a:lumMod val="60000"/>
                  <a:lumOff val="40000"/>
                </a:schemeClr>
              </a:solidFill>
              <a:ln w="12516">
                <a:noFill/>
                <a:prstDash val="solid"/>
              </a:ln>
            </c:spPr>
          </c:dPt>
          <c:dPt>
            <c:idx val="5"/>
            <c:invertIfNegative val="0"/>
            <c:bubble3D val="0"/>
            <c:spPr>
              <a:solidFill>
                <a:schemeClr val="accent1">
                  <a:lumMod val="60000"/>
                  <a:lumOff val="40000"/>
                </a:schemeClr>
              </a:solidFill>
              <a:ln w="12516">
                <a:noFill/>
                <a:prstDash val="solid"/>
              </a:ln>
            </c:spPr>
          </c:dPt>
          <c:dPt>
            <c:idx val="6"/>
            <c:invertIfNegative val="0"/>
            <c:bubble3D val="0"/>
            <c:spPr>
              <a:solidFill>
                <a:schemeClr val="accent1">
                  <a:lumMod val="60000"/>
                  <a:lumOff val="40000"/>
                </a:schemeClr>
              </a:solidFill>
              <a:ln w="12516">
                <a:noFill/>
                <a:prstDash val="solid"/>
              </a:ln>
            </c:spPr>
          </c:dPt>
          <c:dPt>
            <c:idx val="7"/>
            <c:invertIfNegative val="0"/>
            <c:bubble3D val="0"/>
            <c:spPr>
              <a:solidFill>
                <a:schemeClr val="accent1">
                  <a:lumMod val="60000"/>
                  <a:lumOff val="40000"/>
                </a:schemeClr>
              </a:solidFill>
              <a:ln w="12516">
                <a:noFill/>
                <a:prstDash val="solid"/>
              </a:ln>
            </c:spPr>
          </c:dPt>
          <c:dLbls>
            <c:dLbl>
              <c:idx val="2"/>
              <c:delete val="1"/>
            </c:dLbl>
            <c:spPr>
              <a:noFill/>
              <a:ln w="25032">
                <a:noFill/>
              </a:ln>
            </c:spPr>
            <c:txPr>
              <a:bodyPr/>
              <a:lstStyle/>
              <a:p>
                <a:pPr>
                  <a:defRPr sz="14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Sheet1!$A$2:$A$9</c:f>
              <c:numCache>
                <c:formatCode>General</c:formatCode>
                <c:ptCount val="8"/>
              </c:numCache>
            </c:numRef>
          </c:cat>
          <c:val>
            <c:numRef>
              <c:f>Sheet1!$B$2:$B$9</c:f>
              <c:numCache>
                <c:formatCode>General</c:formatCode>
                <c:ptCount val="8"/>
                <c:pt idx="0">
                  <c:v>10</c:v>
                </c:pt>
                <c:pt idx="1">
                  <c:v>3</c:v>
                </c:pt>
                <c:pt idx="2">
                  <c:v>0</c:v>
                </c:pt>
                <c:pt idx="3">
                  <c:v>8</c:v>
                </c:pt>
                <c:pt idx="4">
                  <c:v>9</c:v>
                </c:pt>
                <c:pt idx="5">
                  <c:v>5</c:v>
                </c:pt>
                <c:pt idx="6">
                  <c:v>5</c:v>
                </c:pt>
                <c:pt idx="7">
                  <c:v>5</c:v>
                </c:pt>
              </c:numCache>
            </c:numRef>
          </c:val>
        </c:ser>
        <c:dLbls>
          <c:showLegendKey val="0"/>
          <c:showVal val="1"/>
          <c:showCatName val="0"/>
          <c:showSerName val="0"/>
          <c:showPercent val="0"/>
          <c:showBubbleSize val="0"/>
        </c:dLbls>
        <c:gapWidth val="50"/>
        <c:axId val="27009792"/>
        <c:axId val="27019520"/>
      </c:barChart>
      <c:catAx>
        <c:axId val="27009792"/>
        <c:scaling>
          <c:orientation val="maxMin"/>
        </c:scaling>
        <c:delete val="0"/>
        <c:axPos val="l"/>
        <c:numFmt formatCode="General" sourceLinked="1"/>
        <c:majorTickMark val="out"/>
        <c:minorTickMark val="none"/>
        <c:tickLblPos val="nextTo"/>
        <c:spPr>
          <a:ln w="9387">
            <a:noFill/>
          </a:ln>
        </c:spPr>
        <c:txPr>
          <a:bodyPr rot="0" vert="horz"/>
          <a:lstStyle/>
          <a:p>
            <a:pPr>
              <a:defRPr sz="862" b="1" i="0" u="none" strike="noStrike" baseline="0">
                <a:solidFill>
                  <a:schemeClr val="tx1"/>
                </a:solidFill>
                <a:latin typeface="Arial"/>
                <a:ea typeface="Arial"/>
                <a:cs typeface="Arial"/>
              </a:defRPr>
            </a:pPr>
            <a:endParaRPr lang="en-US"/>
          </a:p>
        </c:txPr>
        <c:crossAx val="27019520"/>
        <c:crosses val="autoZero"/>
        <c:auto val="1"/>
        <c:lblAlgn val="ctr"/>
        <c:lblOffset val="100"/>
        <c:tickLblSkip val="1"/>
        <c:tickMarkSkip val="1"/>
        <c:noMultiLvlLbl val="0"/>
      </c:catAx>
      <c:valAx>
        <c:axId val="27019520"/>
        <c:scaling>
          <c:orientation val="minMax"/>
          <c:max val="100"/>
          <c:min val="0"/>
        </c:scaling>
        <c:delete val="1"/>
        <c:axPos val="t"/>
        <c:numFmt formatCode="General" sourceLinked="1"/>
        <c:majorTickMark val="out"/>
        <c:minorTickMark val="none"/>
        <c:tickLblPos val="nextTo"/>
        <c:crossAx val="27009792"/>
        <c:crosses val="autoZero"/>
        <c:crossBetween val="between"/>
      </c:valAx>
      <c:spPr>
        <a:noFill/>
        <a:ln w="25032">
          <a:noFill/>
        </a:ln>
      </c:spPr>
    </c:plotArea>
    <c:plotVisOnly val="1"/>
    <c:dispBlanksAs val="gap"/>
    <c:showDLblsOverMax val="0"/>
  </c:chart>
  <c:spPr>
    <a:noFill/>
    <a:ln>
      <a:noFill/>
    </a:ln>
  </c:spPr>
  <c:txPr>
    <a:bodyPr/>
    <a:lstStyle/>
    <a:p>
      <a:pPr>
        <a:defRPr sz="862" b="1" i="0" u="none" strike="noStrike" baseline="0">
          <a:solidFill>
            <a:schemeClr val="tx1"/>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791907514450865E-2"/>
          <c:y val="0.11790393013100436"/>
          <c:w val="0.94219653179190754"/>
          <c:h val="0.86244541484716153"/>
        </c:manualLayout>
      </c:layout>
      <c:barChart>
        <c:barDir val="col"/>
        <c:grouping val="percentStacked"/>
        <c:varyColors val="0"/>
        <c:ser>
          <c:idx val="0"/>
          <c:order val="0"/>
          <c:tx>
            <c:strRef>
              <c:f>Sheet1!$A$2:$B$2</c:f>
              <c:strCache>
                <c:ptCount val="1"/>
                <c:pt idx="0">
                  <c:v>East</c:v>
                </c:pt>
              </c:strCache>
            </c:strRef>
          </c:tx>
          <c:spPr>
            <a:solidFill>
              <a:schemeClr val="accent5">
                <a:lumMod val="75000"/>
              </a:schemeClr>
            </a:solidFill>
            <a:ln w="12694">
              <a:solidFill>
                <a:schemeClr val="tx1"/>
              </a:solidFill>
              <a:prstDash val="solid"/>
            </a:ln>
          </c:spPr>
          <c:invertIfNegative val="0"/>
          <c:dPt>
            <c:idx val="0"/>
            <c:invertIfNegative val="0"/>
            <c:bubble3D val="0"/>
            <c:spPr>
              <a:solidFill>
                <a:schemeClr val="accent5">
                  <a:lumMod val="75000"/>
                </a:schemeClr>
              </a:solidFill>
              <a:ln w="12694">
                <a:solidFill>
                  <a:schemeClr val="bg1"/>
                </a:solidFill>
                <a:prstDash val="solid"/>
              </a:ln>
            </c:spPr>
          </c:dPt>
          <c:cat>
            <c:strRef>
              <c:f>Sheet1!$C$1</c:f>
              <c:strCache>
                <c:ptCount val="1"/>
                <c:pt idx="0">
                  <c:v> </c:v>
                </c:pt>
              </c:strCache>
            </c:strRef>
          </c:cat>
          <c:val>
            <c:numRef>
              <c:f>Sheet1!$C$2</c:f>
              <c:numCache>
                <c:formatCode>General</c:formatCode>
                <c:ptCount val="1"/>
                <c:pt idx="0">
                  <c:v>4</c:v>
                </c:pt>
              </c:numCache>
            </c:numRef>
          </c:val>
        </c:ser>
        <c:ser>
          <c:idx val="1"/>
          <c:order val="1"/>
          <c:tx>
            <c:strRef>
              <c:f>Sheet1!$A$3:$B$3</c:f>
              <c:strCache>
                <c:ptCount val="1"/>
                <c:pt idx="0">
                  <c:v>West</c:v>
                </c:pt>
              </c:strCache>
            </c:strRef>
          </c:tx>
          <c:spPr>
            <a:solidFill>
              <a:schemeClr val="accent5"/>
            </a:solidFill>
            <a:ln w="12694">
              <a:solidFill>
                <a:schemeClr val="bg1"/>
              </a:solidFill>
              <a:prstDash val="solid"/>
            </a:ln>
          </c:spPr>
          <c:invertIfNegative val="0"/>
          <c:dPt>
            <c:idx val="0"/>
            <c:invertIfNegative val="0"/>
            <c:bubble3D val="0"/>
          </c:dPt>
          <c:cat>
            <c:strRef>
              <c:f>Sheet1!$C$1</c:f>
              <c:strCache>
                <c:ptCount val="1"/>
                <c:pt idx="0">
                  <c:v> </c:v>
                </c:pt>
              </c:strCache>
            </c:strRef>
          </c:cat>
          <c:val>
            <c:numRef>
              <c:f>Sheet1!$C$3</c:f>
              <c:numCache>
                <c:formatCode>General</c:formatCode>
                <c:ptCount val="1"/>
                <c:pt idx="0">
                  <c:v>3</c:v>
                </c:pt>
              </c:numCache>
            </c:numRef>
          </c:val>
        </c:ser>
        <c:ser>
          <c:idx val="2"/>
          <c:order val="2"/>
          <c:tx>
            <c:strRef>
              <c:f>Sheet1!$A$4:$B$4</c:f>
              <c:strCache>
                <c:ptCount val="1"/>
                <c:pt idx="0">
                  <c:v>North</c:v>
                </c:pt>
              </c:strCache>
            </c:strRef>
          </c:tx>
          <c:spPr>
            <a:solidFill>
              <a:srgbClr val="B2B89E"/>
            </a:solidFill>
            <a:ln w="12694">
              <a:solidFill>
                <a:schemeClr val="bg1"/>
              </a:solidFill>
              <a:prstDash val="solid"/>
            </a:ln>
          </c:spPr>
          <c:invertIfNegative val="0"/>
          <c:dPt>
            <c:idx val="0"/>
            <c:invertIfNegative val="0"/>
            <c:bubble3D val="0"/>
          </c:dPt>
          <c:cat>
            <c:strRef>
              <c:f>Sheet1!$C$1</c:f>
              <c:strCache>
                <c:ptCount val="1"/>
                <c:pt idx="0">
                  <c:v> </c:v>
                </c:pt>
              </c:strCache>
            </c:strRef>
          </c:cat>
          <c:val>
            <c:numRef>
              <c:f>Sheet1!$C$4</c:f>
              <c:numCache>
                <c:formatCode>General</c:formatCode>
                <c:ptCount val="1"/>
                <c:pt idx="0">
                  <c:v>18</c:v>
                </c:pt>
              </c:numCache>
            </c:numRef>
          </c:val>
        </c:ser>
        <c:ser>
          <c:idx val="3"/>
          <c:order val="3"/>
          <c:tx>
            <c:strRef>
              <c:f>Sheet1!$A$5:$B$5</c:f>
              <c:strCache>
                <c:ptCount val="1"/>
                <c:pt idx="0">
                  <c:v>North</c:v>
                </c:pt>
              </c:strCache>
            </c:strRef>
          </c:tx>
          <c:spPr>
            <a:solidFill>
              <a:schemeClr val="accent5">
                <a:lumMod val="60000"/>
                <a:lumOff val="40000"/>
              </a:schemeClr>
            </a:solidFill>
            <a:ln w="12694">
              <a:solidFill>
                <a:schemeClr val="bg1"/>
              </a:solidFill>
              <a:prstDash val="solid"/>
            </a:ln>
          </c:spPr>
          <c:invertIfNegative val="0"/>
          <c:dPt>
            <c:idx val="0"/>
            <c:invertIfNegative val="0"/>
            <c:bubble3D val="0"/>
          </c:dPt>
          <c:cat>
            <c:strRef>
              <c:f>Sheet1!$C$1</c:f>
              <c:strCache>
                <c:ptCount val="1"/>
                <c:pt idx="0">
                  <c:v> </c:v>
                </c:pt>
              </c:strCache>
            </c:strRef>
          </c:cat>
          <c:val>
            <c:numRef>
              <c:f>Sheet1!$C$5</c:f>
              <c:numCache>
                <c:formatCode>General</c:formatCode>
                <c:ptCount val="1"/>
                <c:pt idx="0">
                  <c:v>21</c:v>
                </c:pt>
              </c:numCache>
            </c:numRef>
          </c:val>
        </c:ser>
        <c:ser>
          <c:idx val="4"/>
          <c:order val="4"/>
          <c:tx>
            <c:strRef>
              <c:f>Sheet1!$A$6:$B$6</c:f>
              <c:strCache>
                <c:ptCount val="1"/>
                <c:pt idx="0">
                  <c:v>North</c:v>
                </c:pt>
              </c:strCache>
            </c:strRef>
          </c:tx>
          <c:spPr>
            <a:solidFill>
              <a:srgbClr val="D7DCCE"/>
            </a:solidFill>
            <a:ln w="12694">
              <a:solidFill>
                <a:schemeClr val="tx1"/>
              </a:solidFill>
              <a:prstDash val="solid"/>
            </a:ln>
          </c:spPr>
          <c:invertIfNegative val="0"/>
          <c:dPt>
            <c:idx val="0"/>
            <c:invertIfNegative val="0"/>
            <c:bubble3D val="0"/>
            <c:spPr>
              <a:solidFill>
                <a:srgbClr val="D7DCCE"/>
              </a:solidFill>
              <a:ln w="12694">
                <a:solidFill>
                  <a:schemeClr val="bg1"/>
                </a:solidFill>
                <a:prstDash val="solid"/>
              </a:ln>
            </c:spPr>
          </c:dPt>
          <c:cat>
            <c:strRef>
              <c:f>Sheet1!$C$1</c:f>
              <c:strCache>
                <c:ptCount val="1"/>
                <c:pt idx="0">
                  <c:v> </c:v>
                </c:pt>
              </c:strCache>
            </c:strRef>
          </c:cat>
          <c:val>
            <c:numRef>
              <c:f>Sheet1!$C$6</c:f>
              <c:numCache>
                <c:formatCode>General</c:formatCode>
                <c:ptCount val="1"/>
                <c:pt idx="0">
                  <c:v>12</c:v>
                </c:pt>
              </c:numCache>
            </c:numRef>
          </c:val>
        </c:ser>
        <c:ser>
          <c:idx val="5"/>
          <c:order val="5"/>
          <c:tx>
            <c:strRef>
              <c:f>Sheet1!$A$7:$B$7</c:f>
              <c:strCache>
                <c:ptCount val="1"/>
                <c:pt idx="0">
                  <c:v>North</c:v>
                </c:pt>
              </c:strCache>
            </c:strRef>
          </c:tx>
          <c:spPr>
            <a:solidFill>
              <a:srgbClr val="DDE1D5"/>
            </a:solidFill>
            <a:ln>
              <a:solidFill>
                <a:schemeClr val="bg1"/>
              </a:solidFill>
            </a:ln>
          </c:spPr>
          <c:invertIfNegative val="0"/>
          <c:cat>
            <c:strRef>
              <c:f>Sheet1!$C$1</c:f>
              <c:strCache>
                <c:ptCount val="1"/>
                <c:pt idx="0">
                  <c:v> </c:v>
                </c:pt>
              </c:strCache>
            </c:strRef>
          </c:cat>
          <c:val>
            <c:numRef>
              <c:f>Sheet1!$C$7</c:f>
              <c:numCache>
                <c:formatCode>General</c:formatCode>
                <c:ptCount val="1"/>
                <c:pt idx="0">
                  <c:v>11</c:v>
                </c:pt>
              </c:numCache>
            </c:numRef>
          </c:val>
        </c:ser>
        <c:ser>
          <c:idx val="6"/>
          <c:order val="6"/>
          <c:tx>
            <c:strRef>
              <c:f>Sheet1!$A$8:$B$8</c:f>
              <c:strCache>
                <c:ptCount val="1"/>
                <c:pt idx="0">
                  <c:v>North</c:v>
                </c:pt>
              </c:strCache>
            </c:strRef>
          </c:tx>
          <c:spPr>
            <a:solidFill>
              <a:srgbClr val="E6E8E0"/>
            </a:solidFill>
            <a:ln>
              <a:solidFill>
                <a:schemeClr val="bg1"/>
              </a:solidFill>
            </a:ln>
          </c:spPr>
          <c:invertIfNegative val="0"/>
          <c:cat>
            <c:strRef>
              <c:f>Sheet1!$C$1</c:f>
              <c:strCache>
                <c:ptCount val="1"/>
                <c:pt idx="0">
                  <c:v> </c:v>
                </c:pt>
              </c:strCache>
            </c:strRef>
          </c:cat>
          <c:val>
            <c:numRef>
              <c:f>Sheet1!$C$8</c:f>
              <c:numCache>
                <c:formatCode>General</c:formatCode>
                <c:ptCount val="1"/>
                <c:pt idx="0">
                  <c:v>10</c:v>
                </c:pt>
              </c:numCache>
            </c:numRef>
          </c:val>
        </c:ser>
        <c:ser>
          <c:idx val="7"/>
          <c:order val="7"/>
          <c:tx>
            <c:strRef>
              <c:f>Sheet1!$A$9:$B$9</c:f>
              <c:strCache>
                <c:ptCount val="1"/>
                <c:pt idx="0">
                  <c:v>North</c:v>
                </c:pt>
              </c:strCache>
            </c:strRef>
          </c:tx>
          <c:spPr>
            <a:solidFill>
              <a:srgbClr val="F1F2EE"/>
            </a:solidFill>
            <a:ln>
              <a:solidFill>
                <a:schemeClr val="bg1"/>
              </a:solidFill>
            </a:ln>
          </c:spPr>
          <c:invertIfNegative val="0"/>
          <c:cat>
            <c:strRef>
              <c:f>Sheet1!$C$1</c:f>
              <c:strCache>
                <c:ptCount val="1"/>
                <c:pt idx="0">
                  <c:v> </c:v>
                </c:pt>
              </c:strCache>
            </c:strRef>
          </c:cat>
          <c:val>
            <c:numRef>
              <c:f>Sheet1!$C$9</c:f>
              <c:numCache>
                <c:formatCode>General</c:formatCode>
                <c:ptCount val="1"/>
                <c:pt idx="0">
                  <c:v>15</c:v>
                </c:pt>
              </c:numCache>
            </c:numRef>
          </c:val>
        </c:ser>
        <c:ser>
          <c:idx val="8"/>
          <c:order val="8"/>
          <c:tx>
            <c:strRef>
              <c:f>Sheet1!$A$10:$B$10</c:f>
              <c:strCache>
                <c:ptCount val="1"/>
                <c:pt idx="0">
                  <c:v>North</c:v>
                </c:pt>
              </c:strCache>
            </c:strRef>
          </c:tx>
          <c:spPr>
            <a:solidFill>
              <a:schemeClr val="bg1">
                <a:lumMod val="75000"/>
              </a:schemeClr>
            </a:solidFill>
            <a:ln>
              <a:solidFill>
                <a:schemeClr val="bg1"/>
              </a:solidFill>
            </a:ln>
          </c:spPr>
          <c:invertIfNegative val="0"/>
          <c:cat>
            <c:strRef>
              <c:f>Sheet1!$C$1</c:f>
              <c:strCache>
                <c:ptCount val="1"/>
                <c:pt idx="0">
                  <c:v> </c:v>
                </c:pt>
              </c:strCache>
            </c:strRef>
          </c:cat>
          <c:val>
            <c:numRef>
              <c:f>Sheet1!$C$10</c:f>
              <c:numCache>
                <c:formatCode>General</c:formatCode>
                <c:ptCount val="1"/>
                <c:pt idx="0">
                  <c:v>6</c:v>
                </c:pt>
              </c:numCache>
            </c:numRef>
          </c:val>
        </c:ser>
        <c:dLbls>
          <c:showLegendKey val="0"/>
          <c:showVal val="1"/>
          <c:showCatName val="0"/>
          <c:showSerName val="0"/>
          <c:showPercent val="0"/>
          <c:showBubbleSize val="0"/>
        </c:dLbls>
        <c:gapWidth val="50"/>
        <c:overlap val="100"/>
        <c:axId val="27096192"/>
        <c:axId val="27097728"/>
      </c:barChart>
      <c:catAx>
        <c:axId val="27096192"/>
        <c:scaling>
          <c:orientation val="minMax"/>
        </c:scaling>
        <c:delete val="0"/>
        <c:axPos val="t"/>
        <c:numFmt formatCode="General" sourceLinked="1"/>
        <c:majorTickMark val="none"/>
        <c:minorTickMark val="none"/>
        <c:tickLblPos val="nextTo"/>
        <c:spPr>
          <a:ln w="9521">
            <a:noFill/>
          </a:ln>
        </c:spPr>
        <c:txPr>
          <a:bodyPr rot="0" vert="horz"/>
          <a:lstStyle/>
          <a:p>
            <a:pPr>
              <a:defRPr sz="1374" b="1" i="0" u="none" strike="noStrike" baseline="0">
                <a:solidFill>
                  <a:schemeClr val="tx1"/>
                </a:solidFill>
                <a:latin typeface="Arial"/>
                <a:ea typeface="Arial"/>
                <a:cs typeface="Arial"/>
              </a:defRPr>
            </a:pPr>
            <a:endParaRPr lang="en-US"/>
          </a:p>
        </c:txPr>
        <c:crossAx val="27097728"/>
        <c:crosses val="autoZero"/>
        <c:auto val="1"/>
        <c:lblAlgn val="ctr"/>
        <c:lblOffset val="100"/>
        <c:tickLblSkip val="1"/>
        <c:tickMarkSkip val="1"/>
        <c:noMultiLvlLbl val="0"/>
      </c:catAx>
      <c:valAx>
        <c:axId val="27097728"/>
        <c:scaling>
          <c:orientation val="maxMin"/>
        </c:scaling>
        <c:delete val="1"/>
        <c:axPos val="l"/>
        <c:numFmt formatCode="0%" sourceLinked="1"/>
        <c:majorTickMark val="out"/>
        <c:minorTickMark val="none"/>
        <c:tickLblPos val="nextTo"/>
        <c:crossAx val="27096192"/>
        <c:crosses val="autoZero"/>
        <c:crossBetween val="between"/>
      </c:valAx>
      <c:spPr>
        <a:noFill/>
        <a:ln w="25388">
          <a:noFill/>
        </a:ln>
      </c:spPr>
    </c:plotArea>
    <c:plotVisOnly val="1"/>
    <c:dispBlanksAs val="gap"/>
    <c:showDLblsOverMax val="0"/>
  </c:chart>
  <c:spPr>
    <a:noFill/>
    <a:ln>
      <a:noFill/>
    </a:ln>
  </c:spPr>
  <c:txPr>
    <a:bodyPr/>
    <a:lstStyle/>
    <a:p>
      <a:pPr>
        <a:defRPr sz="1374" b="1" i="0" u="none" strike="noStrike" baseline="0">
          <a:solidFill>
            <a:schemeClr val="tx1"/>
          </a:solidFill>
          <a:latin typeface="Arial"/>
          <a:ea typeface="Arial"/>
          <a:cs typeface="Aria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272053292412811E-2"/>
          <c:y val="8.2352835186219567E-2"/>
          <c:w val="0.953125"/>
          <c:h val="0.91764705882352937"/>
        </c:manualLayout>
      </c:layout>
      <c:barChart>
        <c:barDir val="bar"/>
        <c:grouping val="clustered"/>
        <c:varyColors val="0"/>
        <c:ser>
          <c:idx val="0"/>
          <c:order val="0"/>
          <c:tx>
            <c:strRef>
              <c:f>Sheet1!$B$1</c:f>
              <c:strCache>
                <c:ptCount val="1"/>
                <c:pt idx="0">
                  <c:v>1st Mention</c:v>
                </c:pt>
              </c:strCache>
            </c:strRef>
          </c:tx>
          <c:spPr>
            <a:solidFill>
              <a:schemeClr val="accent6"/>
            </a:solidFill>
            <a:ln w="12516">
              <a:noFill/>
              <a:prstDash val="solid"/>
            </a:ln>
          </c:spPr>
          <c:invertIfNegative val="0"/>
          <c:dPt>
            <c:idx val="0"/>
            <c:invertIfNegative val="0"/>
            <c:bubble3D val="0"/>
          </c:dPt>
          <c:dPt>
            <c:idx val="1"/>
            <c:invertIfNegative val="0"/>
            <c:bubble3D val="0"/>
          </c:dPt>
          <c:dPt>
            <c:idx val="5"/>
            <c:invertIfNegative val="0"/>
            <c:bubble3D val="0"/>
            <c:spPr>
              <a:solidFill>
                <a:schemeClr val="accent4"/>
              </a:solidFill>
              <a:ln w="12516">
                <a:noFill/>
                <a:prstDash val="solid"/>
              </a:ln>
            </c:spPr>
          </c:dPt>
          <c:dPt>
            <c:idx val="6"/>
            <c:invertIfNegative val="0"/>
            <c:bubble3D val="0"/>
            <c:spPr>
              <a:solidFill>
                <a:schemeClr val="accent4"/>
              </a:solidFill>
              <a:ln w="12516">
                <a:noFill/>
                <a:prstDash val="solid"/>
              </a:ln>
            </c:spPr>
          </c:dPt>
          <c:dLbls>
            <c:dLbl>
              <c:idx val="4"/>
              <c:delete val="1"/>
            </c:dLbl>
            <c:spPr>
              <a:noFill/>
              <a:ln w="25032">
                <a:noFill/>
              </a:ln>
            </c:spPr>
            <c:txPr>
              <a:bodyPr/>
              <a:lstStyle/>
              <a:p>
                <a:pPr>
                  <a:defRPr sz="14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Sheet1!$A$2:$A$9</c:f>
              <c:numCache>
                <c:formatCode>General</c:formatCode>
                <c:ptCount val="8"/>
              </c:numCache>
            </c:numRef>
          </c:cat>
          <c:val>
            <c:numRef>
              <c:f>Sheet1!$B$2:$B$9</c:f>
              <c:numCache>
                <c:formatCode>General</c:formatCode>
                <c:ptCount val="8"/>
                <c:pt idx="0">
                  <c:v>8</c:v>
                </c:pt>
                <c:pt idx="1">
                  <c:v>3</c:v>
                </c:pt>
                <c:pt idx="2">
                  <c:v>8</c:v>
                </c:pt>
                <c:pt idx="3">
                  <c:v>6</c:v>
                </c:pt>
                <c:pt idx="5">
                  <c:v>5</c:v>
                </c:pt>
                <c:pt idx="6">
                  <c:v>8</c:v>
                </c:pt>
              </c:numCache>
            </c:numRef>
          </c:val>
        </c:ser>
        <c:dLbls>
          <c:showLegendKey val="0"/>
          <c:showVal val="1"/>
          <c:showCatName val="0"/>
          <c:showSerName val="0"/>
          <c:showPercent val="0"/>
          <c:showBubbleSize val="0"/>
        </c:dLbls>
        <c:gapWidth val="50"/>
        <c:axId val="27354624"/>
        <c:axId val="27362432"/>
      </c:barChart>
      <c:catAx>
        <c:axId val="27354624"/>
        <c:scaling>
          <c:orientation val="maxMin"/>
        </c:scaling>
        <c:delete val="0"/>
        <c:axPos val="l"/>
        <c:numFmt formatCode="General" sourceLinked="1"/>
        <c:majorTickMark val="out"/>
        <c:minorTickMark val="none"/>
        <c:tickLblPos val="nextTo"/>
        <c:spPr>
          <a:ln w="9387">
            <a:noFill/>
          </a:ln>
        </c:spPr>
        <c:txPr>
          <a:bodyPr rot="0" vert="horz"/>
          <a:lstStyle/>
          <a:p>
            <a:pPr>
              <a:defRPr sz="862" b="1" i="0" u="none" strike="noStrike" baseline="0">
                <a:solidFill>
                  <a:schemeClr val="tx1"/>
                </a:solidFill>
                <a:latin typeface="Arial"/>
                <a:ea typeface="Arial"/>
                <a:cs typeface="Arial"/>
              </a:defRPr>
            </a:pPr>
            <a:endParaRPr lang="en-US"/>
          </a:p>
        </c:txPr>
        <c:crossAx val="27362432"/>
        <c:crosses val="autoZero"/>
        <c:auto val="1"/>
        <c:lblAlgn val="ctr"/>
        <c:lblOffset val="100"/>
        <c:tickLblSkip val="1"/>
        <c:tickMarkSkip val="1"/>
        <c:noMultiLvlLbl val="0"/>
      </c:catAx>
      <c:valAx>
        <c:axId val="27362432"/>
        <c:scaling>
          <c:orientation val="minMax"/>
          <c:max val="100"/>
          <c:min val="0"/>
        </c:scaling>
        <c:delete val="1"/>
        <c:axPos val="t"/>
        <c:numFmt formatCode="General" sourceLinked="1"/>
        <c:majorTickMark val="out"/>
        <c:minorTickMark val="none"/>
        <c:tickLblPos val="nextTo"/>
        <c:crossAx val="27354624"/>
        <c:crosses val="autoZero"/>
        <c:crossBetween val="between"/>
      </c:valAx>
      <c:spPr>
        <a:noFill/>
        <a:ln w="25032">
          <a:noFill/>
        </a:ln>
      </c:spPr>
    </c:plotArea>
    <c:plotVisOnly val="1"/>
    <c:dispBlanksAs val="gap"/>
    <c:showDLblsOverMax val="0"/>
  </c:chart>
  <c:spPr>
    <a:noFill/>
    <a:ln>
      <a:noFill/>
    </a:ln>
  </c:spPr>
  <c:txPr>
    <a:bodyPr/>
    <a:lstStyle/>
    <a:p>
      <a:pPr>
        <a:defRPr sz="862" b="1" i="0" u="none" strike="noStrike" baseline="0">
          <a:solidFill>
            <a:schemeClr val="tx1"/>
          </a:solidFill>
          <a:latin typeface="Arial"/>
          <a:ea typeface="Arial"/>
          <a:cs typeface="Aria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5910780669145"/>
          <c:y val="0.10426540284360189"/>
          <c:w val="0.62825278810408924"/>
          <c:h val="0.80094786729857825"/>
        </c:manualLayout>
      </c:layout>
      <c:pieChart>
        <c:varyColors val="1"/>
        <c:ser>
          <c:idx val="0"/>
          <c:order val="0"/>
          <c:tx>
            <c:strRef>
              <c:f>Sheet1!$B$1</c:f>
              <c:strCache>
                <c:ptCount val="1"/>
                <c:pt idx="0">
                  <c:v>1st Qtr</c:v>
                </c:pt>
              </c:strCache>
            </c:strRef>
          </c:tx>
          <c:spPr>
            <a:solidFill>
              <a:schemeClr val="accent1"/>
            </a:solidFill>
            <a:ln w="12653">
              <a:solidFill>
                <a:schemeClr val="bg1"/>
              </a:solidFill>
              <a:prstDash val="solid"/>
            </a:ln>
          </c:spPr>
          <c:dPt>
            <c:idx val="0"/>
            <c:bubble3D val="0"/>
            <c:spPr>
              <a:solidFill>
                <a:schemeClr val="bg2">
                  <a:lumMod val="60000"/>
                  <a:lumOff val="40000"/>
                </a:schemeClr>
              </a:solidFill>
              <a:ln w="12653">
                <a:solidFill>
                  <a:schemeClr val="bg1"/>
                </a:solidFill>
                <a:prstDash val="solid"/>
              </a:ln>
            </c:spPr>
          </c:dPt>
          <c:dPt>
            <c:idx val="1"/>
            <c:bubble3D val="0"/>
            <c:spPr>
              <a:solidFill>
                <a:schemeClr val="bg2"/>
              </a:solidFill>
              <a:ln w="12653">
                <a:solidFill>
                  <a:schemeClr val="bg1"/>
                </a:solidFill>
                <a:prstDash val="solid"/>
              </a:ln>
            </c:spPr>
          </c:dPt>
          <c:dPt>
            <c:idx val="2"/>
            <c:bubble3D val="0"/>
            <c:spPr>
              <a:solidFill>
                <a:schemeClr val="bg1">
                  <a:lumMod val="75000"/>
                </a:schemeClr>
              </a:solidFill>
              <a:ln w="12653">
                <a:solidFill>
                  <a:schemeClr val="bg1"/>
                </a:solidFill>
                <a:prstDash val="solid"/>
              </a:ln>
            </c:spPr>
          </c:dPt>
          <c:dPt>
            <c:idx val="3"/>
            <c:bubble3D val="0"/>
            <c:spPr>
              <a:solidFill>
                <a:schemeClr val="accent2">
                  <a:lumMod val="40000"/>
                  <a:lumOff val="60000"/>
                </a:schemeClr>
              </a:solidFill>
              <a:ln w="12653">
                <a:solidFill>
                  <a:schemeClr val="bg1"/>
                </a:solidFill>
                <a:prstDash val="solid"/>
              </a:ln>
            </c:spPr>
          </c:dPt>
          <c:dPt>
            <c:idx val="4"/>
            <c:bubble3D val="0"/>
            <c:spPr>
              <a:solidFill>
                <a:schemeClr val="accent2"/>
              </a:solidFill>
              <a:ln w="12653">
                <a:solidFill>
                  <a:schemeClr val="bg1"/>
                </a:solidFill>
                <a:prstDash val="solid"/>
              </a:ln>
            </c:spPr>
          </c:dPt>
          <c:dLbls>
            <c:dLbl>
              <c:idx val="1"/>
              <c:layout>
                <c:manualLayout>
                  <c:x val="0.12488639175523712"/>
                  <c:y val="6.8466382673908574E-2"/>
                </c:manualLayout>
              </c:layout>
              <c:tx>
                <c:rich>
                  <a:bodyPr/>
                  <a:lstStyle/>
                  <a:p>
                    <a:r>
                      <a:rPr lang="en-US" dirty="0" smtClean="0"/>
                      <a:t>4%</a:t>
                    </a:r>
                    <a:endParaRPr lang="en-US" dirty="0"/>
                  </a:p>
                </c:rich>
              </c:tx>
              <c:showLegendKey val="0"/>
              <c:showVal val="1"/>
              <c:showCatName val="0"/>
              <c:showSerName val="0"/>
              <c:showPercent val="0"/>
              <c:showBubbleSize val="0"/>
            </c:dLbl>
            <c:numFmt formatCode="0%" sourceLinked="0"/>
            <c:spPr>
              <a:noFill/>
              <a:ln w="25305">
                <a:noFill/>
              </a:ln>
            </c:spPr>
            <c:txPr>
              <a:bodyPr/>
              <a:lstStyle/>
              <a:p>
                <a:pPr>
                  <a:defRPr sz="1295" b="1" i="0" u="none" strike="noStrike" baseline="0">
                    <a:solidFill>
                      <a:schemeClr val="tx1"/>
                    </a:solidFill>
                    <a:latin typeface="Arial"/>
                    <a:ea typeface="Arial"/>
                    <a:cs typeface="Arial"/>
                  </a:defRPr>
                </a:pPr>
                <a:endParaRPr lang="en-US"/>
              </a:p>
            </c:txPr>
            <c:dLblPos val="ctr"/>
            <c:showLegendKey val="0"/>
            <c:showVal val="0"/>
            <c:showCatName val="0"/>
            <c:showSerName val="0"/>
            <c:showPercent val="1"/>
            <c:showBubbleSize val="0"/>
            <c:showLeaderLines val="1"/>
          </c:dLbls>
          <c:cat>
            <c:strRef>
              <c:f>Sheet1!$A$2:$A$6</c:f>
              <c:strCache>
                <c:ptCount val="2"/>
                <c:pt idx="0">
                  <c:v>East</c:v>
                </c:pt>
                <c:pt idx="1">
                  <c:v>West</c:v>
                </c:pt>
              </c:strCache>
            </c:strRef>
          </c:cat>
          <c:val>
            <c:numRef>
              <c:f>Sheet1!$B$2:$B$6</c:f>
              <c:numCache>
                <c:formatCode>General</c:formatCode>
                <c:ptCount val="5"/>
                <c:pt idx="0">
                  <c:v>3</c:v>
                </c:pt>
                <c:pt idx="1">
                  <c:v>4</c:v>
                </c:pt>
                <c:pt idx="2">
                  <c:v>75</c:v>
                </c:pt>
                <c:pt idx="3">
                  <c:v>8</c:v>
                </c:pt>
                <c:pt idx="4">
                  <c:v>10</c:v>
                </c:pt>
              </c:numCache>
            </c:numRef>
          </c:val>
        </c:ser>
        <c:dLbls>
          <c:showLegendKey val="0"/>
          <c:showVal val="0"/>
          <c:showCatName val="0"/>
          <c:showSerName val="0"/>
          <c:showPercent val="1"/>
          <c:showBubbleSize val="0"/>
          <c:showLeaderLines val="1"/>
        </c:dLbls>
        <c:firstSliceAng val="294"/>
      </c:pieChart>
      <c:spPr>
        <a:noFill/>
        <a:ln w="25305">
          <a:noFill/>
        </a:ln>
      </c:spPr>
    </c:plotArea>
    <c:plotVisOnly val="1"/>
    <c:dispBlanksAs val="zero"/>
    <c:showDLblsOverMax val="0"/>
  </c:chart>
  <c:spPr>
    <a:noFill/>
    <a:ln>
      <a:noFill/>
    </a:ln>
  </c:spPr>
  <c:txPr>
    <a:bodyPr/>
    <a:lstStyle/>
    <a:p>
      <a:pPr>
        <a:defRPr sz="1295" b="1" i="0" u="none" strike="noStrike" baseline="0">
          <a:solidFill>
            <a:schemeClr val="tx1"/>
          </a:solidFill>
          <a:latin typeface="Arial"/>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272053292412811E-2"/>
          <c:y val="8.2352806617733254E-2"/>
          <c:w val="0.953125"/>
          <c:h val="0.91764705882352937"/>
        </c:manualLayout>
      </c:layout>
      <c:barChart>
        <c:barDir val="bar"/>
        <c:grouping val="clustered"/>
        <c:varyColors val="0"/>
        <c:ser>
          <c:idx val="0"/>
          <c:order val="0"/>
          <c:tx>
            <c:strRef>
              <c:f>Sheet1!$B$1</c:f>
              <c:strCache>
                <c:ptCount val="1"/>
                <c:pt idx="0">
                  <c:v>1st Mention</c:v>
                </c:pt>
              </c:strCache>
            </c:strRef>
          </c:tx>
          <c:spPr>
            <a:solidFill>
              <a:schemeClr val="accent5"/>
            </a:solidFill>
            <a:ln w="12516">
              <a:noFill/>
              <a:prstDash val="solid"/>
            </a:ln>
          </c:spPr>
          <c:invertIfNegative val="0"/>
          <c:dPt>
            <c:idx val="0"/>
            <c:invertIfNegative val="0"/>
            <c:bubble3D val="0"/>
            <c:spPr>
              <a:solidFill>
                <a:schemeClr val="bg2"/>
              </a:solidFill>
              <a:ln w="12516">
                <a:noFill/>
                <a:prstDash val="solid"/>
              </a:ln>
            </c:spPr>
          </c:dPt>
          <c:dPt>
            <c:idx val="1"/>
            <c:invertIfNegative val="0"/>
            <c:bubble3D val="0"/>
            <c:spPr>
              <a:solidFill>
                <a:schemeClr val="bg2"/>
              </a:solidFill>
              <a:ln w="12516">
                <a:noFill/>
                <a:prstDash val="solid"/>
              </a:ln>
            </c:spPr>
          </c:dPt>
          <c:dPt>
            <c:idx val="3"/>
            <c:invertIfNegative val="0"/>
            <c:bubble3D val="0"/>
            <c:spPr>
              <a:solidFill>
                <a:schemeClr val="accent1">
                  <a:lumMod val="60000"/>
                  <a:lumOff val="40000"/>
                </a:schemeClr>
              </a:solidFill>
              <a:ln w="12516">
                <a:noFill/>
                <a:prstDash val="solid"/>
              </a:ln>
            </c:spPr>
          </c:dPt>
          <c:dPt>
            <c:idx val="4"/>
            <c:invertIfNegative val="0"/>
            <c:bubble3D val="0"/>
            <c:spPr>
              <a:solidFill>
                <a:schemeClr val="accent1">
                  <a:lumMod val="60000"/>
                  <a:lumOff val="40000"/>
                </a:schemeClr>
              </a:solidFill>
              <a:ln w="12516">
                <a:noFill/>
                <a:prstDash val="solid"/>
              </a:ln>
            </c:spPr>
          </c:dPt>
          <c:dPt>
            <c:idx val="5"/>
            <c:invertIfNegative val="0"/>
            <c:bubble3D val="0"/>
            <c:spPr>
              <a:solidFill>
                <a:schemeClr val="accent1">
                  <a:lumMod val="60000"/>
                  <a:lumOff val="40000"/>
                </a:schemeClr>
              </a:solidFill>
              <a:ln w="12516">
                <a:noFill/>
                <a:prstDash val="solid"/>
              </a:ln>
            </c:spPr>
          </c:dPt>
          <c:dPt>
            <c:idx val="6"/>
            <c:invertIfNegative val="0"/>
            <c:bubble3D val="0"/>
            <c:spPr>
              <a:solidFill>
                <a:schemeClr val="accent1">
                  <a:lumMod val="60000"/>
                  <a:lumOff val="40000"/>
                </a:schemeClr>
              </a:solidFill>
              <a:ln w="12516">
                <a:noFill/>
                <a:prstDash val="solid"/>
              </a:ln>
            </c:spPr>
          </c:dPt>
          <c:dPt>
            <c:idx val="7"/>
            <c:invertIfNegative val="0"/>
            <c:bubble3D val="0"/>
            <c:spPr>
              <a:solidFill>
                <a:schemeClr val="accent1">
                  <a:lumMod val="60000"/>
                  <a:lumOff val="40000"/>
                </a:schemeClr>
              </a:solidFill>
              <a:ln w="12516">
                <a:noFill/>
                <a:prstDash val="solid"/>
              </a:ln>
            </c:spPr>
          </c:dPt>
          <c:dLbls>
            <c:dLbl>
              <c:idx val="2"/>
              <c:delete val="1"/>
            </c:dLbl>
            <c:spPr>
              <a:noFill/>
              <a:ln w="25032">
                <a:noFill/>
              </a:ln>
            </c:spPr>
            <c:txPr>
              <a:bodyPr/>
              <a:lstStyle/>
              <a:p>
                <a:pPr>
                  <a:defRPr sz="14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Sheet1!$A$2:$A$9</c:f>
              <c:numCache>
                <c:formatCode>General</c:formatCode>
                <c:ptCount val="8"/>
              </c:numCache>
            </c:numRef>
          </c:cat>
          <c:val>
            <c:numRef>
              <c:f>Sheet1!$B$2:$B$9</c:f>
              <c:numCache>
                <c:formatCode>General</c:formatCode>
                <c:ptCount val="8"/>
                <c:pt idx="0">
                  <c:v>70</c:v>
                </c:pt>
                <c:pt idx="1">
                  <c:v>79</c:v>
                </c:pt>
                <c:pt idx="2">
                  <c:v>0</c:v>
                </c:pt>
                <c:pt idx="3">
                  <c:v>67</c:v>
                </c:pt>
                <c:pt idx="4">
                  <c:v>70</c:v>
                </c:pt>
                <c:pt idx="5">
                  <c:v>81</c:v>
                </c:pt>
                <c:pt idx="6">
                  <c:v>81</c:v>
                </c:pt>
                <c:pt idx="7">
                  <c:v>75</c:v>
                </c:pt>
              </c:numCache>
            </c:numRef>
          </c:val>
        </c:ser>
        <c:dLbls>
          <c:showLegendKey val="0"/>
          <c:showVal val="1"/>
          <c:showCatName val="0"/>
          <c:showSerName val="0"/>
          <c:showPercent val="0"/>
          <c:showBubbleSize val="0"/>
        </c:dLbls>
        <c:gapWidth val="50"/>
        <c:axId val="26786816"/>
        <c:axId val="26837760"/>
      </c:barChart>
      <c:catAx>
        <c:axId val="26786816"/>
        <c:scaling>
          <c:orientation val="maxMin"/>
        </c:scaling>
        <c:delete val="0"/>
        <c:axPos val="l"/>
        <c:numFmt formatCode="General" sourceLinked="1"/>
        <c:majorTickMark val="out"/>
        <c:minorTickMark val="none"/>
        <c:tickLblPos val="nextTo"/>
        <c:spPr>
          <a:ln w="9387">
            <a:noFill/>
          </a:ln>
        </c:spPr>
        <c:txPr>
          <a:bodyPr rot="0" vert="horz"/>
          <a:lstStyle/>
          <a:p>
            <a:pPr>
              <a:defRPr sz="862" b="1" i="0" u="none" strike="noStrike" baseline="0">
                <a:solidFill>
                  <a:schemeClr val="tx1"/>
                </a:solidFill>
                <a:latin typeface="Arial"/>
                <a:ea typeface="Arial"/>
                <a:cs typeface="Arial"/>
              </a:defRPr>
            </a:pPr>
            <a:endParaRPr lang="en-US"/>
          </a:p>
        </c:txPr>
        <c:crossAx val="26837760"/>
        <c:crosses val="autoZero"/>
        <c:auto val="1"/>
        <c:lblAlgn val="ctr"/>
        <c:lblOffset val="100"/>
        <c:tickLblSkip val="1"/>
        <c:tickMarkSkip val="1"/>
        <c:noMultiLvlLbl val="0"/>
      </c:catAx>
      <c:valAx>
        <c:axId val="26837760"/>
        <c:scaling>
          <c:orientation val="minMax"/>
          <c:max val="100"/>
          <c:min val="0"/>
        </c:scaling>
        <c:delete val="1"/>
        <c:axPos val="t"/>
        <c:numFmt formatCode="General" sourceLinked="1"/>
        <c:majorTickMark val="out"/>
        <c:minorTickMark val="none"/>
        <c:tickLblPos val="nextTo"/>
        <c:crossAx val="26786816"/>
        <c:crosses val="autoZero"/>
        <c:crossBetween val="between"/>
      </c:valAx>
      <c:spPr>
        <a:noFill/>
        <a:ln w="25032">
          <a:noFill/>
        </a:ln>
      </c:spPr>
    </c:plotArea>
    <c:plotVisOnly val="1"/>
    <c:dispBlanksAs val="gap"/>
    <c:showDLblsOverMax val="0"/>
  </c:chart>
  <c:spPr>
    <a:noFill/>
    <a:ln>
      <a:noFill/>
    </a:ln>
  </c:spPr>
  <c:txPr>
    <a:bodyPr/>
    <a:lstStyle/>
    <a:p>
      <a:pPr>
        <a:defRPr sz="862" b="1" i="0" u="none" strike="noStrike" baseline="0">
          <a:solidFill>
            <a:schemeClr val="tx1"/>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a:latin typeface="Arial" charset="0"/>
              </a:defRPr>
            </a:lvl1pPr>
          </a:lstStyle>
          <a:p>
            <a:pPr>
              <a:defRPr/>
            </a:pPr>
            <a:endParaRPr lang="en-GB"/>
          </a:p>
        </p:txBody>
      </p:sp>
      <p:sp>
        <p:nvSpPr>
          <p:cNvPr id="542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Arial" charset="0"/>
              </a:defRPr>
            </a:lvl1pPr>
          </a:lstStyle>
          <a:p>
            <a:pPr>
              <a:defRPr/>
            </a:pPr>
            <a:fld id="{A44B50A7-229C-40AD-A3BB-9D1F00931657}" type="datetimeFigureOut">
              <a:rPr lang="en-GB"/>
              <a:pPr>
                <a:defRPr/>
              </a:pPr>
              <a:t>24/05/2013</a:t>
            </a:fld>
            <a:endParaRPr lang="en-GB"/>
          </a:p>
        </p:txBody>
      </p:sp>
      <p:sp>
        <p:nvSpPr>
          <p:cNvPr id="542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a:latin typeface="Arial" charset="0"/>
              </a:defRPr>
            </a:lvl1pPr>
          </a:lstStyle>
          <a:p>
            <a:pPr>
              <a:defRPr/>
            </a:pPr>
            <a:endParaRPr lang="en-GB"/>
          </a:p>
        </p:txBody>
      </p:sp>
      <p:sp>
        <p:nvSpPr>
          <p:cNvPr id="542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Arial" charset="0"/>
              </a:defRPr>
            </a:lvl1pPr>
          </a:lstStyle>
          <a:p>
            <a:pPr>
              <a:defRPr/>
            </a:pPr>
            <a:fld id="{D4970151-875E-4A51-AE8B-6D13748F7E58}" type="slidenum">
              <a:rPr lang="en-GB"/>
              <a:pPr>
                <a:defRPr/>
              </a:pPr>
              <a:t>‹#›</a:t>
            </a:fld>
            <a:endParaRPr lang="en-GB"/>
          </a:p>
        </p:txBody>
      </p:sp>
    </p:spTree>
    <p:extLst>
      <p:ext uri="{BB962C8B-B14F-4D97-AF65-F5344CB8AC3E}">
        <p14:creationId xmlns:p14="http://schemas.microsoft.com/office/powerpoint/2010/main" val="2161580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defRPr>
            </a:lvl1pPr>
          </a:lstStyle>
          <a:p>
            <a:pPr>
              <a:defRPr/>
            </a:pPr>
            <a:fld id="{4F2CD70E-FFF5-4055-BA4D-420F256A8D44}" type="datetimeFigureOut">
              <a:rPr lang="en-US"/>
              <a:pPr>
                <a:defRPr/>
              </a:pPr>
              <a:t>5/24/2013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defRPr>
            </a:lvl1pPr>
          </a:lstStyle>
          <a:p>
            <a:pPr>
              <a:defRPr/>
            </a:pPr>
            <a:fld id="{A2DB525B-E844-481C-9BC0-72C822F1E9AF}" type="slidenum">
              <a:rPr lang="en-US"/>
              <a:pPr>
                <a:defRPr/>
              </a:pPr>
              <a:t>‹#›</a:t>
            </a:fld>
            <a:endParaRPr lang="en-US"/>
          </a:p>
        </p:txBody>
      </p:sp>
    </p:spTree>
    <p:extLst>
      <p:ext uri="{BB962C8B-B14F-4D97-AF65-F5344CB8AC3E}">
        <p14:creationId xmlns:p14="http://schemas.microsoft.com/office/powerpoint/2010/main" val="39345570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F65E8085-C91D-4267-9AF0-77CE33AD4231}"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89230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A2DB525B-E844-481C-9BC0-72C822F1E9AF}" type="slidenum">
              <a:rPr lang="en-US" smtClean="0"/>
              <a:pPr>
                <a:defRPr/>
              </a:pPr>
              <a:t>3</a:t>
            </a:fld>
            <a:endParaRPr lang="en-US"/>
          </a:p>
        </p:txBody>
      </p:sp>
    </p:spTree>
    <p:extLst>
      <p:ext uri="{BB962C8B-B14F-4D97-AF65-F5344CB8AC3E}">
        <p14:creationId xmlns:p14="http://schemas.microsoft.com/office/powerpoint/2010/main" val="3874186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A2DB525B-E844-481C-9BC0-72C822F1E9AF}" type="slidenum">
              <a:rPr lang="en-US" smtClean="0"/>
              <a:pPr>
                <a:defRPr/>
              </a:pPr>
              <a:t>4</a:t>
            </a:fld>
            <a:endParaRPr lang="en-US"/>
          </a:p>
        </p:txBody>
      </p:sp>
    </p:spTree>
    <p:extLst>
      <p:ext uri="{BB962C8B-B14F-4D97-AF65-F5344CB8AC3E}">
        <p14:creationId xmlns:p14="http://schemas.microsoft.com/office/powerpoint/2010/main" val="3551203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A2DB525B-E844-481C-9BC0-72C822F1E9AF}" type="slidenum">
              <a:rPr lang="en-US" smtClean="0"/>
              <a:pPr>
                <a:defRPr/>
              </a:pPr>
              <a:t>5</a:t>
            </a:fld>
            <a:endParaRPr lang="en-US"/>
          </a:p>
        </p:txBody>
      </p:sp>
    </p:spTree>
    <p:extLst>
      <p:ext uri="{BB962C8B-B14F-4D97-AF65-F5344CB8AC3E}">
        <p14:creationId xmlns:p14="http://schemas.microsoft.com/office/powerpoint/2010/main" val="366804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A2DB525B-E844-481C-9BC0-72C822F1E9AF}" type="slidenum">
              <a:rPr lang="en-US" smtClean="0"/>
              <a:pPr>
                <a:defRPr/>
              </a:pPr>
              <a:t>6</a:t>
            </a:fld>
            <a:endParaRPr lang="en-US"/>
          </a:p>
        </p:txBody>
      </p:sp>
    </p:spTree>
    <p:extLst>
      <p:ext uri="{BB962C8B-B14F-4D97-AF65-F5344CB8AC3E}">
        <p14:creationId xmlns:p14="http://schemas.microsoft.com/office/powerpoint/2010/main" val="53260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A2DB525B-E844-481C-9BC0-72C822F1E9AF}" type="slidenum">
              <a:rPr lang="en-US" smtClean="0"/>
              <a:pPr>
                <a:defRPr/>
              </a:pPr>
              <a:t>7</a:t>
            </a:fld>
            <a:endParaRPr lang="en-US"/>
          </a:p>
        </p:txBody>
      </p:sp>
    </p:spTree>
    <p:extLst>
      <p:ext uri="{BB962C8B-B14F-4D97-AF65-F5344CB8AC3E}">
        <p14:creationId xmlns:p14="http://schemas.microsoft.com/office/powerpoint/2010/main" val="2969012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307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Slide Number Placeholder 4"/>
          <p:cNvSpPr txBox="1">
            <a:spLocks/>
          </p:cNvSpPr>
          <p:nvPr/>
        </p:nvSpPr>
        <p:spPr bwMode="auto">
          <a:xfrm>
            <a:off x="8804275" y="0"/>
            <a:ext cx="339725" cy="244475"/>
          </a:xfrm>
          <a:prstGeom prst="rect">
            <a:avLst/>
          </a:prstGeom>
          <a:noFill/>
          <a:ln w="9525">
            <a:noFill/>
            <a:miter lim="800000"/>
            <a:headEnd/>
            <a:tailEnd/>
          </a:ln>
        </p:spPr>
        <p:txBody>
          <a:bodyPr wrap="none" anchor="ctr">
            <a:spAutoFit/>
          </a:bodyPr>
          <a:lstStyle/>
          <a:p>
            <a:pPr algn="r">
              <a:defRPr/>
            </a:pPr>
            <a:fld id="{1EBD4798-F681-4340-B280-8E47C86C6197}" type="slidenum">
              <a:rPr lang="en-US" sz="1000" b="0">
                <a:solidFill>
                  <a:srgbClr val="898989"/>
                </a:solidFill>
                <a:cs typeface="Arial" charset="0"/>
              </a:rPr>
              <a:pPr algn="r">
                <a:defRPr/>
              </a:pPr>
              <a:t>‹#›</a:t>
            </a:fld>
            <a:endParaRPr lang="en-US" sz="1000" b="0">
              <a:solidFill>
                <a:srgbClr val="898989"/>
              </a:solidFill>
              <a:cs typeface="Arial" charset="0"/>
            </a:endParaRPr>
          </a:p>
        </p:txBody>
      </p:sp>
      <p:pic>
        <p:nvPicPr>
          <p:cNvPr id="5" name="Picture 7" descr="amarach rgb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25"/>
            <a:ext cx="1373188"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8"/>
          <p:cNvSpPr>
            <a:spLocks noChangeShapeType="1"/>
          </p:cNvSpPr>
          <p:nvPr/>
        </p:nvSpPr>
        <p:spPr bwMode="auto">
          <a:xfrm>
            <a:off x="1300163" y="881063"/>
            <a:ext cx="7345362" cy="0"/>
          </a:xfrm>
          <a:prstGeom prst="line">
            <a:avLst/>
          </a:prstGeom>
          <a:noFill/>
          <a:ln w="38100">
            <a:solidFill>
              <a:schemeClr val="accent2"/>
            </a:solidFill>
            <a:round/>
            <a:headEnd/>
            <a:tailEnd/>
          </a:ln>
          <a:effectLst>
            <a:outerShdw dist="23000" dir="5400000" rotWithShape="0">
              <a:srgbClr val="000000">
                <a:alpha val="34999"/>
              </a:srgbClr>
            </a:outerShdw>
          </a:effectLst>
        </p:spPr>
        <p:txBody>
          <a:bodyPr/>
          <a:lstStyle/>
          <a:p>
            <a:pPr algn="ctr">
              <a:defRPr/>
            </a:pPr>
            <a:endParaRPr lang="en-GB"/>
          </a:p>
        </p:txBody>
      </p:sp>
      <p:sp>
        <p:nvSpPr>
          <p:cNvPr id="10" name="Rectangle 5"/>
          <p:cNvSpPr>
            <a:spLocks noGrp="1" noChangeArrowheads="1"/>
          </p:cNvSpPr>
          <p:nvPr>
            <p:ph type="body" idx="1"/>
          </p:nvPr>
        </p:nvSpPr>
        <p:spPr>
          <a:xfrm>
            <a:off x="933450" y="1155700"/>
            <a:ext cx="7620000" cy="5302250"/>
          </a:xfrm>
          <a:prstGeom prst="rect">
            <a:avLst/>
          </a:prstGeom>
        </p:spPr>
        <p:txBody>
          <a:bodyPr>
            <a:normAutofit/>
          </a:bodyPr>
          <a:lstStyle>
            <a:lvl1pPr>
              <a:spcBef>
                <a:spcPts val="0"/>
              </a:spcBef>
              <a:buClr>
                <a:srgbClr val="A71930"/>
              </a:buClr>
              <a:buFontTx/>
              <a:buBlip>
                <a:blip r:embed="rId3"/>
              </a:buBlip>
              <a:defRPr sz="1800" b="1">
                <a:latin typeface="Arial" pitchFamily="34" charset="0"/>
                <a:cs typeface="Arial" pitchFamily="34" charset="0"/>
              </a:defRPr>
            </a:lvl1pPr>
            <a:lvl2pPr>
              <a:spcBef>
                <a:spcPts val="0"/>
              </a:spcBef>
              <a:buClr>
                <a:srgbClr val="A71930"/>
              </a:buClr>
              <a:defRPr sz="1800" b="1"/>
            </a:lvl2pPr>
            <a:lvl3pPr>
              <a:spcBef>
                <a:spcPts val="0"/>
              </a:spcBef>
              <a:buClr>
                <a:srgbClr val="A71930"/>
              </a:buClr>
              <a:defRPr sz="1800" b="1"/>
            </a:lvl3pPr>
            <a:lvl4pPr>
              <a:spcBef>
                <a:spcPts val="0"/>
              </a:spcBef>
              <a:buClr>
                <a:srgbClr val="A71930"/>
              </a:buClr>
              <a:defRPr sz="1800" b="1"/>
            </a:lvl4pPr>
            <a:lvl5pPr>
              <a:spcBef>
                <a:spcPts val="0"/>
              </a:spcBef>
              <a:buClr>
                <a:srgbClr val="A71930"/>
              </a:buClr>
              <a:defRPr sz="18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4"/>
          <p:cNvSpPr>
            <a:spLocks noGrp="1" noChangeArrowheads="1"/>
          </p:cNvSpPr>
          <p:nvPr>
            <p:ph type="title"/>
          </p:nvPr>
        </p:nvSpPr>
        <p:spPr>
          <a:xfrm>
            <a:off x="1357290" y="186991"/>
            <a:ext cx="7000924" cy="526113"/>
          </a:xfrm>
          <a:prstGeom prst="rect">
            <a:avLst/>
          </a:prstGeom>
          <a:noFill/>
        </p:spPr>
        <p:txBody>
          <a:bodyPr anchor="ctr" anchorCtr="0">
            <a:normAutofit/>
          </a:bodyPr>
          <a:lstStyle>
            <a:lvl1pPr algn="ctr">
              <a:defRPr sz="2600" b="1" baseline="0">
                <a:solidFill>
                  <a:schemeClr val="tx1"/>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127753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1" descr="amarach rgb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25"/>
            <a:ext cx="1373188"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8"/>
          <p:cNvSpPr>
            <a:spLocks noChangeShapeType="1"/>
          </p:cNvSpPr>
          <p:nvPr/>
        </p:nvSpPr>
        <p:spPr bwMode="auto">
          <a:xfrm>
            <a:off x="1300163" y="881063"/>
            <a:ext cx="7345362" cy="0"/>
          </a:xfrm>
          <a:prstGeom prst="line">
            <a:avLst/>
          </a:prstGeom>
          <a:noFill/>
          <a:ln w="38100">
            <a:solidFill>
              <a:schemeClr val="accent2"/>
            </a:solidFill>
            <a:round/>
            <a:headEnd/>
            <a:tailEnd/>
          </a:ln>
          <a:effectLst>
            <a:outerShdw dist="23000" dir="5400000" rotWithShape="0">
              <a:srgbClr val="000000">
                <a:alpha val="34999"/>
              </a:srgbClr>
            </a:outerShdw>
          </a:effectLst>
        </p:spPr>
        <p:txBody>
          <a:bodyPr/>
          <a:lstStyle/>
          <a:p>
            <a:pPr algn="ctr">
              <a:defRPr/>
            </a:pPr>
            <a:endParaRPr lang="en-GB"/>
          </a:p>
        </p:txBody>
      </p:sp>
      <p:sp>
        <p:nvSpPr>
          <p:cNvPr id="10" name="Slide Number Placeholder 4"/>
          <p:cNvSpPr txBox="1">
            <a:spLocks/>
          </p:cNvSpPr>
          <p:nvPr/>
        </p:nvSpPr>
        <p:spPr bwMode="auto">
          <a:xfrm>
            <a:off x="8804275" y="0"/>
            <a:ext cx="339725" cy="244475"/>
          </a:xfrm>
          <a:prstGeom prst="rect">
            <a:avLst/>
          </a:prstGeom>
          <a:noFill/>
          <a:ln w="9525">
            <a:noFill/>
            <a:miter lim="800000"/>
            <a:headEnd/>
            <a:tailEnd/>
          </a:ln>
        </p:spPr>
        <p:txBody>
          <a:bodyPr wrap="none" anchor="ctr">
            <a:spAutoFit/>
          </a:bodyPr>
          <a:lstStyle/>
          <a:p>
            <a:pPr algn="r">
              <a:defRPr/>
            </a:pPr>
            <a:fld id="{8395F42D-4E7B-4625-A02C-B3BCADF07FC5}" type="slidenum">
              <a:rPr lang="en-US" sz="1000" b="0">
                <a:solidFill>
                  <a:srgbClr val="898989"/>
                </a:solidFill>
                <a:cs typeface="Arial" charset="0"/>
              </a:rPr>
              <a:pPr algn="r">
                <a:defRPr/>
              </a:pPr>
              <a:t>‹#›</a:t>
            </a:fld>
            <a:endParaRPr lang="en-US" sz="1000" b="0">
              <a:solidFill>
                <a:srgbClr val="898989"/>
              </a:solidFill>
              <a:cs typeface="Arial" charset="0"/>
            </a:endParaRPr>
          </a:p>
        </p:txBody>
      </p:sp>
      <p:sp>
        <p:nvSpPr>
          <p:cNvPr id="5" name="Title 4"/>
          <p:cNvSpPr>
            <a:spLocks noGrp="1" noChangeArrowheads="1"/>
          </p:cNvSpPr>
          <p:nvPr>
            <p:ph type="title"/>
          </p:nvPr>
        </p:nvSpPr>
        <p:spPr>
          <a:xfrm>
            <a:off x="1357290" y="186991"/>
            <a:ext cx="7000924" cy="526113"/>
          </a:xfrm>
          <a:prstGeom prst="rect">
            <a:avLst/>
          </a:prstGeom>
          <a:noFill/>
        </p:spPr>
        <p:txBody>
          <a:bodyPr anchor="ctr" anchorCtr="0">
            <a:normAutofit/>
          </a:bodyPr>
          <a:lstStyle>
            <a:lvl1pPr algn="ctr">
              <a:defRPr sz="2600" b="1" baseline="0">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6" name="Text Placeholder 5"/>
          <p:cNvSpPr>
            <a:spLocks noGrp="1" noChangeArrowheads="1"/>
          </p:cNvSpPr>
          <p:nvPr>
            <p:ph type="body" idx="1"/>
          </p:nvPr>
        </p:nvSpPr>
        <p:spPr>
          <a:xfrm>
            <a:off x="933450" y="1155700"/>
            <a:ext cx="3538538" cy="5302250"/>
          </a:xfrm>
          <a:prstGeom prst="rect">
            <a:avLst/>
          </a:prstGeom>
        </p:spPr>
        <p:txBody>
          <a:bodyPr>
            <a:normAutofit/>
          </a:bodyPr>
          <a:lstStyle>
            <a:lvl1pPr>
              <a:spcBef>
                <a:spcPts val="0"/>
              </a:spcBef>
              <a:buClr>
                <a:srgbClr val="A71930"/>
              </a:buClr>
              <a:buFontTx/>
              <a:buBlip>
                <a:blip r:embed="rId3"/>
              </a:buBlip>
              <a:defRPr sz="1600" b="1">
                <a:latin typeface="Arial" pitchFamily="34" charset="0"/>
                <a:cs typeface="Arial" pitchFamily="34" charset="0"/>
              </a:defRPr>
            </a:lvl1pPr>
            <a:lvl2pPr>
              <a:spcBef>
                <a:spcPts val="0"/>
              </a:spcBef>
              <a:buClr>
                <a:srgbClr val="A71930"/>
              </a:buClr>
              <a:defRPr sz="1600" b="1"/>
            </a:lvl2pPr>
            <a:lvl3pPr>
              <a:spcBef>
                <a:spcPts val="0"/>
              </a:spcBef>
              <a:buClr>
                <a:srgbClr val="A71930"/>
              </a:buClr>
              <a:defRPr sz="1600" b="1"/>
            </a:lvl3pPr>
            <a:lvl4pPr>
              <a:spcBef>
                <a:spcPts val="0"/>
              </a:spcBef>
              <a:buClr>
                <a:srgbClr val="A71930"/>
              </a:buClr>
              <a:defRPr sz="1600" b="1"/>
            </a:lvl4pPr>
            <a:lvl5pPr>
              <a:spcBef>
                <a:spcPts val="0"/>
              </a:spcBef>
              <a:buClr>
                <a:srgbClr val="A71930"/>
              </a:buClr>
              <a:defRPr sz="16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noChangeArrowheads="1"/>
          </p:cNvSpPr>
          <p:nvPr>
            <p:ph type="body" idx="10"/>
          </p:nvPr>
        </p:nvSpPr>
        <p:spPr>
          <a:xfrm>
            <a:off x="4605337" y="1155700"/>
            <a:ext cx="3538538" cy="5302250"/>
          </a:xfrm>
          <a:prstGeom prst="rect">
            <a:avLst/>
          </a:prstGeom>
        </p:spPr>
        <p:txBody>
          <a:bodyPr>
            <a:normAutofit/>
          </a:bodyPr>
          <a:lstStyle>
            <a:lvl1pPr>
              <a:spcBef>
                <a:spcPts val="0"/>
              </a:spcBef>
              <a:buClr>
                <a:srgbClr val="A71930"/>
              </a:buClr>
              <a:buFontTx/>
              <a:buBlip>
                <a:blip r:embed="rId3"/>
              </a:buBlip>
              <a:defRPr sz="1600" b="1">
                <a:latin typeface="Arial" pitchFamily="34" charset="0"/>
                <a:cs typeface="Arial" pitchFamily="34" charset="0"/>
              </a:defRPr>
            </a:lvl1pPr>
            <a:lvl2pPr>
              <a:spcBef>
                <a:spcPts val="0"/>
              </a:spcBef>
              <a:buClr>
                <a:srgbClr val="A71930"/>
              </a:buClr>
              <a:defRPr sz="1600" b="1"/>
            </a:lvl2pPr>
            <a:lvl3pPr>
              <a:spcBef>
                <a:spcPts val="0"/>
              </a:spcBef>
              <a:buClr>
                <a:srgbClr val="A71930"/>
              </a:buClr>
              <a:defRPr sz="1600" b="1"/>
            </a:lvl3pPr>
            <a:lvl4pPr>
              <a:spcBef>
                <a:spcPts val="0"/>
              </a:spcBef>
              <a:buClr>
                <a:srgbClr val="A71930"/>
              </a:buClr>
              <a:defRPr sz="1600" b="1"/>
            </a:lvl4pPr>
            <a:lvl5pPr>
              <a:spcBef>
                <a:spcPts val="0"/>
              </a:spcBef>
              <a:buClr>
                <a:srgbClr val="A71930"/>
              </a:buClr>
              <a:defRPr sz="16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72275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9" name="Picture 7" descr="amarach rgb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25"/>
            <a:ext cx="1373188"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ine 8"/>
          <p:cNvSpPr>
            <a:spLocks noChangeShapeType="1"/>
          </p:cNvSpPr>
          <p:nvPr/>
        </p:nvSpPr>
        <p:spPr bwMode="auto">
          <a:xfrm>
            <a:off x="1300163" y="881063"/>
            <a:ext cx="7345362" cy="0"/>
          </a:xfrm>
          <a:prstGeom prst="line">
            <a:avLst/>
          </a:prstGeom>
          <a:noFill/>
          <a:ln w="38100">
            <a:solidFill>
              <a:schemeClr val="accent2"/>
            </a:solidFill>
            <a:round/>
            <a:headEnd/>
            <a:tailEnd/>
          </a:ln>
          <a:effectLst>
            <a:outerShdw dist="23000" dir="5400000" rotWithShape="0">
              <a:srgbClr val="000000">
                <a:alpha val="34999"/>
              </a:srgbClr>
            </a:outerShdw>
          </a:effectLst>
        </p:spPr>
        <p:txBody>
          <a:bodyPr/>
          <a:lstStyle/>
          <a:p>
            <a:pPr algn="ctr">
              <a:defRPr/>
            </a:pPr>
            <a:endParaRPr lang="en-GB"/>
          </a:p>
        </p:txBody>
      </p:sp>
      <p:sp>
        <p:nvSpPr>
          <p:cNvPr id="11" name="Slide Number Placeholder 4"/>
          <p:cNvSpPr txBox="1">
            <a:spLocks/>
          </p:cNvSpPr>
          <p:nvPr/>
        </p:nvSpPr>
        <p:spPr bwMode="auto">
          <a:xfrm>
            <a:off x="8804275" y="0"/>
            <a:ext cx="339725" cy="244475"/>
          </a:xfrm>
          <a:prstGeom prst="rect">
            <a:avLst/>
          </a:prstGeom>
          <a:noFill/>
          <a:ln w="9525">
            <a:noFill/>
            <a:miter lim="800000"/>
            <a:headEnd/>
            <a:tailEnd/>
          </a:ln>
        </p:spPr>
        <p:txBody>
          <a:bodyPr wrap="none" anchor="ctr">
            <a:spAutoFit/>
          </a:bodyPr>
          <a:lstStyle/>
          <a:p>
            <a:pPr algn="r">
              <a:defRPr/>
            </a:pPr>
            <a:fld id="{73FB53E7-9083-41AA-9E06-3118B954B415}" type="slidenum">
              <a:rPr lang="en-US" sz="1000" b="0">
                <a:solidFill>
                  <a:srgbClr val="898989"/>
                </a:solidFill>
                <a:cs typeface="Arial" charset="0"/>
              </a:rPr>
              <a:pPr algn="r">
                <a:defRPr/>
              </a:pPr>
              <a:t>‹#›</a:t>
            </a:fld>
            <a:endParaRPr lang="en-US" sz="1000" b="0">
              <a:solidFill>
                <a:srgbClr val="898989"/>
              </a:solidFill>
              <a:cs typeface="Arial" charset="0"/>
            </a:endParaRPr>
          </a:p>
        </p:txBody>
      </p:sp>
      <p:sp>
        <p:nvSpPr>
          <p:cNvPr id="5" name="Title 4"/>
          <p:cNvSpPr>
            <a:spLocks noGrp="1" noChangeArrowheads="1"/>
          </p:cNvSpPr>
          <p:nvPr>
            <p:ph type="title"/>
          </p:nvPr>
        </p:nvSpPr>
        <p:spPr>
          <a:xfrm>
            <a:off x="1357290" y="186991"/>
            <a:ext cx="7000924" cy="526113"/>
          </a:xfrm>
          <a:prstGeom prst="rect">
            <a:avLst/>
          </a:prstGeom>
          <a:noFill/>
        </p:spPr>
        <p:txBody>
          <a:bodyPr anchor="ctr" anchorCtr="0">
            <a:normAutofit/>
          </a:bodyPr>
          <a:lstStyle>
            <a:lvl1pPr algn="ctr">
              <a:defRPr sz="2600" b="1" baseline="0">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6" name="Text Placeholder 5"/>
          <p:cNvSpPr>
            <a:spLocks noGrp="1" noChangeArrowheads="1"/>
          </p:cNvSpPr>
          <p:nvPr>
            <p:ph type="body" idx="1"/>
          </p:nvPr>
        </p:nvSpPr>
        <p:spPr>
          <a:xfrm>
            <a:off x="135731" y="1155700"/>
            <a:ext cx="2867026" cy="5302250"/>
          </a:xfrm>
          <a:prstGeom prst="rect">
            <a:avLst/>
          </a:prstGeom>
        </p:spPr>
        <p:txBody>
          <a:bodyPr>
            <a:normAutofit/>
          </a:bodyPr>
          <a:lstStyle>
            <a:lvl1pPr>
              <a:spcBef>
                <a:spcPts val="0"/>
              </a:spcBef>
              <a:buClr>
                <a:srgbClr val="A71930"/>
              </a:buClr>
              <a:buFontTx/>
              <a:buBlip>
                <a:blip r:embed="rId3"/>
              </a:buBlip>
              <a:defRPr sz="1400" b="1">
                <a:latin typeface="Arial" pitchFamily="34" charset="0"/>
                <a:cs typeface="Arial" pitchFamily="34" charset="0"/>
              </a:defRPr>
            </a:lvl1pPr>
            <a:lvl2pPr>
              <a:spcBef>
                <a:spcPts val="0"/>
              </a:spcBef>
              <a:buClr>
                <a:srgbClr val="A71930"/>
              </a:buClr>
              <a:defRPr sz="1400" b="1"/>
            </a:lvl2pPr>
            <a:lvl3pPr>
              <a:spcBef>
                <a:spcPts val="0"/>
              </a:spcBef>
              <a:buClr>
                <a:srgbClr val="A71930"/>
              </a:buClr>
              <a:defRPr sz="1400" b="1"/>
            </a:lvl3pPr>
            <a:lvl4pPr>
              <a:spcBef>
                <a:spcPts val="0"/>
              </a:spcBef>
              <a:buClr>
                <a:srgbClr val="A71930"/>
              </a:buClr>
              <a:defRPr sz="1400" b="1"/>
            </a:lvl4pPr>
            <a:lvl5pPr>
              <a:spcBef>
                <a:spcPts val="0"/>
              </a:spcBef>
              <a:buClr>
                <a:srgbClr val="A71930"/>
              </a:buClr>
              <a:defRPr sz="14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noChangeArrowheads="1"/>
          </p:cNvSpPr>
          <p:nvPr>
            <p:ph type="body" idx="10"/>
          </p:nvPr>
        </p:nvSpPr>
        <p:spPr>
          <a:xfrm>
            <a:off x="3138488" y="1155700"/>
            <a:ext cx="2867026" cy="5302250"/>
          </a:xfrm>
          <a:prstGeom prst="rect">
            <a:avLst/>
          </a:prstGeom>
        </p:spPr>
        <p:txBody>
          <a:bodyPr>
            <a:normAutofit/>
          </a:bodyPr>
          <a:lstStyle>
            <a:lvl1pPr>
              <a:spcBef>
                <a:spcPts val="0"/>
              </a:spcBef>
              <a:buClr>
                <a:srgbClr val="A71930"/>
              </a:buClr>
              <a:buFontTx/>
              <a:buBlip>
                <a:blip r:embed="rId3"/>
              </a:buBlip>
              <a:defRPr sz="1400" b="1">
                <a:latin typeface="Arial" pitchFamily="34" charset="0"/>
                <a:cs typeface="Arial" pitchFamily="34" charset="0"/>
              </a:defRPr>
            </a:lvl1pPr>
            <a:lvl2pPr>
              <a:spcBef>
                <a:spcPts val="0"/>
              </a:spcBef>
              <a:buClr>
                <a:srgbClr val="A71930"/>
              </a:buClr>
              <a:defRPr sz="1400" b="1"/>
            </a:lvl2pPr>
            <a:lvl3pPr>
              <a:spcBef>
                <a:spcPts val="0"/>
              </a:spcBef>
              <a:buClr>
                <a:srgbClr val="A71930"/>
              </a:buClr>
              <a:defRPr sz="1400" b="1"/>
            </a:lvl3pPr>
            <a:lvl4pPr>
              <a:spcBef>
                <a:spcPts val="0"/>
              </a:spcBef>
              <a:buClr>
                <a:srgbClr val="A71930"/>
              </a:buClr>
              <a:defRPr sz="1400" b="1"/>
            </a:lvl4pPr>
            <a:lvl5pPr>
              <a:spcBef>
                <a:spcPts val="0"/>
              </a:spcBef>
              <a:buClr>
                <a:srgbClr val="A71930"/>
              </a:buClr>
              <a:defRPr sz="14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6"/>
          <p:cNvSpPr>
            <a:spLocks noGrp="1" noChangeArrowheads="1"/>
          </p:cNvSpPr>
          <p:nvPr>
            <p:ph type="body" idx="11"/>
          </p:nvPr>
        </p:nvSpPr>
        <p:spPr>
          <a:xfrm>
            <a:off x="6141245" y="1155700"/>
            <a:ext cx="2867026" cy="5302250"/>
          </a:xfrm>
          <a:prstGeom prst="rect">
            <a:avLst/>
          </a:prstGeom>
        </p:spPr>
        <p:txBody>
          <a:bodyPr>
            <a:normAutofit/>
          </a:bodyPr>
          <a:lstStyle>
            <a:lvl1pPr>
              <a:spcBef>
                <a:spcPts val="0"/>
              </a:spcBef>
              <a:buClr>
                <a:srgbClr val="A71930"/>
              </a:buClr>
              <a:buFontTx/>
              <a:buBlip>
                <a:blip r:embed="rId3"/>
              </a:buBlip>
              <a:defRPr sz="1400" b="1">
                <a:latin typeface="Arial" pitchFamily="34" charset="0"/>
                <a:cs typeface="Arial" pitchFamily="34" charset="0"/>
              </a:defRPr>
            </a:lvl1pPr>
            <a:lvl2pPr>
              <a:spcBef>
                <a:spcPts val="0"/>
              </a:spcBef>
              <a:buClr>
                <a:srgbClr val="A71930"/>
              </a:buClr>
              <a:defRPr sz="1400" b="1"/>
            </a:lvl2pPr>
            <a:lvl3pPr>
              <a:spcBef>
                <a:spcPts val="0"/>
              </a:spcBef>
              <a:buClr>
                <a:srgbClr val="A71930"/>
              </a:buClr>
              <a:defRPr sz="1400" b="1"/>
            </a:lvl3pPr>
            <a:lvl4pPr>
              <a:spcBef>
                <a:spcPts val="0"/>
              </a:spcBef>
              <a:buClr>
                <a:srgbClr val="A71930"/>
              </a:buClr>
              <a:defRPr sz="1400" b="1"/>
            </a:lvl4pPr>
            <a:lvl5pPr>
              <a:spcBef>
                <a:spcPts val="0"/>
              </a:spcBef>
              <a:buClr>
                <a:srgbClr val="A71930"/>
              </a:buClr>
              <a:defRPr sz="14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75696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4"/>
          <p:cNvSpPr txBox="1">
            <a:spLocks/>
          </p:cNvSpPr>
          <p:nvPr/>
        </p:nvSpPr>
        <p:spPr bwMode="auto">
          <a:xfrm>
            <a:off x="8804275" y="0"/>
            <a:ext cx="339725" cy="244475"/>
          </a:xfrm>
          <a:prstGeom prst="rect">
            <a:avLst/>
          </a:prstGeom>
          <a:noFill/>
          <a:ln w="9525">
            <a:noFill/>
            <a:miter lim="800000"/>
            <a:headEnd/>
            <a:tailEnd/>
          </a:ln>
        </p:spPr>
        <p:txBody>
          <a:bodyPr wrap="none" anchor="ctr">
            <a:spAutoFit/>
          </a:bodyPr>
          <a:lstStyle/>
          <a:p>
            <a:pPr algn="r">
              <a:defRPr/>
            </a:pPr>
            <a:fld id="{8AC923F3-900A-4E07-AB04-C9AEBE676E21}" type="slidenum">
              <a:rPr lang="en-US" sz="1000" b="0">
                <a:solidFill>
                  <a:srgbClr val="898989"/>
                </a:solidFill>
                <a:cs typeface="Arial" charset="0"/>
              </a:rPr>
              <a:pPr algn="r">
                <a:defRPr/>
              </a:pPr>
              <a:t>‹#›</a:t>
            </a:fld>
            <a:endParaRPr lang="en-US" sz="1000" b="0">
              <a:solidFill>
                <a:srgbClr val="898989"/>
              </a:solidFill>
              <a:cs typeface="Arial" charset="0"/>
            </a:endParaRPr>
          </a:p>
        </p:txBody>
      </p:sp>
      <p:pic>
        <p:nvPicPr>
          <p:cNvPr id="4" name="Picture 7" descr="amarach rgb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25"/>
            <a:ext cx="1373188"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8"/>
          <p:cNvSpPr>
            <a:spLocks noChangeShapeType="1"/>
          </p:cNvSpPr>
          <p:nvPr/>
        </p:nvSpPr>
        <p:spPr bwMode="auto">
          <a:xfrm>
            <a:off x="1300163" y="881063"/>
            <a:ext cx="7345362" cy="0"/>
          </a:xfrm>
          <a:prstGeom prst="line">
            <a:avLst/>
          </a:prstGeom>
          <a:noFill/>
          <a:ln w="38100">
            <a:solidFill>
              <a:schemeClr val="accent2"/>
            </a:solidFill>
            <a:round/>
            <a:headEnd/>
            <a:tailEnd/>
          </a:ln>
          <a:effectLst>
            <a:outerShdw dist="23000" dir="5400000" rotWithShape="0">
              <a:srgbClr val="000000">
                <a:alpha val="34999"/>
              </a:srgbClr>
            </a:outerShdw>
          </a:effectLst>
        </p:spPr>
        <p:txBody>
          <a:bodyPr/>
          <a:lstStyle/>
          <a:p>
            <a:pPr algn="ctr">
              <a:defRPr/>
            </a:pPr>
            <a:endParaRPr lang="en-GB"/>
          </a:p>
        </p:txBody>
      </p:sp>
      <p:sp>
        <p:nvSpPr>
          <p:cNvPr id="7" name="Rectangle 4"/>
          <p:cNvSpPr>
            <a:spLocks noGrp="1" noChangeArrowheads="1"/>
          </p:cNvSpPr>
          <p:nvPr>
            <p:ph type="title"/>
          </p:nvPr>
        </p:nvSpPr>
        <p:spPr>
          <a:xfrm>
            <a:off x="1357290" y="186991"/>
            <a:ext cx="7000924" cy="526113"/>
          </a:xfrm>
          <a:prstGeom prst="rect">
            <a:avLst/>
          </a:prstGeom>
          <a:noFill/>
        </p:spPr>
        <p:txBody>
          <a:bodyPr anchor="ctr" anchorCtr="0">
            <a:normAutofit/>
          </a:bodyPr>
          <a:lstStyle>
            <a:lvl1pPr algn="ctr">
              <a:defRPr sz="2600" b="1" baseline="0">
                <a:solidFill>
                  <a:schemeClr val="tx1"/>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272938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Insights and Implications 1">
    <p:spTree>
      <p:nvGrpSpPr>
        <p:cNvPr id="1" name=""/>
        <p:cNvGrpSpPr/>
        <p:nvPr/>
      </p:nvGrpSpPr>
      <p:grpSpPr>
        <a:xfrm>
          <a:off x="0" y="0"/>
          <a:ext cx="0" cy="0"/>
          <a:chOff x="0" y="0"/>
          <a:chExt cx="0" cy="0"/>
        </a:xfrm>
      </p:grpSpPr>
      <p:pic>
        <p:nvPicPr>
          <p:cNvPr id="2" name="Picture 7" descr="amarach rgb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0813" y="0"/>
            <a:ext cx="1373187"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8463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sights and Implications 2">
    <p:spTree>
      <p:nvGrpSpPr>
        <p:cNvPr id="1" name=""/>
        <p:cNvGrpSpPr/>
        <p:nvPr/>
      </p:nvGrpSpPr>
      <p:grpSpPr>
        <a:xfrm>
          <a:off x="0" y="0"/>
          <a:ext cx="0" cy="0"/>
          <a:chOff x="0" y="0"/>
          <a:chExt cx="0" cy="0"/>
        </a:xfrm>
      </p:grpSpPr>
      <p:pic>
        <p:nvPicPr>
          <p:cNvPr id="2" name="Picture 6" descr="amarach rgb1"/>
          <p:cNvPicPr>
            <a:picLocks noChangeAspect="1" noChangeArrowheads="1"/>
          </p:cNvPicPr>
          <p:nvPr/>
        </p:nvPicPr>
        <p:blipFill>
          <a:blip r:embed="rId2">
            <a:extLst>
              <a:ext uri="{28A0092B-C50C-407E-A947-70E740481C1C}">
                <a14:useLocalDpi xmlns:a14="http://schemas.microsoft.com/office/drawing/2010/main" val="0"/>
              </a:ext>
            </a:extLst>
          </a:blip>
          <a:srcRect l="77979" b="60742"/>
          <a:stretch>
            <a:fillRect/>
          </a:stretch>
        </p:blipFill>
        <p:spPr bwMode="auto">
          <a:xfrm>
            <a:off x="2071688" y="3016250"/>
            <a:ext cx="1522412" cy="174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descr="amarach rgb1"/>
          <p:cNvPicPr>
            <a:picLocks noChangeAspect="1" noChangeArrowheads="1"/>
          </p:cNvPicPr>
          <p:nvPr/>
        </p:nvPicPr>
        <p:blipFill>
          <a:blip r:embed="rId2">
            <a:extLst>
              <a:ext uri="{28A0092B-C50C-407E-A947-70E740481C1C}">
                <a14:useLocalDpi xmlns:a14="http://schemas.microsoft.com/office/drawing/2010/main" val="0"/>
              </a:ext>
            </a:extLst>
          </a:blip>
          <a:srcRect l="77979" b="60742"/>
          <a:stretch>
            <a:fillRect/>
          </a:stretch>
        </p:blipFill>
        <p:spPr bwMode="auto">
          <a:xfrm>
            <a:off x="3430588" y="3141663"/>
            <a:ext cx="1304925" cy="149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descr="amarach rgb1"/>
          <p:cNvPicPr>
            <a:picLocks noChangeAspect="1" noChangeArrowheads="1"/>
          </p:cNvPicPr>
          <p:nvPr/>
        </p:nvPicPr>
        <p:blipFill>
          <a:blip r:embed="rId2">
            <a:extLst>
              <a:ext uri="{28A0092B-C50C-407E-A947-70E740481C1C}">
                <a14:useLocalDpi xmlns:a14="http://schemas.microsoft.com/office/drawing/2010/main" val="0"/>
              </a:ext>
            </a:extLst>
          </a:blip>
          <a:srcRect l="77979" b="60742"/>
          <a:stretch>
            <a:fillRect/>
          </a:stretch>
        </p:blipFill>
        <p:spPr bwMode="auto">
          <a:xfrm>
            <a:off x="4600575" y="3265488"/>
            <a:ext cx="1087438"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amarach rgb1"/>
          <p:cNvPicPr>
            <a:picLocks noChangeAspect="1" noChangeArrowheads="1"/>
          </p:cNvPicPr>
          <p:nvPr/>
        </p:nvPicPr>
        <p:blipFill>
          <a:blip r:embed="rId2">
            <a:extLst>
              <a:ext uri="{28A0092B-C50C-407E-A947-70E740481C1C}">
                <a14:useLocalDpi xmlns:a14="http://schemas.microsoft.com/office/drawing/2010/main" val="0"/>
              </a:ext>
            </a:extLst>
          </a:blip>
          <a:srcRect l="77979" b="60742"/>
          <a:stretch>
            <a:fillRect/>
          </a:stretch>
        </p:blipFill>
        <p:spPr bwMode="auto">
          <a:xfrm>
            <a:off x="5595938" y="3389313"/>
            <a:ext cx="869950" cy="99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descr="amarach rgb1"/>
          <p:cNvPicPr>
            <a:picLocks noChangeAspect="1" noChangeArrowheads="1"/>
          </p:cNvPicPr>
          <p:nvPr/>
        </p:nvPicPr>
        <p:blipFill>
          <a:blip r:embed="rId2">
            <a:extLst>
              <a:ext uri="{28A0092B-C50C-407E-A947-70E740481C1C}">
                <a14:useLocalDpi xmlns:a14="http://schemas.microsoft.com/office/drawing/2010/main" val="0"/>
              </a:ext>
            </a:extLst>
          </a:blip>
          <a:srcRect l="77979" b="60742"/>
          <a:stretch>
            <a:fillRect/>
          </a:stretch>
        </p:blipFill>
        <p:spPr bwMode="auto">
          <a:xfrm>
            <a:off x="6429375" y="3514725"/>
            <a:ext cx="652463"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43063" y="2692400"/>
            <a:ext cx="5857875" cy="10715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IE" sz="3200">
                <a:solidFill>
                  <a:srgbClr val="595959"/>
                </a:solidFill>
                <a:latin typeface="Arial" charset="0"/>
                <a:cs typeface="Arial" charset="0"/>
              </a:rPr>
              <a:t>Insights and Implications</a:t>
            </a:r>
          </a:p>
        </p:txBody>
      </p:sp>
      <p:pic>
        <p:nvPicPr>
          <p:cNvPr id="8" name="Picture 12" descr="amarach rgb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0813" y="0"/>
            <a:ext cx="1373187"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444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242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1" r:id="rId8"/>
  </p:sldLayoutIdLst>
  <p:hf hdr="0" ftr="0" dt="0"/>
  <p:txStyles>
    <p:titleStyle>
      <a:lvl1pPr algn="ctr" rtl="0" eaLnBrk="1" fontAlgn="base" hangingPunct="1">
        <a:spcBef>
          <a:spcPct val="0"/>
        </a:spcBef>
        <a:spcAft>
          <a:spcPct val="0"/>
        </a:spcAft>
        <a:defRPr sz="4400" kern="1200">
          <a:solidFill>
            <a:schemeClr val="tx1"/>
          </a:solidFill>
          <a:latin typeface="Arial" pitchFamily="34" charset="0"/>
          <a:ea typeface="+mj-ea"/>
          <a:cs typeface="+mj-cs"/>
        </a:defRPr>
      </a:lvl1pPr>
      <a:lvl2pPr algn="ctr" rtl="0" eaLnBrk="1" fontAlgn="base" hangingPunct="1">
        <a:spcBef>
          <a:spcPct val="0"/>
        </a:spcBef>
        <a:spcAft>
          <a:spcPct val="0"/>
        </a:spcAft>
        <a:defRPr sz="4400">
          <a:solidFill>
            <a:schemeClr val="tx1"/>
          </a:solidFill>
          <a:latin typeface="Arial" pitchFamily="34" charset="0"/>
        </a:defRPr>
      </a:lvl2pPr>
      <a:lvl3pPr algn="ctr" rtl="0" eaLnBrk="1" fontAlgn="base" hangingPunct="1">
        <a:spcBef>
          <a:spcPct val="0"/>
        </a:spcBef>
        <a:spcAft>
          <a:spcPct val="0"/>
        </a:spcAft>
        <a:defRPr sz="4400">
          <a:solidFill>
            <a:schemeClr val="tx1"/>
          </a:solidFill>
          <a:latin typeface="Arial" pitchFamily="34" charset="0"/>
        </a:defRPr>
      </a:lvl3pPr>
      <a:lvl4pPr algn="ctr" rtl="0" eaLnBrk="1" fontAlgn="base" hangingPunct="1">
        <a:spcBef>
          <a:spcPct val="0"/>
        </a:spcBef>
        <a:spcAft>
          <a:spcPct val="0"/>
        </a:spcAft>
        <a:defRPr sz="4400">
          <a:solidFill>
            <a:schemeClr val="tx1"/>
          </a:solidFill>
          <a:latin typeface="Arial" pitchFamily="34" charset="0"/>
        </a:defRPr>
      </a:lvl4pPr>
      <a:lvl5pPr algn="ctr" rtl="0" eaLnBrk="1" fontAlgn="base" hangingPunct="1">
        <a:spcBef>
          <a:spcPct val="0"/>
        </a:spcBef>
        <a:spcAft>
          <a:spcPct val="0"/>
        </a:spcAft>
        <a:defRPr sz="4400">
          <a:solidFill>
            <a:schemeClr val="tx1"/>
          </a:solidFill>
          <a:latin typeface="Arial"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9.gif"/><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chart" Target="../charts/chart7.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chart" Target="../charts/chart13.xml"/><Relationship Id="rId4" Type="http://schemas.openxmlformats.org/officeDocument/2006/relationships/chart" Target="../charts/chart1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9218" name="AutoShape 2"/>
          <p:cNvSpPr>
            <a:spLocks noChangeArrowheads="1"/>
          </p:cNvSpPr>
          <p:nvPr/>
        </p:nvSpPr>
        <p:spPr bwMode="auto">
          <a:xfrm>
            <a:off x="928688" y="485775"/>
            <a:ext cx="7285037" cy="6059686"/>
          </a:xfrm>
          <a:prstGeom prst="roundRect">
            <a:avLst>
              <a:gd name="adj" fmla="val 278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91424" tIns="0" rIns="91424" bIns="0">
            <a:spAutoFit/>
          </a:bodyPr>
          <a:lstStyle/>
          <a:p>
            <a:pPr algn="ctr"/>
            <a:endParaRPr lang="en-GB" sz="2800" dirty="0"/>
          </a:p>
          <a:p>
            <a:pPr algn="ctr"/>
            <a:r>
              <a:rPr lang="en-GB" sz="2800" dirty="0" smtClean="0">
                <a:solidFill>
                  <a:srgbClr val="7F7F7F"/>
                </a:solidFill>
              </a:rPr>
              <a:t>Drink Aware</a:t>
            </a:r>
          </a:p>
          <a:p>
            <a:pPr algn="ctr"/>
            <a:r>
              <a:rPr lang="en-GB" sz="2800" dirty="0" smtClean="0">
                <a:solidFill>
                  <a:srgbClr val="7F7F7F"/>
                </a:solidFill>
                <a:cs typeface="Arial" charset="0"/>
              </a:rPr>
              <a:t>Water Safety Research</a:t>
            </a:r>
            <a:endParaRPr lang="en-GB" sz="2800" dirty="0">
              <a:solidFill>
                <a:srgbClr val="7F7F7F"/>
              </a:solidFill>
              <a:cs typeface="Arial" charset="0"/>
            </a:endParaRPr>
          </a:p>
          <a:p>
            <a:pPr algn="ctr"/>
            <a:endParaRPr lang="en-GB" dirty="0">
              <a:cs typeface="Arial" charset="0"/>
            </a:endParaRPr>
          </a:p>
          <a:p>
            <a:pPr algn="ctr"/>
            <a:r>
              <a:rPr lang="en-GB" i="1" dirty="0">
                <a:cs typeface="Arial" charset="0"/>
              </a:rPr>
              <a:t>A Presentation Prepared For </a:t>
            </a:r>
            <a:r>
              <a:rPr lang="en-GB" i="1" dirty="0" smtClean="0">
                <a:cs typeface="Arial" charset="0"/>
              </a:rPr>
              <a:t>Drink Aware</a:t>
            </a:r>
            <a:endParaRPr lang="en-GB" i="1" dirty="0">
              <a:cs typeface="Arial" charset="0"/>
            </a:endParaRPr>
          </a:p>
          <a:p>
            <a:pPr algn="ctr"/>
            <a:endParaRPr lang="en-GB" i="1" dirty="0">
              <a:cs typeface="Arial" charset="0"/>
            </a:endParaRPr>
          </a:p>
          <a:p>
            <a:pPr algn="ctr"/>
            <a:endParaRPr lang="en-GB" i="1" dirty="0">
              <a:cs typeface="Arial" charset="0"/>
            </a:endParaRPr>
          </a:p>
          <a:p>
            <a:pPr algn="ctr"/>
            <a:endParaRPr lang="en-GB" dirty="0">
              <a:cs typeface="Arial" charset="0"/>
            </a:endParaRPr>
          </a:p>
          <a:p>
            <a:pPr algn="ctr"/>
            <a:endParaRPr lang="en-GB" dirty="0">
              <a:cs typeface="Arial" charset="0"/>
            </a:endParaRPr>
          </a:p>
          <a:p>
            <a:pPr algn="ctr"/>
            <a:r>
              <a:rPr lang="en-GB" dirty="0" smtClean="0">
                <a:cs typeface="Arial" charset="0"/>
              </a:rPr>
              <a:t>August 2012</a:t>
            </a:r>
            <a:endParaRPr lang="en-GB" dirty="0">
              <a:cs typeface="Arial" charset="0"/>
            </a:endParaRPr>
          </a:p>
          <a:p>
            <a:pPr algn="ctr"/>
            <a:endParaRPr lang="en-GB" i="1" dirty="0">
              <a:cs typeface="Arial" charset="0"/>
            </a:endParaRPr>
          </a:p>
          <a:p>
            <a:pPr algn="ctr"/>
            <a:r>
              <a:rPr lang="en-GB" i="1" dirty="0">
                <a:cs typeface="Arial" charset="0"/>
              </a:rPr>
              <a:t>By</a:t>
            </a:r>
            <a:endParaRPr lang="en-GB" dirty="0">
              <a:cs typeface="Arial" charset="0"/>
            </a:endParaRPr>
          </a:p>
          <a:p>
            <a:pPr algn="ctr"/>
            <a:endParaRPr lang="en-GB" dirty="0">
              <a:cs typeface="Arial" charset="0"/>
            </a:endParaRPr>
          </a:p>
          <a:p>
            <a:pPr algn="ctr"/>
            <a:endParaRPr lang="en-GB" dirty="0">
              <a:cs typeface="Arial" charset="0"/>
            </a:endParaRPr>
          </a:p>
          <a:p>
            <a:pPr algn="ctr"/>
            <a:endParaRPr lang="en-GB" dirty="0">
              <a:cs typeface="Arial" charset="0"/>
            </a:endParaRPr>
          </a:p>
          <a:p>
            <a:pPr algn="ctr"/>
            <a:endParaRPr lang="en-GB" dirty="0">
              <a:cs typeface="Arial" charset="0"/>
            </a:endParaRPr>
          </a:p>
          <a:p>
            <a:pPr algn="ctr"/>
            <a:endParaRPr lang="en-GB" dirty="0">
              <a:cs typeface="Arial" charset="0"/>
            </a:endParaRPr>
          </a:p>
          <a:p>
            <a:pPr algn="ctr"/>
            <a:endParaRPr lang="en-GB" dirty="0">
              <a:cs typeface="Arial" charset="0"/>
            </a:endParaRPr>
          </a:p>
          <a:p>
            <a:pPr algn="ctr"/>
            <a:r>
              <a:rPr lang="en-GB" dirty="0" smtClean="0">
                <a:cs typeface="Arial" charset="0"/>
              </a:rPr>
              <a:t>MOD/PK</a:t>
            </a:r>
            <a:endParaRPr lang="en-GB" dirty="0">
              <a:cs typeface="Arial" charset="0"/>
            </a:endParaRPr>
          </a:p>
          <a:p>
            <a:pPr algn="ctr"/>
            <a:r>
              <a:rPr lang="en-GB" dirty="0" err="1" smtClean="0">
                <a:cs typeface="Arial" charset="0"/>
              </a:rPr>
              <a:t>S12</a:t>
            </a:r>
            <a:r>
              <a:rPr lang="en-GB" dirty="0" smtClean="0">
                <a:cs typeface="Arial" charset="0"/>
              </a:rPr>
              <a:t>-226</a:t>
            </a:r>
            <a:endParaRPr lang="en-GB" dirty="0">
              <a:cs typeface="Arial" charset="0"/>
            </a:endParaRPr>
          </a:p>
        </p:txBody>
      </p:sp>
      <p:pic>
        <p:nvPicPr>
          <p:cNvPr id="9222" name="Picture 6" descr="amarach rgb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24250" y="4060825"/>
            <a:ext cx="2198688" cy="141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8" descr="http://www.meas.ie/archive/easyedit/pictures/drinkaware%20logonly.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6706" y="2525712"/>
            <a:ext cx="3429000" cy="819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33450" y="2686050"/>
            <a:ext cx="7620000" cy="3771900"/>
          </a:xfrm>
        </p:spPr>
        <p:txBody>
          <a:bodyPr>
            <a:normAutofit fontScale="92500" lnSpcReduction="10000"/>
          </a:bodyPr>
          <a:lstStyle/>
          <a:p>
            <a:r>
              <a:rPr lang="en-IE" dirty="0" smtClean="0"/>
              <a:t>A number of questions were placed on the Amárach Research July omnibus to measure Irish people’s understanding of alcohol consumption and water safety.  The findings are to be used as part of a benchmark to determine if the message is getting through.</a:t>
            </a:r>
          </a:p>
          <a:p>
            <a:endParaRPr lang="en-IE" dirty="0"/>
          </a:p>
          <a:p>
            <a:r>
              <a:rPr lang="en-IE" dirty="0" smtClean="0"/>
              <a:t>The omnibus survey is a syndicated survey whereby clients can include questions within the survey.</a:t>
            </a:r>
          </a:p>
          <a:p>
            <a:endParaRPr lang="en-IE" dirty="0"/>
          </a:p>
          <a:p>
            <a:r>
              <a:rPr lang="en-IE" dirty="0" smtClean="0"/>
              <a:t>A total sample of 1,002 </a:t>
            </a:r>
            <a:r>
              <a:rPr lang="en-GB" dirty="0">
                <a:latin typeface="Arial" charset="0"/>
                <a:cs typeface="Arial" charset="0"/>
              </a:rPr>
              <a:t>was achieved with quotas set on gender, age, social class and region to achieve a sample aligned with national population</a:t>
            </a:r>
            <a:r>
              <a:rPr lang="en-IE" dirty="0" smtClean="0"/>
              <a:t>.  Due to the high proliferation of the internet among the Irish population, the Amárach Research omnibus is completed fully online.</a:t>
            </a:r>
          </a:p>
          <a:p>
            <a:endParaRPr lang="en-IE" dirty="0"/>
          </a:p>
          <a:p>
            <a:r>
              <a:rPr lang="en-IE" dirty="0" smtClean="0"/>
              <a:t>Interviewing fieldwork dates were July 23</a:t>
            </a:r>
            <a:r>
              <a:rPr lang="en-IE" baseline="30000" dirty="0" smtClean="0"/>
              <a:t>rd</a:t>
            </a:r>
            <a:r>
              <a:rPr lang="en-IE" dirty="0" smtClean="0"/>
              <a:t> – 30</a:t>
            </a:r>
            <a:r>
              <a:rPr lang="en-IE" baseline="30000" dirty="0" smtClean="0"/>
              <a:t>th</a:t>
            </a:r>
            <a:r>
              <a:rPr lang="en-IE" dirty="0"/>
              <a:t>.</a:t>
            </a:r>
          </a:p>
        </p:txBody>
      </p:sp>
      <p:sp>
        <p:nvSpPr>
          <p:cNvPr id="3" name="Title 2"/>
          <p:cNvSpPr>
            <a:spLocks noGrp="1"/>
          </p:cNvSpPr>
          <p:nvPr>
            <p:ph type="title"/>
          </p:nvPr>
        </p:nvSpPr>
        <p:spPr/>
        <p:txBody>
          <a:bodyPr>
            <a:normAutofit/>
          </a:bodyPr>
          <a:lstStyle/>
          <a:p>
            <a:r>
              <a:rPr lang="en-IE" dirty="0" smtClean="0"/>
              <a:t>Research Methodology</a:t>
            </a:r>
            <a:endParaRPr lang="en-IE" dirty="0"/>
          </a:p>
        </p:txBody>
      </p:sp>
      <p:pic>
        <p:nvPicPr>
          <p:cNvPr id="4" name="Picture 9" descr="http://www.applied-corporate-governance.com/images/cg-online.jpg"/>
          <p:cNvPicPr>
            <a:picLocks noChangeAspect="1" noChangeArrowheads="1"/>
          </p:cNvPicPr>
          <p:nvPr/>
        </p:nvPicPr>
        <p:blipFill rotWithShape="1">
          <a:blip r:embed="rId3">
            <a:extLst>
              <a:ext uri="{28A0092B-C50C-407E-A947-70E740481C1C}">
                <a14:useLocalDpi xmlns:a14="http://schemas.microsoft.com/office/drawing/2010/main" val="0"/>
              </a:ext>
            </a:extLst>
          </a:blip>
          <a:srcRect l="5458" t="7446" r="2750" b="5222"/>
          <a:stretch/>
        </p:blipFill>
        <p:spPr bwMode="auto">
          <a:xfrm>
            <a:off x="3350627" y="942973"/>
            <a:ext cx="2442747" cy="1743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45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Profile </a:t>
            </a:r>
            <a:r>
              <a:rPr lang="en-IE" smtClean="0"/>
              <a:t>of Sample</a:t>
            </a:r>
            <a:endParaRPr lang="en-IE"/>
          </a:p>
        </p:txBody>
      </p:sp>
      <p:graphicFrame>
        <p:nvGraphicFramePr>
          <p:cNvPr id="25" name="Object 3"/>
          <p:cNvGraphicFramePr>
            <a:graphicFrameLocks noChangeAspect="1"/>
          </p:cNvGraphicFramePr>
          <p:nvPr>
            <p:extLst>
              <p:ext uri="{D42A27DB-BD31-4B8C-83A1-F6EECF244321}">
                <p14:modId xmlns:p14="http://schemas.microsoft.com/office/powerpoint/2010/main" val="2307895249"/>
              </p:ext>
            </p:extLst>
          </p:nvPr>
        </p:nvGraphicFramePr>
        <p:xfrm>
          <a:off x="1130300" y="1733550"/>
          <a:ext cx="7140575" cy="4384675"/>
        </p:xfrm>
        <a:graphic>
          <a:graphicData uri="http://schemas.openxmlformats.org/drawingml/2006/chart">
            <c:chart xmlns:c="http://schemas.openxmlformats.org/drawingml/2006/chart" xmlns:r="http://schemas.openxmlformats.org/officeDocument/2006/relationships" r:id="rId3"/>
          </a:graphicData>
        </a:graphic>
      </p:graphicFrame>
      <p:sp>
        <p:nvSpPr>
          <p:cNvPr id="26" name="AutoShape 5"/>
          <p:cNvSpPr>
            <a:spLocks noChangeArrowheads="1"/>
          </p:cNvSpPr>
          <p:nvPr/>
        </p:nvSpPr>
        <p:spPr bwMode="auto">
          <a:xfrm>
            <a:off x="960385" y="2865438"/>
            <a:ext cx="579303" cy="294890"/>
          </a:xfrm>
          <a:prstGeom prst="roundRect">
            <a:avLst>
              <a:gd name="adj" fmla="val 333"/>
            </a:avLst>
          </a:prstGeom>
          <a:noFill/>
          <a:ln w="9525">
            <a:noFill/>
            <a:round/>
            <a:headEnd/>
            <a:tailEnd/>
          </a:ln>
        </p:spPr>
        <p:txBody>
          <a:bodyPr wrap="none" lIns="90000" tIns="46800" rIns="90000" bIns="46800">
            <a:spAutoFit/>
          </a:bodyPr>
          <a:lstStyle/>
          <a:p>
            <a:pPr algn="r">
              <a:lnSpc>
                <a:spcPct val="93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t>Male</a:t>
            </a:r>
            <a:endParaRPr lang="en-GB" sz="1400" dirty="0"/>
          </a:p>
        </p:txBody>
      </p:sp>
      <p:sp>
        <p:nvSpPr>
          <p:cNvPr id="27" name="AutoShape 6"/>
          <p:cNvSpPr>
            <a:spLocks noChangeArrowheads="1"/>
          </p:cNvSpPr>
          <p:nvPr/>
        </p:nvSpPr>
        <p:spPr bwMode="auto">
          <a:xfrm>
            <a:off x="740775" y="4791075"/>
            <a:ext cx="798913" cy="294890"/>
          </a:xfrm>
          <a:prstGeom prst="roundRect">
            <a:avLst>
              <a:gd name="adj" fmla="val 333"/>
            </a:avLst>
          </a:prstGeom>
          <a:noFill/>
          <a:ln w="9525">
            <a:noFill/>
            <a:round/>
            <a:headEnd/>
            <a:tailEnd/>
          </a:ln>
        </p:spPr>
        <p:txBody>
          <a:bodyPr wrap="none" lIns="90000" tIns="46800" rIns="90000" bIns="46800">
            <a:spAutoFit/>
          </a:bodyPr>
          <a:lstStyle/>
          <a:p>
            <a:pPr algn="r">
              <a:lnSpc>
                <a:spcPct val="93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t>Female</a:t>
            </a:r>
            <a:endParaRPr lang="en-GB" sz="1400" dirty="0"/>
          </a:p>
        </p:txBody>
      </p:sp>
      <p:sp>
        <p:nvSpPr>
          <p:cNvPr id="28" name="AutoShape 7"/>
          <p:cNvSpPr>
            <a:spLocks noChangeArrowheads="1"/>
          </p:cNvSpPr>
          <p:nvPr/>
        </p:nvSpPr>
        <p:spPr bwMode="auto">
          <a:xfrm>
            <a:off x="2413254" y="2300088"/>
            <a:ext cx="947993" cy="294890"/>
          </a:xfrm>
          <a:prstGeom prst="roundRect">
            <a:avLst>
              <a:gd name="adj" fmla="val 333"/>
            </a:avLst>
          </a:prstGeom>
          <a:noFill/>
          <a:ln w="9525">
            <a:noFill/>
            <a:round/>
            <a:headEnd/>
            <a:tailEnd/>
          </a:ln>
        </p:spPr>
        <p:txBody>
          <a:bodyPr wrap="none" lIns="90000" tIns="46800" rIns="90000" bIns="46800">
            <a:spAutoFit/>
          </a:bodyPr>
          <a:lstStyle/>
          <a:p>
            <a:pPr algn="r">
              <a:lnSpc>
                <a:spcPct val="93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t>Under 25</a:t>
            </a:r>
            <a:endParaRPr lang="en-GB" sz="1400" dirty="0"/>
          </a:p>
        </p:txBody>
      </p:sp>
      <p:sp>
        <p:nvSpPr>
          <p:cNvPr id="29" name="AutoShape 8"/>
          <p:cNvSpPr>
            <a:spLocks noChangeArrowheads="1"/>
          </p:cNvSpPr>
          <p:nvPr/>
        </p:nvSpPr>
        <p:spPr bwMode="auto">
          <a:xfrm>
            <a:off x="2826829" y="5342130"/>
            <a:ext cx="534418" cy="294890"/>
          </a:xfrm>
          <a:prstGeom prst="roundRect">
            <a:avLst>
              <a:gd name="adj" fmla="val 333"/>
            </a:avLst>
          </a:prstGeom>
          <a:noFill/>
          <a:ln w="9525">
            <a:noFill/>
            <a:round/>
            <a:headEnd/>
            <a:tailEnd/>
          </a:ln>
        </p:spPr>
        <p:txBody>
          <a:bodyPr wrap="none" lIns="90000" tIns="46800" rIns="90000" bIns="46800">
            <a:spAutoFit/>
          </a:bodyPr>
          <a:lstStyle/>
          <a:p>
            <a:pPr algn="r">
              <a:lnSpc>
                <a:spcPct val="93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t>55+ </a:t>
            </a:r>
            <a:endParaRPr lang="en-GB" sz="1400" dirty="0"/>
          </a:p>
        </p:txBody>
      </p:sp>
      <p:sp>
        <p:nvSpPr>
          <p:cNvPr id="30" name="AutoShape 9"/>
          <p:cNvSpPr>
            <a:spLocks noChangeArrowheads="1"/>
          </p:cNvSpPr>
          <p:nvPr/>
        </p:nvSpPr>
        <p:spPr bwMode="auto">
          <a:xfrm>
            <a:off x="2722634" y="3070161"/>
            <a:ext cx="638613" cy="294890"/>
          </a:xfrm>
          <a:prstGeom prst="roundRect">
            <a:avLst>
              <a:gd name="adj" fmla="val 333"/>
            </a:avLst>
          </a:prstGeom>
          <a:noFill/>
          <a:ln w="9525">
            <a:noFill/>
            <a:round/>
            <a:headEnd/>
            <a:tailEnd/>
          </a:ln>
        </p:spPr>
        <p:txBody>
          <a:bodyPr wrap="none" lIns="90000" tIns="46800" rIns="90000" bIns="46800">
            <a:spAutoFit/>
          </a:bodyPr>
          <a:lstStyle/>
          <a:p>
            <a:pPr algn="r">
              <a:lnSpc>
                <a:spcPct val="93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t>25-34</a:t>
            </a:r>
            <a:endParaRPr lang="en-GB" sz="1400" dirty="0"/>
          </a:p>
        </p:txBody>
      </p:sp>
      <p:sp>
        <p:nvSpPr>
          <p:cNvPr id="31" name="AutoShape 10"/>
          <p:cNvSpPr>
            <a:spLocks noChangeArrowheads="1"/>
          </p:cNvSpPr>
          <p:nvPr/>
        </p:nvSpPr>
        <p:spPr bwMode="auto">
          <a:xfrm>
            <a:off x="2722634" y="3862417"/>
            <a:ext cx="638613" cy="294890"/>
          </a:xfrm>
          <a:prstGeom prst="roundRect">
            <a:avLst>
              <a:gd name="adj" fmla="val 333"/>
            </a:avLst>
          </a:prstGeom>
          <a:noFill/>
          <a:ln w="9525">
            <a:noFill/>
            <a:round/>
            <a:headEnd/>
            <a:tailEnd/>
          </a:ln>
        </p:spPr>
        <p:txBody>
          <a:bodyPr wrap="none" lIns="90000" tIns="46800" rIns="90000" bIns="46800">
            <a:spAutoFit/>
          </a:bodyPr>
          <a:lstStyle/>
          <a:p>
            <a:pPr algn="r">
              <a:lnSpc>
                <a:spcPct val="93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t>35-44</a:t>
            </a:r>
            <a:endParaRPr lang="en-GB" sz="1400" dirty="0"/>
          </a:p>
        </p:txBody>
      </p:sp>
      <p:sp>
        <p:nvSpPr>
          <p:cNvPr id="32" name="AutoShape 11"/>
          <p:cNvSpPr>
            <a:spLocks noChangeArrowheads="1"/>
          </p:cNvSpPr>
          <p:nvPr/>
        </p:nvSpPr>
        <p:spPr bwMode="auto">
          <a:xfrm>
            <a:off x="4485046" y="2744769"/>
            <a:ext cx="720367" cy="495265"/>
          </a:xfrm>
          <a:prstGeom prst="roundRect">
            <a:avLst>
              <a:gd name="adj" fmla="val 236"/>
            </a:avLst>
          </a:prstGeom>
          <a:noFill/>
          <a:ln w="9525">
            <a:noFill/>
            <a:round/>
            <a:headEnd/>
            <a:tailEnd/>
          </a:ln>
        </p:spPr>
        <p:txBody>
          <a:bodyPr wrap="none" lIns="90000" tIns="46800" rIns="90000" bIns="46800">
            <a:spAutoFit/>
          </a:bodyPr>
          <a:lstStyle/>
          <a:p>
            <a:pPr algn="r">
              <a:lnSpc>
                <a:spcPct val="93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t>ABC1/</a:t>
            </a:r>
            <a:br>
              <a:rPr lang="en-GB" sz="1400" dirty="0"/>
            </a:br>
            <a:r>
              <a:rPr lang="en-GB" sz="1400" dirty="0" err="1"/>
              <a:t>F50</a:t>
            </a:r>
            <a:r>
              <a:rPr lang="en-GB" sz="1400" dirty="0" smtClean="0"/>
              <a:t>+</a:t>
            </a:r>
            <a:endParaRPr lang="en-GB" sz="1400" dirty="0"/>
          </a:p>
        </p:txBody>
      </p:sp>
      <p:sp>
        <p:nvSpPr>
          <p:cNvPr id="33" name="AutoShape 12"/>
          <p:cNvSpPr>
            <a:spLocks noChangeArrowheads="1"/>
          </p:cNvSpPr>
          <p:nvPr/>
        </p:nvSpPr>
        <p:spPr bwMode="auto">
          <a:xfrm>
            <a:off x="4494664" y="4703744"/>
            <a:ext cx="710749" cy="495265"/>
          </a:xfrm>
          <a:prstGeom prst="roundRect">
            <a:avLst>
              <a:gd name="adj" fmla="val 236"/>
            </a:avLst>
          </a:prstGeom>
          <a:noFill/>
          <a:ln w="9525">
            <a:noFill/>
            <a:round/>
            <a:headEnd/>
            <a:tailEnd/>
          </a:ln>
        </p:spPr>
        <p:txBody>
          <a:bodyPr wrap="none" lIns="90000" tIns="46800" rIns="90000" bIns="46800">
            <a:spAutoFit/>
          </a:bodyPr>
          <a:lstStyle/>
          <a:p>
            <a:pPr algn="r">
              <a:lnSpc>
                <a:spcPct val="93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t>C2DE/</a:t>
            </a:r>
            <a:br>
              <a:rPr lang="en-GB" sz="1400" dirty="0"/>
            </a:br>
            <a:r>
              <a:rPr lang="en-GB" sz="1400" dirty="0" err="1" smtClean="0"/>
              <a:t>F50</a:t>
            </a:r>
            <a:r>
              <a:rPr lang="en-GB" sz="1400" dirty="0" smtClean="0"/>
              <a:t>-</a:t>
            </a:r>
            <a:endParaRPr lang="en-GB" sz="1400" dirty="0"/>
          </a:p>
        </p:txBody>
      </p:sp>
      <p:sp>
        <p:nvSpPr>
          <p:cNvPr id="34" name="Text Box 16"/>
          <p:cNvSpPr txBox="1">
            <a:spLocks noChangeArrowheads="1"/>
          </p:cNvSpPr>
          <p:nvPr/>
        </p:nvSpPr>
        <p:spPr bwMode="auto">
          <a:xfrm>
            <a:off x="1879600" y="1898650"/>
            <a:ext cx="342900" cy="304800"/>
          </a:xfrm>
          <a:prstGeom prst="rect">
            <a:avLst/>
          </a:prstGeom>
          <a:noFill/>
          <a:ln w="9525">
            <a:noFill/>
            <a:miter lim="800000"/>
            <a:headEnd/>
            <a:tailEnd/>
          </a:ln>
        </p:spPr>
        <p:txBody>
          <a:bodyPr wrap="none">
            <a:spAutoFit/>
          </a:bodyPr>
          <a:lstStyle/>
          <a:p>
            <a:pPr algn="ctr"/>
            <a:r>
              <a:rPr lang="en-GB" sz="1400"/>
              <a:t>%</a:t>
            </a:r>
          </a:p>
        </p:txBody>
      </p:sp>
      <p:sp>
        <p:nvSpPr>
          <p:cNvPr id="35" name="Text Box 17"/>
          <p:cNvSpPr txBox="1">
            <a:spLocks noChangeArrowheads="1"/>
          </p:cNvSpPr>
          <p:nvPr/>
        </p:nvSpPr>
        <p:spPr bwMode="auto">
          <a:xfrm>
            <a:off x="3637445" y="1898650"/>
            <a:ext cx="342900" cy="304800"/>
          </a:xfrm>
          <a:prstGeom prst="rect">
            <a:avLst/>
          </a:prstGeom>
          <a:noFill/>
          <a:ln w="9525">
            <a:noFill/>
            <a:miter lim="800000"/>
            <a:headEnd/>
            <a:tailEnd/>
          </a:ln>
        </p:spPr>
        <p:txBody>
          <a:bodyPr wrap="none">
            <a:spAutoFit/>
          </a:bodyPr>
          <a:lstStyle/>
          <a:p>
            <a:pPr algn="ctr"/>
            <a:r>
              <a:rPr lang="en-GB" sz="1400" dirty="0"/>
              <a:t>%</a:t>
            </a:r>
          </a:p>
        </p:txBody>
      </p:sp>
      <p:sp>
        <p:nvSpPr>
          <p:cNvPr id="36" name="Text Box 18"/>
          <p:cNvSpPr txBox="1">
            <a:spLocks noChangeArrowheads="1"/>
          </p:cNvSpPr>
          <p:nvPr/>
        </p:nvSpPr>
        <p:spPr bwMode="auto">
          <a:xfrm>
            <a:off x="5416424" y="1898650"/>
            <a:ext cx="342900" cy="304800"/>
          </a:xfrm>
          <a:prstGeom prst="rect">
            <a:avLst/>
          </a:prstGeom>
          <a:noFill/>
          <a:ln w="9525">
            <a:noFill/>
            <a:miter lim="800000"/>
            <a:headEnd/>
            <a:tailEnd/>
          </a:ln>
        </p:spPr>
        <p:txBody>
          <a:bodyPr wrap="none">
            <a:spAutoFit/>
          </a:bodyPr>
          <a:lstStyle/>
          <a:p>
            <a:pPr algn="ctr"/>
            <a:r>
              <a:rPr lang="en-GB" sz="1400" dirty="0"/>
              <a:t>%</a:t>
            </a:r>
          </a:p>
        </p:txBody>
      </p:sp>
      <p:sp>
        <p:nvSpPr>
          <p:cNvPr id="37" name="Text Box 19"/>
          <p:cNvSpPr txBox="1">
            <a:spLocks noChangeArrowheads="1"/>
          </p:cNvSpPr>
          <p:nvPr/>
        </p:nvSpPr>
        <p:spPr bwMode="auto">
          <a:xfrm>
            <a:off x="7232482" y="1898650"/>
            <a:ext cx="342900" cy="304800"/>
          </a:xfrm>
          <a:prstGeom prst="rect">
            <a:avLst/>
          </a:prstGeom>
          <a:noFill/>
          <a:ln w="9525">
            <a:noFill/>
            <a:miter lim="800000"/>
            <a:headEnd/>
            <a:tailEnd/>
          </a:ln>
        </p:spPr>
        <p:txBody>
          <a:bodyPr wrap="none">
            <a:spAutoFit/>
          </a:bodyPr>
          <a:lstStyle/>
          <a:p>
            <a:pPr algn="ctr"/>
            <a:r>
              <a:rPr lang="en-GB" sz="1400" dirty="0"/>
              <a:t>%</a:t>
            </a:r>
          </a:p>
        </p:txBody>
      </p:sp>
      <p:sp>
        <p:nvSpPr>
          <p:cNvPr id="38" name="Text Box 16"/>
          <p:cNvSpPr txBox="1">
            <a:spLocks noChangeArrowheads="1"/>
          </p:cNvSpPr>
          <p:nvPr/>
        </p:nvSpPr>
        <p:spPr bwMode="auto">
          <a:xfrm>
            <a:off x="6189323" y="2537608"/>
            <a:ext cx="740908" cy="307777"/>
          </a:xfrm>
          <a:prstGeom prst="rect">
            <a:avLst/>
          </a:prstGeom>
          <a:noFill/>
          <a:ln w="9525">
            <a:noFill/>
            <a:miter lim="800000"/>
            <a:headEnd/>
            <a:tailEnd/>
          </a:ln>
        </p:spPr>
        <p:txBody>
          <a:bodyPr wrap="none">
            <a:spAutoFit/>
          </a:bodyPr>
          <a:lstStyle/>
          <a:p>
            <a:pPr algn="r"/>
            <a:r>
              <a:rPr lang="en-GB" sz="1400" dirty="0" smtClean="0"/>
              <a:t>Dublin</a:t>
            </a:r>
            <a:endParaRPr lang="en-GB" sz="1400" dirty="0"/>
          </a:p>
        </p:txBody>
      </p:sp>
      <p:sp>
        <p:nvSpPr>
          <p:cNvPr id="39" name="Text Box 16"/>
          <p:cNvSpPr txBox="1">
            <a:spLocks noChangeArrowheads="1"/>
          </p:cNvSpPr>
          <p:nvPr/>
        </p:nvSpPr>
        <p:spPr bwMode="auto">
          <a:xfrm>
            <a:off x="5908675" y="3457947"/>
            <a:ext cx="1021556" cy="523220"/>
          </a:xfrm>
          <a:prstGeom prst="rect">
            <a:avLst/>
          </a:prstGeom>
          <a:noFill/>
          <a:ln w="9525">
            <a:noFill/>
            <a:miter lim="800000"/>
            <a:headEnd/>
            <a:tailEnd/>
          </a:ln>
        </p:spPr>
        <p:txBody>
          <a:bodyPr wrap="square">
            <a:spAutoFit/>
          </a:bodyPr>
          <a:lstStyle/>
          <a:p>
            <a:pPr algn="r"/>
            <a:r>
              <a:rPr lang="en-GB" sz="1400" dirty="0" smtClean="0"/>
              <a:t>Rest of </a:t>
            </a:r>
            <a:r>
              <a:rPr lang="en-GB" sz="1400" dirty="0" err="1" smtClean="0"/>
              <a:t>Leinster</a:t>
            </a:r>
            <a:endParaRPr lang="en-GB" sz="1400" dirty="0"/>
          </a:p>
        </p:txBody>
      </p:sp>
      <p:sp>
        <p:nvSpPr>
          <p:cNvPr id="40" name="Text Box 16"/>
          <p:cNvSpPr txBox="1">
            <a:spLocks noChangeArrowheads="1"/>
          </p:cNvSpPr>
          <p:nvPr/>
        </p:nvSpPr>
        <p:spPr bwMode="auto">
          <a:xfrm>
            <a:off x="6049862" y="4624733"/>
            <a:ext cx="880369" cy="307777"/>
          </a:xfrm>
          <a:prstGeom prst="rect">
            <a:avLst/>
          </a:prstGeom>
          <a:noFill/>
          <a:ln w="9525">
            <a:noFill/>
            <a:miter lim="800000"/>
            <a:headEnd/>
            <a:tailEnd/>
          </a:ln>
        </p:spPr>
        <p:txBody>
          <a:bodyPr wrap="none">
            <a:spAutoFit/>
          </a:bodyPr>
          <a:lstStyle/>
          <a:p>
            <a:pPr algn="r"/>
            <a:r>
              <a:rPr lang="en-GB" sz="1400" dirty="0" smtClean="0"/>
              <a:t>Munster</a:t>
            </a:r>
            <a:endParaRPr lang="en-GB" sz="1400" dirty="0"/>
          </a:p>
        </p:txBody>
      </p:sp>
      <p:sp>
        <p:nvSpPr>
          <p:cNvPr id="41" name="Text Box 16"/>
          <p:cNvSpPr txBox="1">
            <a:spLocks noChangeArrowheads="1"/>
          </p:cNvSpPr>
          <p:nvPr/>
        </p:nvSpPr>
        <p:spPr bwMode="auto">
          <a:xfrm>
            <a:off x="6094057" y="5346354"/>
            <a:ext cx="742511" cy="738664"/>
          </a:xfrm>
          <a:prstGeom prst="rect">
            <a:avLst/>
          </a:prstGeom>
          <a:noFill/>
          <a:ln w="9525">
            <a:noFill/>
            <a:miter lim="800000"/>
            <a:headEnd/>
            <a:tailEnd/>
          </a:ln>
        </p:spPr>
        <p:txBody>
          <a:bodyPr wrap="none">
            <a:spAutoFit/>
          </a:bodyPr>
          <a:lstStyle/>
          <a:p>
            <a:pPr algn="r"/>
            <a:r>
              <a:rPr lang="en-GB" sz="1400" dirty="0"/>
              <a:t>Conn-</a:t>
            </a:r>
          </a:p>
          <a:p>
            <a:pPr algn="r"/>
            <a:r>
              <a:rPr lang="en-GB" sz="1400" dirty="0"/>
              <a:t>aught</a:t>
            </a:r>
          </a:p>
          <a:p>
            <a:pPr algn="r"/>
            <a:r>
              <a:rPr lang="en-GB" sz="1400" dirty="0" smtClean="0"/>
              <a:t>/Ulster</a:t>
            </a:r>
            <a:endParaRPr lang="en-GB" sz="1400" dirty="0"/>
          </a:p>
        </p:txBody>
      </p:sp>
      <p:pic>
        <p:nvPicPr>
          <p:cNvPr id="42" name="Picture 6" descr="http://www.justsymbol.com/images/male-and-female-3.jp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13983" y="1358642"/>
            <a:ext cx="674134" cy="506153"/>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29212" y="1293958"/>
            <a:ext cx="822325" cy="668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14" descr="http://www.familyrecordsgenealogy.com/_/rsrc/1280333499425/about-family-records-genealogy/IrelandShape.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24700" y="1187872"/>
            <a:ext cx="558465" cy="695289"/>
          </a:xfrm>
          <a:prstGeom prst="rect">
            <a:avLst/>
          </a:prstGeom>
          <a:noFill/>
          <a:extLst>
            <a:ext uri="{909E8E84-426E-40DD-AFC4-6F175D3DCCD1}">
              <a14:hiddenFill xmlns:a14="http://schemas.microsoft.com/office/drawing/2010/main">
                <a:solidFill>
                  <a:srgbClr val="FFFFFF"/>
                </a:solidFill>
              </a14:hiddenFill>
            </a:ext>
          </a:extLst>
        </p:spPr>
      </p:pic>
      <p:sp>
        <p:nvSpPr>
          <p:cNvPr id="45" name="AutoShape 10"/>
          <p:cNvSpPr>
            <a:spLocks noChangeArrowheads="1"/>
          </p:cNvSpPr>
          <p:nvPr/>
        </p:nvSpPr>
        <p:spPr bwMode="auto">
          <a:xfrm>
            <a:off x="2734508" y="4537204"/>
            <a:ext cx="638614" cy="294890"/>
          </a:xfrm>
          <a:prstGeom prst="roundRect">
            <a:avLst>
              <a:gd name="adj" fmla="val 333"/>
            </a:avLst>
          </a:prstGeom>
          <a:noFill/>
          <a:ln w="9525">
            <a:noFill/>
            <a:round/>
            <a:headEnd/>
            <a:tailEnd/>
          </a:ln>
        </p:spPr>
        <p:txBody>
          <a:bodyPr wrap="none" lIns="90000" tIns="46800" rIns="90000" bIns="46800">
            <a:spAutoFit/>
          </a:bodyPr>
          <a:lstStyle/>
          <a:p>
            <a:pPr algn="r">
              <a:lnSpc>
                <a:spcPct val="93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t>45-54</a:t>
            </a:r>
            <a:endParaRPr lang="en-GB" sz="1400" dirty="0"/>
          </a:p>
        </p:txBody>
      </p:sp>
      <p:sp>
        <p:nvSpPr>
          <p:cNvPr id="46" name="Rounded Rectangle 45"/>
          <p:cNvSpPr/>
          <p:nvPr/>
        </p:nvSpPr>
        <p:spPr>
          <a:xfrm>
            <a:off x="843148" y="6295854"/>
            <a:ext cx="7552707" cy="340519"/>
          </a:xfrm>
          <a:prstGeom prst="roundRect">
            <a:avLst/>
          </a:prstGeom>
          <a:solidFill>
            <a:schemeClr val="accent4">
              <a:lumMod val="20000"/>
              <a:lumOff val="80000"/>
            </a:schemeClr>
          </a:solidFill>
          <a:ln>
            <a:solidFill>
              <a:schemeClr val="accent4"/>
            </a:solidFill>
          </a:ln>
        </p:spPr>
        <p:style>
          <a:lnRef idx="1">
            <a:schemeClr val="accent4"/>
          </a:lnRef>
          <a:fillRef idx="2">
            <a:schemeClr val="accent4"/>
          </a:fillRef>
          <a:effectRef idx="1">
            <a:schemeClr val="accent4"/>
          </a:effectRef>
          <a:fontRef idx="minor">
            <a:schemeClr val="dk1"/>
          </a:fontRef>
        </p:style>
        <p:txBody>
          <a:bodyPr rtlCol="0" anchor="ctr">
            <a:spAutoFit/>
          </a:bodyPr>
          <a:lstStyle/>
          <a:p>
            <a:pPr algn="ctr"/>
            <a:r>
              <a:rPr lang="en-GB" sz="1400" dirty="0" smtClean="0"/>
              <a:t>Quotas were applied to achieve a sample aligned with the population of Irish adults.</a:t>
            </a:r>
            <a:endParaRPr lang="en-GB" sz="1400" dirty="0"/>
          </a:p>
        </p:txBody>
      </p:sp>
      <p:pic>
        <p:nvPicPr>
          <p:cNvPr id="47" name="Picture 2" descr="http://www.leehansen.com/clipart/Parties/Birthday/images/birthday-candle.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72563" y="1293958"/>
            <a:ext cx="648915" cy="626665"/>
          </a:xfrm>
          <a:prstGeom prst="rect">
            <a:avLst/>
          </a:prstGeom>
          <a:noFill/>
          <a:extLst>
            <a:ext uri="{909E8E84-426E-40DD-AFC4-6F175D3DCCD1}">
              <a14:hiddenFill xmlns:a14="http://schemas.microsoft.com/office/drawing/2010/main">
                <a:solidFill>
                  <a:srgbClr val="FFFFFF"/>
                </a:solidFill>
              </a14:hiddenFill>
            </a:ext>
          </a:extLst>
        </p:spPr>
      </p:pic>
      <p:sp>
        <p:nvSpPr>
          <p:cNvPr id="48" name="AutoShape 4"/>
          <p:cNvSpPr>
            <a:spLocks noChangeArrowheads="1"/>
          </p:cNvSpPr>
          <p:nvPr/>
        </p:nvSpPr>
        <p:spPr bwMode="auto">
          <a:xfrm>
            <a:off x="3188556" y="1004888"/>
            <a:ext cx="2766889" cy="294890"/>
          </a:xfrm>
          <a:prstGeom prst="roundRect">
            <a:avLst>
              <a:gd name="adj" fmla="val 519"/>
            </a:avLst>
          </a:prstGeom>
          <a:noFill/>
          <a:ln w="9525">
            <a:noFill/>
            <a:round/>
            <a:headEnd/>
            <a:tailEnd/>
          </a:ln>
        </p:spPr>
        <p:txBody>
          <a:bodyPr wrap="none" lIns="90000" tIns="46800" rIns="90000" bIns="46800">
            <a:spAutoFit/>
          </a:bodyPr>
          <a:lstStyle/>
          <a:p>
            <a:pPr algn="ctr">
              <a:lnSpc>
                <a:spcPct val="93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t>(Base:  All </a:t>
            </a:r>
            <a:r>
              <a:rPr lang="en-GB" sz="1400" dirty="0" smtClean="0"/>
              <a:t>Adults 16+ – 1,002)</a:t>
            </a:r>
            <a:endParaRPr lang="en-GB" sz="1400" dirty="0"/>
          </a:p>
        </p:txBody>
      </p:sp>
    </p:spTree>
    <p:extLst>
      <p:ext uri="{BB962C8B-B14F-4D97-AF65-F5344CB8AC3E}">
        <p14:creationId xmlns:p14="http://schemas.microsoft.com/office/powerpoint/2010/main" val="4033822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Alcohol Consumption &amp; Water-Based Activity in the Past Two Years</a:t>
            </a:r>
            <a:endParaRPr lang="en-IE" dirty="0"/>
          </a:p>
        </p:txBody>
      </p:sp>
      <p:graphicFrame>
        <p:nvGraphicFramePr>
          <p:cNvPr id="3" name="Object 3"/>
          <p:cNvGraphicFramePr>
            <a:graphicFrameLocks noChangeAspect="1"/>
          </p:cNvGraphicFramePr>
          <p:nvPr>
            <p:extLst>
              <p:ext uri="{D42A27DB-BD31-4B8C-83A1-F6EECF244321}">
                <p14:modId xmlns:p14="http://schemas.microsoft.com/office/powerpoint/2010/main" val="720056100"/>
              </p:ext>
            </p:extLst>
          </p:nvPr>
        </p:nvGraphicFramePr>
        <p:xfrm>
          <a:off x="4166969" y="1707965"/>
          <a:ext cx="2395538" cy="4196724"/>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Connector 3"/>
          <p:cNvCxnSpPr/>
          <p:nvPr/>
        </p:nvCxnSpPr>
        <p:spPr>
          <a:xfrm>
            <a:off x="2777352" y="1701800"/>
            <a:ext cx="0" cy="4163438"/>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
        <p:nvSpPr>
          <p:cNvPr id="5" name="Text Box 18"/>
          <p:cNvSpPr txBox="1">
            <a:spLocks noChangeArrowheads="1"/>
          </p:cNvSpPr>
          <p:nvPr/>
        </p:nvSpPr>
        <p:spPr bwMode="auto">
          <a:xfrm>
            <a:off x="3219369" y="927303"/>
            <a:ext cx="27052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smtClean="0"/>
              <a:t>(Base:  All adults aged 16+ - 1,002)</a:t>
            </a:r>
            <a:endParaRPr lang="en-GB" sz="1200" dirty="0"/>
          </a:p>
        </p:txBody>
      </p:sp>
      <p:sp>
        <p:nvSpPr>
          <p:cNvPr id="6" name="Rounded Rectangle 5"/>
          <p:cNvSpPr/>
          <p:nvPr/>
        </p:nvSpPr>
        <p:spPr>
          <a:xfrm>
            <a:off x="673100" y="6044251"/>
            <a:ext cx="7797800" cy="578882"/>
          </a:xfrm>
          <a:prstGeom prst="roundRect">
            <a:avLst/>
          </a:prstGeom>
          <a:solidFill>
            <a:schemeClr val="bg1">
              <a:lumMod val="85000"/>
            </a:schemeClr>
          </a:solidFill>
          <a:ln>
            <a:solidFill>
              <a:schemeClr val="bg1"/>
            </a:solidFill>
          </a:ln>
        </p:spPr>
        <p:style>
          <a:lnRef idx="1">
            <a:schemeClr val="dk1"/>
          </a:lnRef>
          <a:fillRef idx="2">
            <a:schemeClr val="dk1"/>
          </a:fillRef>
          <a:effectRef idx="1">
            <a:schemeClr val="dk1"/>
          </a:effectRef>
          <a:fontRef idx="minor">
            <a:schemeClr val="dk1"/>
          </a:fontRef>
        </p:style>
        <p:txBody>
          <a:bodyPr anchor="ctr">
            <a:spAutoFit/>
          </a:bodyPr>
          <a:lstStyle/>
          <a:p>
            <a:pPr algn="ctr"/>
            <a:r>
              <a:rPr lang="en-IE" sz="1400" dirty="0">
                <a:solidFill>
                  <a:prstClr val="black"/>
                </a:solidFill>
              </a:rPr>
              <a:t>Just over 1 in 4 Irish adults have engaged in </a:t>
            </a:r>
            <a:r>
              <a:rPr lang="en-IE" sz="1400" dirty="0" smtClean="0">
                <a:solidFill>
                  <a:prstClr val="black"/>
                </a:solidFill>
              </a:rPr>
              <a:t>water-based </a:t>
            </a:r>
            <a:r>
              <a:rPr lang="en-IE" sz="1400" dirty="0">
                <a:solidFill>
                  <a:prstClr val="black"/>
                </a:solidFill>
              </a:rPr>
              <a:t>activities within four hours of consuming at least 4 units of alcohol.  Higher among the younger adults and males .</a:t>
            </a:r>
          </a:p>
        </p:txBody>
      </p:sp>
      <p:sp>
        <p:nvSpPr>
          <p:cNvPr id="7" name="TextBox 6"/>
          <p:cNvSpPr txBox="1"/>
          <p:nvPr/>
        </p:nvSpPr>
        <p:spPr>
          <a:xfrm>
            <a:off x="8601864" y="6545982"/>
            <a:ext cx="542136" cy="307777"/>
          </a:xfrm>
          <a:prstGeom prst="rect">
            <a:avLst/>
          </a:prstGeom>
          <a:noFill/>
        </p:spPr>
        <p:txBody>
          <a:bodyPr wrap="none" rtlCol="0">
            <a:spAutoFit/>
          </a:bodyPr>
          <a:lstStyle/>
          <a:p>
            <a:pPr algn="r"/>
            <a:r>
              <a:rPr lang="en-IE" sz="1400" dirty="0" smtClean="0"/>
              <a:t>(</a:t>
            </a:r>
            <a:r>
              <a:rPr lang="en-IE" sz="1400" dirty="0" err="1" smtClean="0"/>
              <a:t>Q1</a:t>
            </a:r>
            <a:r>
              <a:rPr lang="en-IE" sz="1400" dirty="0" smtClean="0"/>
              <a:t>)</a:t>
            </a:r>
            <a:endParaRPr lang="en-IE" sz="1400" dirty="0"/>
          </a:p>
        </p:txBody>
      </p:sp>
      <p:sp>
        <p:nvSpPr>
          <p:cNvPr id="9" name="TextBox 28"/>
          <p:cNvSpPr txBox="1">
            <a:spLocks noChangeArrowheads="1"/>
          </p:cNvSpPr>
          <p:nvPr/>
        </p:nvSpPr>
        <p:spPr bwMode="auto">
          <a:xfrm>
            <a:off x="4456570" y="1851219"/>
            <a:ext cx="320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GB" sz="1200" dirty="0"/>
              <a:t>%</a:t>
            </a:r>
            <a:endParaRPr lang="en-IE" dirty="0"/>
          </a:p>
        </p:txBody>
      </p:sp>
      <p:cxnSp>
        <p:nvCxnSpPr>
          <p:cNvPr id="15" name="Straight Connector 14"/>
          <p:cNvCxnSpPr/>
          <p:nvPr/>
        </p:nvCxnSpPr>
        <p:spPr>
          <a:xfrm>
            <a:off x="5824172" y="1701800"/>
            <a:ext cx="0" cy="4163438"/>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35" name="Object 7"/>
          <p:cNvGraphicFramePr>
            <a:graphicFrameLocks/>
          </p:cNvGraphicFramePr>
          <p:nvPr>
            <p:extLst>
              <p:ext uri="{D42A27DB-BD31-4B8C-83A1-F6EECF244321}">
                <p14:modId xmlns:p14="http://schemas.microsoft.com/office/powerpoint/2010/main" val="366008445"/>
              </p:ext>
            </p:extLst>
          </p:nvPr>
        </p:nvGraphicFramePr>
        <p:xfrm>
          <a:off x="506864" y="1571625"/>
          <a:ext cx="3287713" cy="4354512"/>
        </p:xfrm>
        <a:graphic>
          <a:graphicData uri="http://schemas.openxmlformats.org/drawingml/2006/chart">
            <c:chart xmlns:c="http://schemas.openxmlformats.org/drawingml/2006/chart" xmlns:r="http://schemas.openxmlformats.org/officeDocument/2006/relationships" r:id="rId4"/>
          </a:graphicData>
        </a:graphic>
      </p:graphicFrame>
      <p:sp>
        <p:nvSpPr>
          <p:cNvPr id="36" name="Text Box 18"/>
          <p:cNvSpPr txBox="1">
            <a:spLocks noChangeArrowheads="1"/>
          </p:cNvSpPr>
          <p:nvPr/>
        </p:nvSpPr>
        <p:spPr bwMode="auto">
          <a:xfrm>
            <a:off x="1180532" y="1851219"/>
            <a:ext cx="3209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a:t>%</a:t>
            </a:r>
          </a:p>
        </p:txBody>
      </p:sp>
      <p:sp>
        <p:nvSpPr>
          <p:cNvPr id="37" name="Text Box 18"/>
          <p:cNvSpPr txBox="1">
            <a:spLocks noChangeArrowheads="1"/>
          </p:cNvSpPr>
          <p:nvPr/>
        </p:nvSpPr>
        <p:spPr bwMode="auto">
          <a:xfrm>
            <a:off x="50506" y="2179002"/>
            <a:ext cx="803425" cy="220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6+ times</a:t>
            </a:r>
            <a:endParaRPr lang="en-GB" sz="1200" dirty="0"/>
          </a:p>
        </p:txBody>
      </p:sp>
      <p:sp>
        <p:nvSpPr>
          <p:cNvPr id="43" name="Text Box 18"/>
          <p:cNvSpPr txBox="1">
            <a:spLocks noChangeArrowheads="1"/>
          </p:cNvSpPr>
          <p:nvPr/>
        </p:nvSpPr>
        <p:spPr bwMode="auto">
          <a:xfrm>
            <a:off x="4018" y="2399575"/>
            <a:ext cx="849913"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2-5 times</a:t>
            </a:r>
            <a:endParaRPr lang="en-GB" sz="1200" dirty="0"/>
          </a:p>
        </p:txBody>
      </p:sp>
      <p:sp>
        <p:nvSpPr>
          <p:cNvPr id="44" name="Text Box 18"/>
          <p:cNvSpPr txBox="1">
            <a:spLocks noChangeArrowheads="1"/>
          </p:cNvSpPr>
          <p:nvPr/>
        </p:nvSpPr>
        <p:spPr bwMode="auto">
          <a:xfrm>
            <a:off x="4018" y="2658248"/>
            <a:ext cx="849913"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2-3 times</a:t>
            </a:r>
            <a:endParaRPr lang="en-GB" sz="1200" dirty="0"/>
          </a:p>
        </p:txBody>
      </p:sp>
      <p:sp>
        <p:nvSpPr>
          <p:cNvPr id="45" name="Text Box 18"/>
          <p:cNvSpPr txBox="1">
            <a:spLocks noChangeArrowheads="1"/>
          </p:cNvSpPr>
          <p:nvPr/>
        </p:nvSpPr>
        <p:spPr bwMode="auto">
          <a:xfrm>
            <a:off x="284544" y="2899548"/>
            <a:ext cx="569387"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Once</a:t>
            </a:r>
            <a:endParaRPr lang="en-GB" sz="1200" dirty="0"/>
          </a:p>
        </p:txBody>
      </p:sp>
      <p:sp>
        <p:nvSpPr>
          <p:cNvPr id="46" name="Text Box 18"/>
          <p:cNvSpPr txBox="1">
            <a:spLocks noChangeArrowheads="1"/>
          </p:cNvSpPr>
          <p:nvPr/>
        </p:nvSpPr>
        <p:spPr bwMode="auto">
          <a:xfrm>
            <a:off x="244469" y="4372748"/>
            <a:ext cx="609462"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Never</a:t>
            </a:r>
            <a:endParaRPr lang="en-GB" sz="1200" dirty="0"/>
          </a:p>
        </p:txBody>
      </p:sp>
      <p:sp>
        <p:nvSpPr>
          <p:cNvPr id="47" name="Right Brace 46"/>
          <p:cNvSpPr/>
          <p:nvPr/>
        </p:nvSpPr>
        <p:spPr>
          <a:xfrm>
            <a:off x="1968500" y="2179002"/>
            <a:ext cx="203200" cy="94413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8" name="Text Box 18"/>
          <p:cNvSpPr txBox="1">
            <a:spLocks noChangeArrowheads="1"/>
          </p:cNvSpPr>
          <p:nvPr/>
        </p:nvSpPr>
        <p:spPr bwMode="auto">
          <a:xfrm>
            <a:off x="2189566" y="2519748"/>
            <a:ext cx="4908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smtClean="0"/>
              <a:t>27%</a:t>
            </a:r>
            <a:endParaRPr lang="en-GB" sz="1200" dirty="0"/>
          </a:p>
        </p:txBody>
      </p:sp>
      <p:sp>
        <p:nvSpPr>
          <p:cNvPr id="49" name="Right Arrow 48"/>
          <p:cNvSpPr/>
          <p:nvPr/>
        </p:nvSpPr>
        <p:spPr>
          <a:xfrm>
            <a:off x="2680406" y="2468948"/>
            <a:ext cx="329494" cy="362087"/>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IE"/>
          </a:p>
        </p:txBody>
      </p:sp>
      <p:graphicFrame>
        <p:nvGraphicFramePr>
          <p:cNvPr id="10" name="Group 6"/>
          <p:cNvGraphicFramePr>
            <a:graphicFrameLocks noGrp="1"/>
          </p:cNvGraphicFramePr>
          <p:nvPr>
            <p:extLst>
              <p:ext uri="{D42A27DB-BD31-4B8C-83A1-F6EECF244321}">
                <p14:modId xmlns:p14="http://schemas.microsoft.com/office/powerpoint/2010/main" val="121934526"/>
              </p:ext>
            </p:extLst>
          </p:nvPr>
        </p:nvGraphicFramePr>
        <p:xfrm>
          <a:off x="3230179" y="1562099"/>
          <a:ext cx="1075121" cy="4303142"/>
        </p:xfrm>
        <a:graphic>
          <a:graphicData uri="http://schemas.openxmlformats.org/drawingml/2006/table">
            <a:tbl>
              <a:tblPr/>
              <a:tblGrid>
                <a:gridCol w="1075121"/>
              </a:tblGrid>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Gender</a:t>
                      </a:r>
                    </a:p>
                  </a:txBody>
                  <a:tcPr marL="90000" marR="90000" marT="0" marB="0" anchor="ctr" horzOverflow="overflow">
                    <a:lnL cap="flat">
                      <a:noFill/>
                    </a:lnL>
                    <a:lnR cap="flat">
                      <a:noFill/>
                    </a:lnR>
                    <a:lnT cap="flat">
                      <a:noFill/>
                    </a:lnT>
                    <a:lnB>
                      <a:noFill/>
                    </a:lnB>
                    <a:lnTlToBr>
                      <a:noFill/>
                    </a:lnTlToBr>
                    <a:lnBlToTr>
                      <a:noFill/>
                    </a:lnBlToTr>
                    <a:noFill/>
                  </a:tcPr>
                </a:tc>
              </a:tr>
              <a:tr h="47667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Male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Female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Age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16-24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25-34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35-44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45-54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55+</a:t>
                      </a:r>
                    </a:p>
                  </a:txBody>
                  <a:tcPr marL="90000" marR="90000" marT="0" marB="0" anchor="ctr" horzOverflow="overflow">
                    <a:lnL cap="flat">
                      <a:noFill/>
                    </a:lnL>
                    <a:lnR cap="flat">
                      <a:noFill/>
                    </a:lnR>
                    <a:lnT>
                      <a:noFill/>
                    </a:lnT>
                    <a:lnB>
                      <a:noFill/>
                    </a:lnB>
                    <a:lnTlToBr>
                      <a:noFill/>
                    </a:lnTlToBr>
                    <a:lnBlToTr>
                      <a:noFill/>
                    </a:lnBlToTr>
                    <a:noFill/>
                  </a:tcPr>
                </a:tc>
              </a:tr>
            </a:tbl>
          </a:graphicData>
        </a:graphic>
      </p:graphicFrame>
      <p:graphicFrame>
        <p:nvGraphicFramePr>
          <p:cNvPr id="50" name="Object 3"/>
          <p:cNvGraphicFramePr>
            <a:graphicFrameLocks noChangeAspect="1"/>
          </p:cNvGraphicFramePr>
          <p:nvPr>
            <p:extLst>
              <p:ext uri="{D42A27DB-BD31-4B8C-83A1-F6EECF244321}">
                <p14:modId xmlns:p14="http://schemas.microsoft.com/office/powerpoint/2010/main" val="2680337660"/>
              </p:ext>
            </p:extLst>
          </p:nvPr>
        </p:nvGraphicFramePr>
        <p:xfrm>
          <a:off x="7300804" y="1707965"/>
          <a:ext cx="2395538" cy="4196724"/>
        </p:xfrm>
        <a:graphic>
          <a:graphicData uri="http://schemas.openxmlformats.org/drawingml/2006/chart">
            <c:chart xmlns:c="http://schemas.openxmlformats.org/drawingml/2006/chart" xmlns:r="http://schemas.openxmlformats.org/officeDocument/2006/relationships" r:id="rId5"/>
          </a:graphicData>
        </a:graphic>
      </p:graphicFrame>
      <p:sp>
        <p:nvSpPr>
          <p:cNvPr id="51" name="TextBox 28"/>
          <p:cNvSpPr txBox="1">
            <a:spLocks noChangeArrowheads="1"/>
          </p:cNvSpPr>
          <p:nvPr/>
        </p:nvSpPr>
        <p:spPr bwMode="auto">
          <a:xfrm>
            <a:off x="7590405" y="1851219"/>
            <a:ext cx="320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GB" sz="1200" dirty="0"/>
              <a:t>%</a:t>
            </a:r>
            <a:endParaRPr lang="en-IE" dirty="0"/>
          </a:p>
        </p:txBody>
      </p:sp>
      <p:graphicFrame>
        <p:nvGraphicFramePr>
          <p:cNvPr id="52" name="Group 6"/>
          <p:cNvGraphicFramePr>
            <a:graphicFrameLocks noGrp="1"/>
          </p:cNvGraphicFramePr>
          <p:nvPr>
            <p:extLst>
              <p:ext uri="{D42A27DB-BD31-4B8C-83A1-F6EECF244321}">
                <p14:modId xmlns:p14="http://schemas.microsoft.com/office/powerpoint/2010/main" val="143248017"/>
              </p:ext>
            </p:extLst>
          </p:nvPr>
        </p:nvGraphicFramePr>
        <p:xfrm>
          <a:off x="6090872" y="1562099"/>
          <a:ext cx="1341821" cy="3824834"/>
        </p:xfrm>
        <a:graphic>
          <a:graphicData uri="http://schemas.openxmlformats.org/drawingml/2006/table">
            <a:tbl>
              <a:tblPr/>
              <a:tblGrid>
                <a:gridCol w="1341821"/>
              </a:tblGrid>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Region</a:t>
                      </a:r>
                    </a:p>
                  </a:txBody>
                  <a:tcPr marL="90000" marR="90000" marT="0" marB="0" anchor="ctr" horzOverflow="overflow">
                    <a:lnL cap="flat">
                      <a:noFill/>
                    </a:lnL>
                    <a:lnR cap="flat">
                      <a:noFill/>
                    </a:lnR>
                    <a:lnT cap="flat">
                      <a:noFill/>
                    </a:lnT>
                    <a:lnB>
                      <a:noFill/>
                    </a:lnB>
                    <a:lnTlToBr>
                      <a:noFill/>
                    </a:lnTlToBr>
                    <a:lnBlToTr>
                      <a:noFill/>
                    </a:lnBlToTr>
                    <a:noFill/>
                  </a:tcPr>
                </a:tc>
              </a:tr>
              <a:tr h="47667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Dublin</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ROL</a:t>
                      </a:r>
                      <a:endParaRPr kumimoji="0" lang="en-GB" sz="1200" b="1" i="0" u="none" strike="noStrike" cap="none" normalizeH="0" baseline="0" dirty="0" smtClean="0">
                        <a:ln>
                          <a:noFill/>
                        </a:ln>
                        <a:solidFill>
                          <a:schemeClr val="tx1"/>
                        </a:solidFill>
                        <a:effectLst/>
                        <a:latin typeface="Arial" charset="0"/>
                      </a:endParaRP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Munster</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Conn/Ulster</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Social Class</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ABC1F50</a:t>
                      </a:r>
                      <a:r>
                        <a:rPr kumimoji="0" lang="en-GB" sz="1200" b="1" i="0" u="none" strike="noStrike" cap="none" normalizeH="0" baseline="0" dirty="0" smtClean="0">
                          <a:ln>
                            <a:noFill/>
                          </a:ln>
                          <a:solidFill>
                            <a:schemeClr val="tx1"/>
                          </a:solidFill>
                          <a:effectLst/>
                          <a:latin typeface="Arial" charset="0"/>
                        </a:rPr>
                        <a:t>+</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C2DEF50</a:t>
                      </a:r>
                      <a:r>
                        <a:rPr kumimoji="0" lang="en-GB" sz="1200" b="1" i="0" u="none" strike="noStrike" cap="none" normalizeH="0" baseline="0" dirty="0" smtClean="0">
                          <a:ln>
                            <a:noFill/>
                          </a:ln>
                          <a:solidFill>
                            <a:schemeClr val="tx1"/>
                          </a:solidFill>
                          <a:effectLst/>
                          <a:latin typeface="Arial" charset="0"/>
                        </a:rPr>
                        <a:t>-</a:t>
                      </a:r>
                    </a:p>
                  </a:txBody>
                  <a:tcPr marL="90000" marR="90000" marT="0" marB="0" anchor="ctr" horzOverflow="overflow">
                    <a:lnL cap="flat">
                      <a:noFill/>
                    </a:lnL>
                    <a:lnR cap="flat">
                      <a:noFill/>
                    </a:lnR>
                    <a:lnT>
                      <a:noFill/>
                    </a:lnT>
                    <a:lnB>
                      <a:noFill/>
                    </a:lnB>
                    <a:lnTlToBr>
                      <a:noFill/>
                    </a:lnTlToBr>
                    <a:lnBlToTr>
                      <a:noFill/>
                    </a:lnBlToTr>
                    <a:noFill/>
                  </a:tcPr>
                </a:tc>
              </a:tr>
            </a:tbl>
          </a:graphicData>
        </a:graphic>
      </p:graphicFrame>
    </p:spTree>
    <p:extLst>
      <p:ext uri="{BB962C8B-B14F-4D97-AF65-F5344CB8AC3E}">
        <p14:creationId xmlns:p14="http://schemas.microsoft.com/office/powerpoint/2010/main" val="3856879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Alcohol Consumption &amp; Water-Based Activity in the Past Two Years</a:t>
            </a:r>
            <a:endParaRPr lang="en-IE" dirty="0"/>
          </a:p>
        </p:txBody>
      </p:sp>
      <p:graphicFrame>
        <p:nvGraphicFramePr>
          <p:cNvPr id="3" name="Object 3"/>
          <p:cNvGraphicFramePr>
            <a:graphicFrameLocks noChangeAspect="1"/>
          </p:cNvGraphicFramePr>
          <p:nvPr>
            <p:extLst>
              <p:ext uri="{D42A27DB-BD31-4B8C-83A1-F6EECF244321}">
                <p14:modId xmlns:p14="http://schemas.microsoft.com/office/powerpoint/2010/main" val="2271468348"/>
              </p:ext>
            </p:extLst>
          </p:nvPr>
        </p:nvGraphicFramePr>
        <p:xfrm>
          <a:off x="4357469" y="1707965"/>
          <a:ext cx="2395538" cy="4196724"/>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Connector 3"/>
          <p:cNvCxnSpPr/>
          <p:nvPr/>
        </p:nvCxnSpPr>
        <p:spPr>
          <a:xfrm>
            <a:off x="2878952" y="1701800"/>
            <a:ext cx="0" cy="4163438"/>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
        <p:nvSpPr>
          <p:cNvPr id="5" name="Text Box 18"/>
          <p:cNvSpPr txBox="1">
            <a:spLocks noChangeArrowheads="1"/>
          </p:cNvSpPr>
          <p:nvPr/>
        </p:nvSpPr>
        <p:spPr bwMode="auto">
          <a:xfrm>
            <a:off x="3219369" y="927303"/>
            <a:ext cx="27052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smtClean="0"/>
              <a:t>(Base:  All adults aged 16+ - 1,002)</a:t>
            </a:r>
            <a:endParaRPr lang="en-GB" sz="1200" dirty="0"/>
          </a:p>
        </p:txBody>
      </p:sp>
      <p:sp>
        <p:nvSpPr>
          <p:cNvPr id="6" name="Rounded Rectangle 5"/>
          <p:cNvSpPr/>
          <p:nvPr/>
        </p:nvSpPr>
        <p:spPr>
          <a:xfrm>
            <a:off x="502782" y="6044251"/>
            <a:ext cx="8138436" cy="578882"/>
          </a:xfrm>
          <a:prstGeom prst="roundRect">
            <a:avLst/>
          </a:prstGeom>
          <a:solidFill>
            <a:schemeClr val="bg1">
              <a:lumMod val="85000"/>
            </a:schemeClr>
          </a:solidFill>
          <a:ln>
            <a:solidFill>
              <a:schemeClr val="bg1"/>
            </a:solidFill>
          </a:ln>
        </p:spPr>
        <p:style>
          <a:lnRef idx="1">
            <a:schemeClr val="dk1"/>
          </a:lnRef>
          <a:fillRef idx="2">
            <a:schemeClr val="dk1"/>
          </a:fillRef>
          <a:effectRef idx="1">
            <a:schemeClr val="dk1"/>
          </a:effectRef>
          <a:fontRef idx="minor">
            <a:schemeClr val="dk1"/>
          </a:fontRef>
        </p:style>
        <p:txBody>
          <a:bodyPr wrap="square" anchor="ctr">
            <a:spAutoFit/>
          </a:bodyPr>
          <a:lstStyle/>
          <a:p>
            <a:pPr algn="ctr"/>
            <a:r>
              <a:rPr lang="en-IE" sz="1400" dirty="0" smtClean="0">
                <a:solidFill>
                  <a:prstClr val="black"/>
                </a:solidFill>
              </a:rPr>
              <a:t>1 in 5 aware of hour wait, with small group believing the wait to be less than an hour – males and the younger age cohorts believing they are good to go in less than an hour.</a:t>
            </a:r>
            <a:endParaRPr lang="en-IE" sz="1400" dirty="0">
              <a:solidFill>
                <a:prstClr val="black"/>
              </a:solidFill>
            </a:endParaRPr>
          </a:p>
        </p:txBody>
      </p:sp>
      <p:sp>
        <p:nvSpPr>
          <p:cNvPr id="7" name="TextBox 6"/>
          <p:cNvSpPr txBox="1"/>
          <p:nvPr/>
        </p:nvSpPr>
        <p:spPr>
          <a:xfrm>
            <a:off x="8601864" y="6545982"/>
            <a:ext cx="542136" cy="307777"/>
          </a:xfrm>
          <a:prstGeom prst="rect">
            <a:avLst/>
          </a:prstGeom>
          <a:noFill/>
        </p:spPr>
        <p:txBody>
          <a:bodyPr wrap="none" rtlCol="0">
            <a:spAutoFit/>
          </a:bodyPr>
          <a:lstStyle/>
          <a:p>
            <a:pPr algn="r"/>
            <a:r>
              <a:rPr lang="en-IE" sz="1400" dirty="0" smtClean="0"/>
              <a:t>(</a:t>
            </a:r>
            <a:r>
              <a:rPr lang="en-IE" sz="1400" dirty="0" err="1" smtClean="0"/>
              <a:t>Q2</a:t>
            </a:r>
            <a:r>
              <a:rPr lang="en-IE" sz="1400" dirty="0" smtClean="0"/>
              <a:t>)</a:t>
            </a:r>
            <a:endParaRPr lang="en-IE" sz="1400" dirty="0"/>
          </a:p>
        </p:txBody>
      </p:sp>
      <p:sp>
        <p:nvSpPr>
          <p:cNvPr id="9" name="TextBox 28"/>
          <p:cNvSpPr txBox="1">
            <a:spLocks noChangeArrowheads="1"/>
          </p:cNvSpPr>
          <p:nvPr/>
        </p:nvSpPr>
        <p:spPr bwMode="auto">
          <a:xfrm>
            <a:off x="4456570" y="1851219"/>
            <a:ext cx="320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GB" sz="1200" dirty="0"/>
              <a:t>%</a:t>
            </a:r>
            <a:endParaRPr lang="en-IE" dirty="0"/>
          </a:p>
        </p:txBody>
      </p:sp>
      <p:cxnSp>
        <p:nvCxnSpPr>
          <p:cNvPr id="15" name="Straight Connector 14"/>
          <p:cNvCxnSpPr/>
          <p:nvPr/>
        </p:nvCxnSpPr>
        <p:spPr>
          <a:xfrm>
            <a:off x="5824172" y="1701800"/>
            <a:ext cx="0" cy="4163438"/>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35" name="Object 7"/>
          <p:cNvGraphicFramePr>
            <a:graphicFrameLocks/>
          </p:cNvGraphicFramePr>
          <p:nvPr>
            <p:extLst>
              <p:ext uri="{D42A27DB-BD31-4B8C-83A1-F6EECF244321}">
                <p14:modId xmlns:p14="http://schemas.microsoft.com/office/powerpoint/2010/main" val="2346553428"/>
              </p:ext>
            </p:extLst>
          </p:nvPr>
        </p:nvGraphicFramePr>
        <p:xfrm>
          <a:off x="841185" y="1606263"/>
          <a:ext cx="1682701" cy="4354512"/>
        </p:xfrm>
        <a:graphic>
          <a:graphicData uri="http://schemas.openxmlformats.org/drawingml/2006/chart">
            <c:chart xmlns:c="http://schemas.openxmlformats.org/drawingml/2006/chart" xmlns:r="http://schemas.openxmlformats.org/officeDocument/2006/relationships" r:id="rId4"/>
          </a:graphicData>
        </a:graphic>
      </p:graphicFrame>
      <p:sp>
        <p:nvSpPr>
          <p:cNvPr id="36" name="Text Box 18"/>
          <p:cNvSpPr txBox="1">
            <a:spLocks noChangeArrowheads="1"/>
          </p:cNvSpPr>
          <p:nvPr/>
        </p:nvSpPr>
        <p:spPr bwMode="auto">
          <a:xfrm>
            <a:off x="1485332" y="1851219"/>
            <a:ext cx="3209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a:t>%</a:t>
            </a:r>
          </a:p>
        </p:txBody>
      </p:sp>
      <p:sp>
        <p:nvSpPr>
          <p:cNvPr id="37" name="Text Box 18"/>
          <p:cNvSpPr txBox="1">
            <a:spLocks noChangeArrowheads="1"/>
          </p:cNvSpPr>
          <p:nvPr/>
        </p:nvSpPr>
        <p:spPr bwMode="auto">
          <a:xfrm>
            <a:off x="31499" y="2068715"/>
            <a:ext cx="1127232"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No wait at all</a:t>
            </a:r>
            <a:endParaRPr lang="en-GB" sz="1200" dirty="0"/>
          </a:p>
        </p:txBody>
      </p:sp>
      <p:sp>
        <p:nvSpPr>
          <p:cNvPr id="47" name="Right Brace 46"/>
          <p:cNvSpPr/>
          <p:nvPr/>
        </p:nvSpPr>
        <p:spPr>
          <a:xfrm>
            <a:off x="2212383" y="2082911"/>
            <a:ext cx="132166" cy="23807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8" name="Text Box 18"/>
          <p:cNvSpPr txBox="1">
            <a:spLocks noChangeArrowheads="1"/>
          </p:cNvSpPr>
          <p:nvPr/>
        </p:nvSpPr>
        <p:spPr bwMode="auto">
          <a:xfrm>
            <a:off x="2320946" y="2067408"/>
            <a:ext cx="4058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smtClean="0"/>
              <a:t>7%</a:t>
            </a:r>
            <a:endParaRPr lang="en-GB" sz="1200" dirty="0"/>
          </a:p>
        </p:txBody>
      </p:sp>
      <p:sp>
        <p:nvSpPr>
          <p:cNvPr id="49" name="Right Arrow 48"/>
          <p:cNvSpPr/>
          <p:nvPr/>
        </p:nvSpPr>
        <p:spPr>
          <a:xfrm>
            <a:off x="2769306" y="2024863"/>
            <a:ext cx="329494" cy="362087"/>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IE"/>
          </a:p>
        </p:txBody>
      </p:sp>
      <p:graphicFrame>
        <p:nvGraphicFramePr>
          <p:cNvPr id="10" name="Group 6"/>
          <p:cNvGraphicFramePr>
            <a:graphicFrameLocks noGrp="1"/>
          </p:cNvGraphicFramePr>
          <p:nvPr>
            <p:extLst>
              <p:ext uri="{D42A27DB-BD31-4B8C-83A1-F6EECF244321}">
                <p14:modId xmlns:p14="http://schemas.microsoft.com/office/powerpoint/2010/main" val="498828960"/>
              </p:ext>
            </p:extLst>
          </p:nvPr>
        </p:nvGraphicFramePr>
        <p:xfrm>
          <a:off x="3230179" y="1562099"/>
          <a:ext cx="1011621" cy="4303142"/>
        </p:xfrm>
        <a:graphic>
          <a:graphicData uri="http://schemas.openxmlformats.org/drawingml/2006/table">
            <a:tbl>
              <a:tblPr/>
              <a:tblGrid>
                <a:gridCol w="1011621"/>
              </a:tblGrid>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Gender</a:t>
                      </a:r>
                    </a:p>
                  </a:txBody>
                  <a:tcPr marL="90000" marR="90000" marT="0" marB="0" anchor="ctr" horzOverflow="overflow">
                    <a:lnL cap="flat">
                      <a:noFill/>
                    </a:lnL>
                    <a:lnR cap="flat">
                      <a:noFill/>
                    </a:lnR>
                    <a:lnT cap="flat">
                      <a:noFill/>
                    </a:lnT>
                    <a:lnB>
                      <a:noFill/>
                    </a:lnB>
                    <a:lnTlToBr>
                      <a:noFill/>
                    </a:lnTlToBr>
                    <a:lnBlToTr>
                      <a:noFill/>
                    </a:lnBlToTr>
                    <a:noFill/>
                  </a:tcPr>
                </a:tc>
              </a:tr>
              <a:tr h="47667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Male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Female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Age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16-24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25-34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35-44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45-54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55+</a:t>
                      </a:r>
                    </a:p>
                  </a:txBody>
                  <a:tcPr marL="90000" marR="90000" marT="0" marB="0" anchor="ctr" horzOverflow="overflow">
                    <a:lnL cap="flat">
                      <a:noFill/>
                    </a:lnL>
                    <a:lnR cap="flat">
                      <a:noFill/>
                    </a:lnR>
                    <a:lnT>
                      <a:noFill/>
                    </a:lnT>
                    <a:lnB>
                      <a:noFill/>
                    </a:lnB>
                    <a:lnTlToBr>
                      <a:noFill/>
                    </a:lnTlToBr>
                    <a:lnBlToTr>
                      <a:noFill/>
                    </a:lnBlToTr>
                    <a:noFill/>
                  </a:tcPr>
                </a:tc>
              </a:tr>
            </a:tbl>
          </a:graphicData>
        </a:graphic>
      </p:graphicFrame>
      <p:graphicFrame>
        <p:nvGraphicFramePr>
          <p:cNvPr id="50" name="Object 3"/>
          <p:cNvGraphicFramePr>
            <a:graphicFrameLocks noChangeAspect="1"/>
          </p:cNvGraphicFramePr>
          <p:nvPr>
            <p:extLst>
              <p:ext uri="{D42A27DB-BD31-4B8C-83A1-F6EECF244321}">
                <p14:modId xmlns:p14="http://schemas.microsoft.com/office/powerpoint/2010/main" val="657607060"/>
              </p:ext>
            </p:extLst>
          </p:nvPr>
        </p:nvGraphicFramePr>
        <p:xfrm>
          <a:off x="7590405" y="1707965"/>
          <a:ext cx="2395538" cy="4196724"/>
        </p:xfrm>
        <a:graphic>
          <a:graphicData uri="http://schemas.openxmlformats.org/drawingml/2006/chart">
            <c:chart xmlns:c="http://schemas.openxmlformats.org/drawingml/2006/chart" xmlns:r="http://schemas.openxmlformats.org/officeDocument/2006/relationships" r:id="rId5"/>
          </a:graphicData>
        </a:graphic>
      </p:graphicFrame>
      <p:sp>
        <p:nvSpPr>
          <p:cNvPr id="51" name="TextBox 28"/>
          <p:cNvSpPr txBox="1">
            <a:spLocks noChangeArrowheads="1"/>
          </p:cNvSpPr>
          <p:nvPr/>
        </p:nvSpPr>
        <p:spPr bwMode="auto">
          <a:xfrm>
            <a:off x="7590405" y="1851219"/>
            <a:ext cx="320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GB" sz="1200" dirty="0"/>
              <a:t>%</a:t>
            </a:r>
            <a:endParaRPr lang="en-IE" dirty="0"/>
          </a:p>
        </p:txBody>
      </p:sp>
      <p:graphicFrame>
        <p:nvGraphicFramePr>
          <p:cNvPr id="52" name="Group 6"/>
          <p:cNvGraphicFramePr>
            <a:graphicFrameLocks noGrp="1"/>
          </p:cNvGraphicFramePr>
          <p:nvPr>
            <p:extLst>
              <p:ext uri="{D42A27DB-BD31-4B8C-83A1-F6EECF244321}">
                <p14:modId xmlns:p14="http://schemas.microsoft.com/office/powerpoint/2010/main" val="1453956428"/>
              </p:ext>
            </p:extLst>
          </p:nvPr>
        </p:nvGraphicFramePr>
        <p:xfrm>
          <a:off x="6090872" y="1562099"/>
          <a:ext cx="1341821" cy="3824834"/>
        </p:xfrm>
        <a:graphic>
          <a:graphicData uri="http://schemas.openxmlformats.org/drawingml/2006/table">
            <a:tbl>
              <a:tblPr/>
              <a:tblGrid>
                <a:gridCol w="1341821"/>
              </a:tblGrid>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Region</a:t>
                      </a:r>
                    </a:p>
                  </a:txBody>
                  <a:tcPr marL="90000" marR="90000" marT="0" marB="0" anchor="ctr" horzOverflow="overflow">
                    <a:lnL cap="flat">
                      <a:noFill/>
                    </a:lnL>
                    <a:lnR cap="flat">
                      <a:noFill/>
                    </a:lnR>
                    <a:lnT cap="flat">
                      <a:noFill/>
                    </a:lnT>
                    <a:lnB>
                      <a:noFill/>
                    </a:lnB>
                    <a:lnTlToBr>
                      <a:noFill/>
                    </a:lnTlToBr>
                    <a:lnBlToTr>
                      <a:noFill/>
                    </a:lnBlToTr>
                    <a:noFill/>
                  </a:tcPr>
                </a:tc>
              </a:tr>
              <a:tr h="47667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Dublin</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ROL</a:t>
                      </a:r>
                      <a:endParaRPr kumimoji="0" lang="en-GB" sz="1200" b="1" i="0" u="none" strike="noStrike" cap="none" normalizeH="0" baseline="0" dirty="0" smtClean="0">
                        <a:ln>
                          <a:noFill/>
                        </a:ln>
                        <a:solidFill>
                          <a:schemeClr val="tx1"/>
                        </a:solidFill>
                        <a:effectLst/>
                        <a:latin typeface="Arial" charset="0"/>
                      </a:endParaRP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Munster</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Conn/Ulster</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Social Class</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ABC1F50</a:t>
                      </a:r>
                      <a:r>
                        <a:rPr kumimoji="0" lang="en-GB" sz="1200" b="1" i="0" u="none" strike="noStrike" cap="none" normalizeH="0" baseline="0" dirty="0" smtClean="0">
                          <a:ln>
                            <a:noFill/>
                          </a:ln>
                          <a:solidFill>
                            <a:schemeClr val="tx1"/>
                          </a:solidFill>
                          <a:effectLst/>
                          <a:latin typeface="Arial" charset="0"/>
                        </a:rPr>
                        <a:t>+</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C2DEF50</a:t>
                      </a:r>
                      <a:r>
                        <a:rPr kumimoji="0" lang="en-GB" sz="1200" b="1" i="0" u="none" strike="noStrike" cap="none" normalizeH="0" baseline="0" dirty="0" smtClean="0">
                          <a:ln>
                            <a:noFill/>
                          </a:ln>
                          <a:solidFill>
                            <a:schemeClr val="tx1"/>
                          </a:solidFill>
                          <a:effectLst/>
                          <a:latin typeface="Arial" charset="0"/>
                        </a:rPr>
                        <a:t>-</a:t>
                      </a:r>
                    </a:p>
                  </a:txBody>
                  <a:tcPr marL="90000" marR="90000" marT="0" marB="0" anchor="ctr" horzOverflow="overflow">
                    <a:lnL cap="flat">
                      <a:noFill/>
                    </a:lnL>
                    <a:lnR cap="flat">
                      <a:noFill/>
                    </a:lnR>
                    <a:lnT>
                      <a:noFill/>
                    </a:lnT>
                    <a:lnB>
                      <a:noFill/>
                    </a:lnB>
                    <a:lnTlToBr>
                      <a:noFill/>
                    </a:lnTlToBr>
                    <a:lnBlToTr>
                      <a:noFill/>
                    </a:lnBlToTr>
                    <a:noFill/>
                  </a:tcPr>
                </a:tc>
              </a:tr>
            </a:tbl>
          </a:graphicData>
        </a:graphic>
      </p:graphicFrame>
      <p:sp>
        <p:nvSpPr>
          <p:cNvPr id="24" name="Text Box 18"/>
          <p:cNvSpPr txBox="1">
            <a:spLocks noChangeArrowheads="1"/>
          </p:cNvSpPr>
          <p:nvPr/>
        </p:nvSpPr>
        <p:spPr bwMode="auto">
          <a:xfrm>
            <a:off x="-69490" y="2210704"/>
            <a:ext cx="1228221" cy="220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Less than 1 </a:t>
            </a:r>
            <a:r>
              <a:rPr lang="en-GB" sz="1200" dirty="0" err="1" smtClean="0"/>
              <a:t>hr</a:t>
            </a:r>
            <a:endParaRPr lang="en-GB" sz="1200" dirty="0"/>
          </a:p>
        </p:txBody>
      </p:sp>
      <p:sp>
        <p:nvSpPr>
          <p:cNvPr id="25" name="Text Box 18"/>
          <p:cNvSpPr txBox="1">
            <a:spLocks noChangeArrowheads="1"/>
          </p:cNvSpPr>
          <p:nvPr/>
        </p:nvSpPr>
        <p:spPr bwMode="auto">
          <a:xfrm>
            <a:off x="502782" y="2576174"/>
            <a:ext cx="655949"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1 hour</a:t>
            </a:r>
            <a:endParaRPr lang="en-GB" sz="1200" dirty="0"/>
          </a:p>
        </p:txBody>
      </p:sp>
      <p:sp>
        <p:nvSpPr>
          <p:cNvPr id="26" name="Text Box 18"/>
          <p:cNvSpPr txBox="1">
            <a:spLocks noChangeArrowheads="1"/>
          </p:cNvSpPr>
          <p:nvPr/>
        </p:nvSpPr>
        <p:spPr bwMode="auto">
          <a:xfrm>
            <a:off x="281568" y="3300074"/>
            <a:ext cx="877163"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1-2 hours</a:t>
            </a:r>
            <a:endParaRPr lang="en-GB" sz="1200" dirty="0"/>
          </a:p>
        </p:txBody>
      </p:sp>
      <p:sp>
        <p:nvSpPr>
          <p:cNvPr id="27" name="Text Box 18"/>
          <p:cNvSpPr txBox="1">
            <a:spLocks noChangeArrowheads="1"/>
          </p:cNvSpPr>
          <p:nvPr/>
        </p:nvSpPr>
        <p:spPr bwMode="auto">
          <a:xfrm>
            <a:off x="281568" y="3896974"/>
            <a:ext cx="877163"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2-3 hours</a:t>
            </a:r>
            <a:endParaRPr lang="en-GB" sz="1200" dirty="0"/>
          </a:p>
        </p:txBody>
      </p:sp>
      <p:sp>
        <p:nvSpPr>
          <p:cNvPr id="28" name="Text Box 18"/>
          <p:cNvSpPr txBox="1">
            <a:spLocks noChangeArrowheads="1"/>
          </p:cNvSpPr>
          <p:nvPr/>
        </p:nvSpPr>
        <p:spPr bwMode="auto">
          <a:xfrm>
            <a:off x="281569" y="4328774"/>
            <a:ext cx="877163"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3-6 hours</a:t>
            </a:r>
            <a:endParaRPr lang="en-GB" sz="1200" dirty="0"/>
          </a:p>
        </p:txBody>
      </p:sp>
      <p:sp>
        <p:nvSpPr>
          <p:cNvPr id="29" name="Text Box 18"/>
          <p:cNvSpPr txBox="1">
            <a:spLocks noChangeArrowheads="1"/>
          </p:cNvSpPr>
          <p:nvPr/>
        </p:nvSpPr>
        <p:spPr bwMode="auto">
          <a:xfrm>
            <a:off x="196609" y="4735174"/>
            <a:ext cx="962123"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6-12 hours</a:t>
            </a:r>
            <a:endParaRPr lang="en-GB" sz="1200" dirty="0"/>
          </a:p>
        </p:txBody>
      </p:sp>
      <p:sp>
        <p:nvSpPr>
          <p:cNvPr id="30" name="Text Box 18"/>
          <p:cNvSpPr txBox="1">
            <a:spLocks noChangeArrowheads="1"/>
          </p:cNvSpPr>
          <p:nvPr/>
        </p:nvSpPr>
        <p:spPr bwMode="auto">
          <a:xfrm>
            <a:off x="243097" y="5217774"/>
            <a:ext cx="915635" cy="220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&gt;12 hours</a:t>
            </a:r>
            <a:endParaRPr lang="en-GB" sz="1200" dirty="0"/>
          </a:p>
        </p:txBody>
      </p:sp>
      <p:sp>
        <p:nvSpPr>
          <p:cNvPr id="31" name="Text Box 18"/>
          <p:cNvSpPr txBox="1">
            <a:spLocks noChangeArrowheads="1"/>
          </p:cNvSpPr>
          <p:nvPr/>
        </p:nvSpPr>
        <p:spPr bwMode="auto">
          <a:xfrm>
            <a:off x="142107" y="5609312"/>
            <a:ext cx="1016625"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Don’t know</a:t>
            </a:r>
            <a:endParaRPr lang="en-GB" sz="1200" dirty="0"/>
          </a:p>
        </p:txBody>
      </p:sp>
      <p:sp>
        <p:nvSpPr>
          <p:cNvPr id="32" name="Right Brace 31"/>
          <p:cNvSpPr/>
          <p:nvPr/>
        </p:nvSpPr>
        <p:spPr>
          <a:xfrm>
            <a:off x="2212383" y="2476700"/>
            <a:ext cx="132166" cy="312486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33" name="Text Box 18"/>
          <p:cNvSpPr txBox="1">
            <a:spLocks noChangeArrowheads="1"/>
          </p:cNvSpPr>
          <p:nvPr/>
        </p:nvSpPr>
        <p:spPr bwMode="auto">
          <a:xfrm>
            <a:off x="2320946" y="3900631"/>
            <a:ext cx="4058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smtClean="0"/>
              <a:t>7%</a:t>
            </a:r>
            <a:endParaRPr lang="en-GB" sz="1200" dirty="0"/>
          </a:p>
        </p:txBody>
      </p:sp>
      <p:sp>
        <p:nvSpPr>
          <p:cNvPr id="34" name="Right Arrow 33"/>
          <p:cNvSpPr/>
          <p:nvPr/>
        </p:nvSpPr>
        <p:spPr>
          <a:xfrm>
            <a:off x="2769306" y="3872478"/>
            <a:ext cx="329494" cy="362087"/>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216273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Object 4"/>
          <p:cNvGraphicFramePr>
            <a:graphicFrameLocks noChangeAspect="1"/>
          </p:cNvGraphicFramePr>
          <p:nvPr>
            <p:extLst>
              <p:ext uri="{D42A27DB-BD31-4B8C-83A1-F6EECF244321}">
                <p14:modId xmlns:p14="http://schemas.microsoft.com/office/powerpoint/2010/main" val="4282397529"/>
              </p:ext>
            </p:extLst>
          </p:nvPr>
        </p:nvGraphicFramePr>
        <p:xfrm>
          <a:off x="59084" y="2381311"/>
          <a:ext cx="3410844" cy="265804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IE" dirty="0" smtClean="0"/>
              <a:t>Alcohol Consumption &amp; Water-Based Activity in the Past Two Years</a:t>
            </a:r>
            <a:endParaRPr lang="en-IE" dirty="0"/>
          </a:p>
        </p:txBody>
      </p:sp>
      <p:graphicFrame>
        <p:nvGraphicFramePr>
          <p:cNvPr id="3" name="Object 3"/>
          <p:cNvGraphicFramePr>
            <a:graphicFrameLocks noChangeAspect="1"/>
          </p:cNvGraphicFramePr>
          <p:nvPr>
            <p:extLst>
              <p:ext uri="{D42A27DB-BD31-4B8C-83A1-F6EECF244321}">
                <p14:modId xmlns:p14="http://schemas.microsoft.com/office/powerpoint/2010/main" val="2525994392"/>
              </p:ext>
            </p:extLst>
          </p:nvPr>
        </p:nvGraphicFramePr>
        <p:xfrm>
          <a:off x="3573422" y="1701800"/>
          <a:ext cx="2395538" cy="4196724"/>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 Box 18"/>
          <p:cNvSpPr txBox="1">
            <a:spLocks noChangeArrowheads="1"/>
          </p:cNvSpPr>
          <p:nvPr/>
        </p:nvSpPr>
        <p:spPr bwMode="auto">
          <a:xfrm>
            <a:off x="3219369" y="927303"/>
            <a:ext cx="27052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smtClean="0"/>
              <a:t>(Base:  All adults aged 16+ - 1,002)</a:t>
            </a:r>
            <a:endParaRPr lang="en-GB" sz="1200" dirty="0"/>
          </a:p>
        </p:txBody>
      </p:sp>
      <p:sp>
        <p:nvSpPr>
          <p:cNvPr id="6" name="Rounded Rectangle 5"/>
          <p:cNvSpPr/>
          <p:nvPr/>
        </p:nvSpPr>
        <p:spPr>
          <a:xfrm>
            <a:off x="502782" y="6044251"/>
            <a:ext cx="8138436" cy="578882"/>
          </a:xfrm>
          <a:prstGeom prst="roundRect">
            <a:avLst/>
          </a:prstGeom>
          <a:solidFill>
            <a:schemeClr val="bg1">
              <a:lumMod val="85000"/>
            </a:schemeClr>
          </a:solidFill>
          <a:ln>
            <a:solidFill>
              <a:schemeClr val="bg1"/>
            </a:solidFill>
          </a:ln>
        </p:spPr>
        <p:style>
          <a:lnRef idx="1">
            <a:schemeClr val="dk1"/>
          </a:lnRef>
          <a:fillRef idx="2">
            <a:schemeClr val="dk1"/>
          </a:fillRef>
          <a:effectRef idx="1">
            <a:schemeClr val="dk1"/>
          </a:effectRef>
          <a:fontRef idx="minor">
            <a:schemeClr val="dk1"/>
          </a:fontRef>
        </p:style>
        <p:txBody>
          <a:bodyPr wrap="square" anchor="ctr">
            <a:spAutoFit/>
          </a:bodyPr>
          <a:lstStyle/>
          <a:p>
            <a:pPr algn="ctr"/>
            <a:r>
              <a:rPr lang="en-IE" sz="1400" dirty="0" smtClean="0">
                <a:solidFill>
                  <a:prstClr val="black"/>
                </a:solidFill>
              </a:rPr>
              <a:t>3 in 4 believe that the risks associated with driving a car are on a par with driving a boat after consuming alcohol.  Females and older cohorts most likely to hold this belief.</a:t>
            </a:r>
            <a:endParaRPr lang="en-IE" sz="1400" dirty="0">
              <a:solidFill>
                <a:prstClr val="black"/>
              </a:solidFill>
            </a:endParaRPr>
          </a:p>
        </p:txBody>
      </p:sp>
      <p:sp>
        <p:nvSpPr>
          <p:cNvPr id="7" name="TextBox 6"/>
          <p:cNvSpPr txBox="1"/>
          <p:nvPr/>
        </p:nvSpPr>
        <p:spPr>
          <a:xfrm>
            <a:off x="8601864" y="6545982"/>
            <a:ext cx="542136" cy="307777"/>
          </a:xfrm>
          <a:prstGeom prst="rect">
            <a:avLst/>
          </a:prstGeom>
          <a:noFill/>
        </p:spPr>
        <p:txBody>
          <a:bodyPr wrap="none" rtlCol="0">
            <a:spAutoFit/>
          </a:bodyPr>
          <a:lstStyle/>
          <a:p>
            <a:pPr algn="r"/>
            <a:r>
              <a:rPr lang="en-IE" sz="1400" dirty="0" smtClean="0"/>
              <a:t>(Q3)</a:t>
            </a:r>
            <a:endParaRPr lang="en-IE" sz="1400" dirty="0"/>
          </a:p>
        </p:txBody>
      </p:sp>
      <p:sp>
        <p:nvSpPr>
          <p:cNvPr id="9" name="TextBox 28"/>
          <p:cNvSpPr txBox="1">
            <a:spLocks noChangeArrowheads="1"/>
          </p:cNvSpPr>
          <p:nvPr/>
        </p:nvSpPr>
        <p:spPr bwMode="auto">
          <a:xfrm>
            <a:off x="4305978" y="1851219"/>
            <a:ext cx="320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GB" sz="1200" dirty="0"/>
              <a:t>%</a:t>
            </a:r>
            <a:endParaRPr lang="en-IE" dirty="0"/>
          </a:p>
        </p:txBody>
      </p:sp>
      <p:cxnSp>
        <p:nvCxnSpPr>
          <p:cNvPr id="15" name="Straight Connector 14"/>
          <p:cNvCxnSpPr/>
          <p:nvPr/>
        </p:nvCxnSpPr>
        <p:spPr>
          <a:xfrm>
            <a:off x="5909111" y="1701800"/>
            <a:ext cx="0" cy="4163438"/>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10" name="Group 6"/>
          <p:cNvGraphicFramePr>
            <a:graphicFrameLocks noGrp="1"/>
          </p:cNvGraphicFramePr>
          <p:nvPr>
            <p:extLst>
              <p:ext uri="{D42A27DB-BD31-4B8C-83A1-F6EECF244321}">
                <p14:modId xmlns:p14="http://schemas.microsoft.com/office/powerpoint/2010/main" val="4243061949"/>
              </p:ext>
            </p:extLst>
          </p:nvPr>
        </p:nvGraphicFramePr>
        <p:xfrm>
          <a:off x="3032866" y="1562099"/>
          <a:ext cx="1011621" cy="4303142"/>
        </p:xfrm>
        <a:graphic>
          <a:graphicData uri="http://schemas.openxmlformats.org/drawingml/2006/table">
            <a:tbl>
              <a:tblPr/>
              <a:tblGrid>
                <a:gridCol w="1011621"/>
              </a:tblGrid>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Gender</a:t>
                      </a:r>
                    </a:p>
                  </a:txBody>
                  <a:tcPr marL="90000" marR="90000" marT="0" marB="0" anchor="ctr" horzOverflow="overflow">
                    <a:lnL cap="flat">
                      <a:noFill/>
                    </a:lnL>
                    <a:lnR cap="flat">
                      <a:noFill/>
                    </a:lnR>
                    <a:lnT cap="flat">
                      <a:noFill/>
                    </a:lnT>
                    <a:lnB>
                      <a:noFill/>
                    </a:lnB>
                    <a:lnTlToBr>
                      <a:noFill/>
                    </a:lnTlToBr>
                    <a:lnBlToTr>
                      <a:noFill/>
                    </a:lnBlToTr>
                    <a:noFill/>
                  </a:tcPr>
                </a:tc>
              </a:tr>
              <a:tr h="47667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Male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Female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Age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16-24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25-34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35-44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45-54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55+</a:t>
                      </a:r>
                    </a:p>
                  </a:txBody>
                  <a:tcPr marL="90000" marR="90000" marT="0" marB="0" anchor="ctr" horzOverflow="overflow">
                    <a:lnL cap="flat">
                      <a:noFill/>
                    </a:lnL>
                    <a:lnR cap="flat">
                      <a:noFill/>
                    </a:lnR>
                    <a:lnT>
                      <a:noFill/>
                    </a:lnT>
                    <a:lnB>
                      <a:noFill/>
                    </a:lnB>
                    <a:lnTlToBr>
                      <a:noFill/>
                    </a:lnTlToBr>
                    <a:lnBlToTr>
                      <a:noFill/>
                    </a:lnBlToTr>
                    <a:noFill/>
                  </a:tcPr>
                </a:tc>
              </a:tr>
            </a:tbl>
          </a:graphicData>
        </a:graphic>
      </p:graphicFrame>
      <p:graphicFrame>
        <p:nvGraphicFramePr>
          <p:cNvPr id="50" name="Object 3"/>
          <p:cNvGraphicFramePr>
            <a:graphicFrameLocks noChangeAspect="1"/>
          </p:cNvGraphicFramePr>
          <p:nvPr>
            <p:extLst>
              <p:ext uri="{D42A27DB-BD31-4B8C-83A1-F6EECF244321}">
                <p14:modId xmlns:p14="http://schemas.microsoft.com/office/powerpoint/2010/main" val="2321432633"/>
              </p:ext>
            </p:extLst>
          </p:nvPr>
        </p:nvGraphicFramePr>
        <p:xfrm>
          <a:off x="6932281" y="1707965"/>
          <a:ext cx="2395538" cy="4196724"/>
        </p:xfrm>
        <a:graphic>
          <a:graphicData uri="http://schemas.openxmlformats.org/drawingml/2006/chart">
            <c:chart xmlns:c="http://schemas.openxmlformats.org/drawingml/2006/chart" xmlns:r="http://schemas.openxmlformats.org/officeDocument/2006/relationships" r:id="rId5"/>
          </a:graphicData>
        </a:graphic>
      </p:graphicFrame>
      <p:sp>
        <p:nvSpPr>
          <p:cNvPr id="51" name="TextBox 28"/>
          <p:cNvSpPr txBox="1">
            <a:spLocks noChangeArrowheads="1"/>
          </p:cNvSpPr>
          <p:nvPr/>
        </p:nvSpPr>
        <p:spPr bwMode="auto">
          <a:xfrm>
            <a:off x="7749050" y="1851219"/>
            <a:ext cx="320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GB" sz="1200" dirty="0"/>
              <a:t>%</a:t>
            </a:r>
            <a:endParaRPr lang="en-IE" dirty="0"/>
          </a:p>
        </p:txBody>
      </p:sp>
      <p:graphicFrame>
        <p:nvGraphicFramePr>
          <p:cNvPr id="52" name="Group 6"/>
          <p:cNvGraphicFramePr>
            <a:graphicFrameLocks noGrp="1"/>
          </p:cNvGraphicFramePr>
          <p:nvPr>
            <p:extLst>
              <p:ext uri="{D42A27DB-BD31-4B8C-83A1-F6EECF244321}">
                <p14:modId xmlns:p14="http://schemas.microsoft.com/office/powerpoint/2010/main" val="968910595"/>
              </p:ext>
            </p:extLst>
          </p:nvPr>
        </p:nvGraphicFramePr>
        <p:xfrm>
          <a:off x="6037241" y="1562099"/>
          <a:ext cx="1341821" cy="3824834"/>
        </p:xfrm>
        <a:graphic>
          <a:graphicData uri="http://schemas.openxmlformats.org/drawingml/2006/table">
            <a:tbl>
              <a:tblPr/>
              <a:tblGrid>
                <a:gridCol w="1341821"/>
              </a:tblGrid>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Region</a:t>
                      </a:r>
                    </a:p>
                  </a:txBody>
                  <a:tcPr marL="90000" marR="90000" marT="0" marB="0" anchor="ctr" horzOverflow="overflow">
                    <a:lnL cap="flat">
                      <a:noFill/>
                    </a:lnL>
                    <a:lnR cap="flat">
                      <a:noFill/>
                    </a:lnR>
                    <a:lnT cap="flat">
                      <a:noFill/>
                    </a:lnT>
                    <a:lnB>
                      <a:noFill/>
                    </a:lnB>
                    <a:lnTlToBr>
                      <a:noFill/>
                    </a:lnTlToBr>
                    <a:lnBlToTr>
                      <a:noFill/>
                    </a:lnBlToTr>
                    <a:noFill/>
                  </a:tcPr>
                </a:tc>
              </a:tr>
              <a:tr h="47667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Dublin</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ROL</a:t>
                      </a:r>
                      <a:endParaRPr kumimoji="0" lang="en-GB" sz="1200" b="1" i="0" u="none" strike="noStrike" cap="none" normalizeH="0" baseline="0" dirty="0" smtClean="0">
                        <a:ln>
                          <a:noFill/>
                        </a:ln>
                        <a:solidFill>
                          <a:schemeClr val="tx1"/>
                        </a:solidFill>
                        <a:effectLst/>
                        <a:latin typeface="Arial" charset="0"/>
                      </a:endParaRP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Munster</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Conn/Ulster</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Social Class</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ABC1F50</a:t>
                      </a:r>
                      <a:r>
                        <a:rPr kumimoji="0" lang="en-GB" sz="1200" b="1" i="0" u="none" strike="noStrike" cap="none" normalizeH="0" baseline="0" dirty="0" smtClean="0">
                          <a:ln>
                            <a:noFill/>
                          </a:ln>
                          <a:solidFill>
                            <a:schemeClr val="tx1"/>
                          </a:solidFill>
                          <a:effectLst/>
                          <a:latin typeface="Arial" charset="0"/>
                        </a:rPr>
                        <a:t>+</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C2DEF50</a:t>
                      </a:r>
                      <a:r>
                        <a:rPr kumimoji="0" lang="en-GB" sz="1200" b="1" i="0" u="none" strike="noStrike" cap="none" normalizeH="0" baseline="0" dirty="0" smtClean="0">
                          <a:ln>
                            <a:noFill/>
                          </a:ln>
                          <a:solidFill>
                            <a:schemeClr val="tx1"/>
                          </a:solidFill>
                          <a:effectLst/>
                          <a:latin typeface="Arial" charset="0"/>
                        </a:rPr>
                        <a:t>-</a:t>
                      </a:r>
                    </a:p>
                  </a:txBody>
                  <a:tcPr marL="90000" marR="90000" marT="0" marB="0" anchor="ctr" horzOverflow="overflow">
                    <a:lnL cap="flat">
                      <a:noFill/>
                    </a:lnL>
                    <a:lnR cap="flat">
                      <a:noFill/>
                    </a:lnR>
                    <a:lnT>
                      <a:noFill/>
                    </a:lnT>
                    <a:lnB>
                      <a:noFill/>
                    </a:lnB>
                    <a:lnTlToBr>
                      <a:noFill/>
                    </a:lnTlToBr>
                    <a:lnBlToTr>
                      <a:noFill/>
                    </a:lnBlToTr>
                    <a:noFill/>
                  </a:tcPr>
                </a:tc>
              </a:tr>
            </a:tbl>
          </a:graphicData>
        </a:graphic>
      </p:graphicFrame>
      <p:sp>
        <p:nvSpPr>
          <p:cNvPr id="39" name="Text Box 18"/>
          <p:cNvSpPr txBox="1">
            <a:spLocks noChangeArrowheads="1"/>
          </p:cNvSpPr>
          <p:nvPr/>
        </p:nvSpPr>
        <p:spPr bwMode="auto">
          <a:xfrm>
            <a:off x="2408783" y="2464846"/>
            <a:ext cx="593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smtClean="0"/>
              <a:t>Same</a:t>
            </a:r>
            <a:endParaRPr lang="en-GB" sz="1200" dirty="0"/>
          </a:p>
        </p:txBody>
      </p:sp>
      <p:sp>
        <p:nvSpPr>
          <p:cNvPr id="41" name="TextBox 28"/>
          <p:cNvSpPr txBox="1">
            <a:spLocks noChangeArrowheads="1"/>
          </p:cNvSpPr>
          <p:nvPr/>
        </p:nvSpPr>
        <p:spPr bwMode="auto">
          <a:xfrm>
            <a:off x="811485" y="2322798"/>
            <a:ext cx="320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GB" sz="1200" dirty="0"/>
              <a:t>%</a:t>
            </a:r>
            <a:endParaRPr lang="en-IE" dirty="0"/>
          </a:p>
        </p:txBody>
      </p:sp>
      <p:cxnSp>
        <p:nvCxnSpPr>
          <p:cNvPr id="42" name="Straight Connector 41"/>
          <p:cNvCxnSpPr/>
          <p:nvPr/>
        </p:nvCxnSpPr>
        <p:spPr>
          <a:xfrm>
            <a:off x="3031695" y="1701800"/>
            <a:ext cx="0" cy="4163438"/>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
        <p:nvSpPr>
          <p:cNvPr id="45" name="Text Box 18"/>
          <p:cNvSpPr txBox="1">
            <a:spLocks noChangeArrowheads="1"/>
          </p:cNvSpPr>
          <p:nvPr/>
        </p:nvSpPr>
        <p:spPr bwMode="auto">
          <a:xfrm>
            <a:off x="19630" y="3959302"/>
            <a:ext cx="881541" cy="34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ts val="1000"/>
              </a:lnSpc>
            </a:pPr>
            <a:r>
              <a:rPr lang="en-GB" sz="1200" dirty="0" smtClean="0"/>
              <a:t>Little </a:t>
            </a:r>
          </a:p>
          <a:p>
            <a:pPr eaLnBrk="1" hangingPunct="1">
              <a:lnSpc>
                <a:spcPts val="1000"/>
              </a:lnSpc>
            </a:pPr>
            <a:r>
              <a:rPr lang="en-GB" sz="1200" dirty="0" smtClean="0"/>
              <a:t>greater</a:t>
            </a:r>
            <a:endParaRPr lang="en-GB" sz="1200" dirty="0"/>
          </a:p>
        </p:txBody>
      </p:sp>
      <p:sp>
        <p:nvSpPr>
          <p:cNvPr id="46" name="Text Box 18"/>
          <p:cNvSpPr txBox="1">
            <a:spLocks noChangeArrowheads="1"/>
          </p:cNvSpPr>
          <p:nvPr/>
        </p:nvSpPr>
        <p:spPr bwMode="auto">
          <a:xfrm>
            <a:off x="-22362" y="3513797"/>
            <a:ext cx="949780" cy="34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ts val="1000"/>
              </a:lnSpc>
            </a:pPr>
            <a:r>
              <a:rPr lang="en-GB" sz="1200" dirty="0" smtClean="0"/>
              <a:t>Lot greater</a:t>
            </a:r>
            <a:endParaRPr lang="en-GB" sz="1200" dirty="0"/>
          </a:p>
        </p:txBody>
      </p:sp>
      <p:sp>
        <p:nvSpPr>
          <p:cNvPr id="8" name="Freeform 7"/>
          <p:cNvSpPr/>
          <p:nvPr/>
        </p:nvSpPr>
        <p:spPr>
          <a:xfrm rot="1176387" flipH="1" flipV="1">
            <a:off x="474110" y="3438980"/>
            <a:ext cx="584440" cy="923925"/>
          </a:xfrm>
          <a:custGeom>
            <a:avLst/>
            <a:gdLst>
              <a:gd name="connsiteX0" fmla="*/ 0 w 584440"/>
              <a:gd name="connsiteY0" fmla="*/ 0 h 923925"/>
              <a:gd name="connsiteX1" fmla="*/ 323850 w 584440"/>
              <a:gd name="connsiteY1" fmla="*/ 276225 h 923925"/>
              <a:gd name="connsiteX2" fmla="*/ 476250 w 584440"/>
              <a:gd name="connsiteY2" fmla="*/ 552450 h 923925"/>
              <a:gd name="connsiteX3" fmla="*/ 571500 w 584440"/>
              <a:gd name="connsiteY3" fmla="*/ 828675 h 923925"/>
              <a:gd name="connsiteX4" fmla="*/ 581025 w 584440"/>
              <a:gd name="connsiteY4" fmla="*/ 923925 h 923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440" h="923925">
                <a:moveTo>
                  <a:pt x="0" y="0"/>
                </a:moveTo>
                <a:cubicBezTo>
                  <a:pt x="122237" y="92075"/>
                  <a:pt x="244475" y="184150"/>
                  <a:pt x="323850" y="276225"/>
                </a:cubicBezTo>
                <a:cubicBezTo>
                  <a:pt x="403225" y="368300"/>
                  <a:pt x="434975" y="460375"/>
                  <a:pt x="476250" y="552450"/>
                </a:cubicBezTo>
                <a:cubicBezTo>
                  <a:pt x="517525" y="644525"/>
                  <a:pt x="554038" y="766763"/>
                  <a:pt x="571500" y="828675"/>
                </a:cubicBezTo>
                <a:cubicBezTo>
                  <a:pt x="588962" y="890587"/>
                  <a:pt x="584993" y="907256"/>
                  <a:pt x="581025" y="923925"/>
                </a:cubicBezTo>
              </a:path>
            </a:pathLst>
          </a:custGeom>
          <a:noFill/>
          <a:ln w="9525">
            <a:solidFill>
              <a:schemeClr val="accent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Rectangle 15"/>
          <p:cNvSpPr/>
          <p:nvPr/>
        </p:nvSpPr>
        <p:spPr>
          <a:xfrm>
            <a:off x="59811" y="4311130"/>
            <a:ext cx="637403" cy="17236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IE" sz="1200" dirty="0" smtClean="0"/>
              <a:t>Car</a:t>
            </a:r>
            <a:endParaRPr lang="en-IE" sz="1200" dirty="0"/>
          </a:p>
        </p:txBody>
      </p:sp>
      <p:sp>
        <p:nvSpPr>
          <p:cNvPr id="54" name="Rectangle 53"/>
          <p:cNvSpPr/>
          <p:nvPr/>
        </p:nvSpPr>
        <p:spPr>
          <a:xfrm>
            <a:off x="890951" y="2163094"/>
            <a:ext cx="637403" cy="172366"/>
          </a:xfrm>
          <a:prstGeom prst="rect">
            <a:avLst/>
          </a:prstGeom>
        </p:spPr>
        <p:style>
          <a:lnRef idx="0">
            <a:schemeClr val="accent2"/>
          </a:lnRef>
          <a:fillRef idx="1001">
            <a:schemeClr val="lt2"/>
          </a:fillRef>
          <a:effectRef idx="3">
            <a:schemeClr val="accent2"/>
          </a:effectRef>
          <a:fontRef idx="minor">
            <a:schemeClr val="lt1"/>
          </a:fontRef>
        </p:style>
        <p:txBody>
          <a:bodyPr rtlCol="0" anchor="ctr"/>
          <a:lstStyle/>
          <a:p>
            <a:pPr algn="ctr"/>
            <a:r>
              <a:rPr lang="en-IE" sz="1200" dirty="0" smtClean="0"/>
              <a:t>Boat</a:t>
            </a:r>
            <a:endParaRPr lang="en-IE" sz="1200" dirty="0"/>
          </a:p>
        </p:txBody>
      </p:sp>
      <p:cxnSp>
        <p:nvCxnSpPr>
          <p:cNvPr id="55" name="Straight Connector 54"/>
          <p:cNvCxnSpPr/>
          <p:nvPr/>
        </p:nvCxnSpPr>
        <p:spPr>
          <a:xfrm flipH="1">
            <a:off x="2266563" y="3731582"/>
            <a:ext cx="106733"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2" name="Freeform 31"/>
          <p:cNvSpPr/>
          <p:nvPr/>
        </p:nvSpPr>
        <p:spPr>
          <a:xfrm rot="12375541">
            <a:off x="841389" y="2859468"/>
            <a:ext cx="86147" cy="466725"/>
          </a:xfrm>
          <a:custGeom>
            <a:avLst/>
            <a:gdLst>
              <a:gd name="connsiteX0" fmla="*/ 80963 w 86147"/>
              <a:gd name="connsiteY0" fmla="*/ 0 h 466725"/>
              <a:gd name="connsiteX1" fmla="*/ 85725 w 86147"/>
              <a:gd name="connsiteY1" fmla="*/ 147637 h 466725"/>
              <a:gd name="connsiteX2" fmla="*/ 71438 w 86147"/>
              <a:gd name="connsiteY2" fmla="*/ 285750 h 466725"/>
              <a:gd name="connsiteX3" fmla="*/ 0 w 86147"/>
              <a:gd name="connsiteY3" fmla="*/ 466725 h 466725"/>
            </a:gdLst>
            <a:ahLst/>
            <a:cxnLst>
              <a:cxn ang="0">
                <a:pos x="connsiteX0" y="connsiteY0"/>
              </a:cxn>
              <a:cxn ang="0">
                <a:pos x="connsiteX1" y="connsiteY1"/>
              </a:cxn>
              <a:cxn ang="0">
                <a:pos x="connsiteX2" y="connsiteY2"/>
              </a:cxn>
              <a:cxn ang="0">
                <a:pos x="connsiteX3" y="connsiteY3"/>
              </a:cxn>
            </a:cxnLst>
            <a:rect l="l" t="t" r="r" b="b"/>
            <a:pathLst>
              <a:path w="86147" h="466725">
                <a:moveTo>
                  <a:pt x="80963" y="0"/>
                </a:moveTo>
                <a:cubicBezTo>
                  <a:pt x="84137" y="50006"/>
                  <a:pt x="87312" y="100012"/>
                  <a:pt x="85725" y="147637"/>
                </a:cubicBezTo>
                <a:cubicBezTo>
                  <a:pt x="84138" y="195262"/>
                  <a:pt x="85725" y="232569"/>
                  <a:pt x="71438" y="285750"/>
                </a:cubicBezTo>
                <a:cubicBezTo>
                  <a:pt x="57151" y="338931"/>
                  <a:pt x="28575" y="402828"/>
                  <a:pt x="0" y="466725"/>
                </a:cubicBezTo>
              </a:path>
            </a:pathLst>
          </a:custGeom>
          <a:noFill/>
          <a:ln w="9525">
            <a:solidFill>
              <a:schemeClr val="bg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Text Box 18"/>
          <p:cNvSpPr txBox="1">
            <a:spLocks noChangeArrowheads="1"/>
          </p:cNvSpPr>
          <p:nvPr/>
        </p:nvSpPr>
        <p:spPr bwMode="auto">
          <a:xfrm>
            <a:off x="83065" y="2603345"/>
            <a:ext cx="881541" cy="34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ts val="1000"/>
              </a:lnSpc>
            </a:pPr>
            <a:r>
              <a:rPr lang="en-GB" sz="1200" dirty="0" smtClean="0"/>
              <a:t>Little </a:t>
            </a:r>
          </a:p>
          <a:p>
            <a:pPr eaLnBrk="1" hangingPunct="1">
              <a:lnSpc>
                <a:spcPts val="1000"/>
              </a:lnSpc>
            </a:pPr>
            <a:r>
              <a:rPr lang="en-GB" sz="1200" dirty="0" smtClean="0"/>
              <a:t>greater</a:t>
            </a:r>
            <a:endParaRPr lang="en-GB" sz="1200" dirty="0"/>
          </a:p>
        </p:txBody>
      </p:sp>
      <p:sp>
        <p:nvSpPr>
          <p:cNvPr id="34" name="Text Box 18"/>
          <p:cNvSpPr txBox="1">
            <a:spLocks noChangeArrowheads="1"/>
          </p:cNvSpPr>
          <p:nvPr/>
        </p:nvSpPr>
        <p:spPr bwMode="auto">
          <a:xfrm>
            <a:off x="-48609" y="2932994"/>
            <a:ext cx="949780" cy="34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ts val="1000"/>
              </a:lnSpc>
            </a:pPr>
            <a:r>
              <a:rPr lang="en-GB" sz="1200" dirty="0" smtClean="0"/>
              <a:t>Lot greater</a:t>
            </a:r>
            <a:endParaRPr lang="en-GB" sz="1200" dirty="0"/>
          </a:p>
        </p:txBody>
      </p:sp>
    </p:spTree>
    <p:extLst>
      <p:ext uri="{BB962C8B-B14F-4D97-AF65-F5344CB8AC3E}">
        <p14:creationId xmlns:p14="http://schemas.microsoft.com/office/powerpoint/2010/main" val="4253194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Positive Effect of Slogan ‘Never ever Drink and Dive or Swim or Sail’</a:t>
            </a:r>
            <a:endParaRPr lang="en-IE" dirty="0"/>
          </a:p>
        </p:txBody>
      </p:sp>
      <p:graphicFrame>
        <p:nvGraphicFramePr>
          <p:cNvPr id="3" name="Object 3"/>
          <p:cNvGraphicFramePr>
            <a:graphicFrameLocks noChangeAspect="1"/>
          </p:cNvGraphicFramePr>
          <p:nvPr>
            <p:extLst>
              <p:ext uri="{D42A27DB-BD31-4B8C-83A1-F6EECF244321}">
                <p14:modId xmlns:p14="http://schemas.microsoft.com/office/powerpoint/2010/main" val="2119179318"/>
              </p:ext>
            </p:extLst>
          </p:nvPr>
        </p:nvGraphicFramePr>
        <p:xfrm>
          <a:off x="3428634" y="1707965"/>
          <a:ext cx="2395538" cy="4196724"/>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Connector 3"/>
          <p:cNvCxnSpPr/>
          <p:nvPr/>
        </p:nvCxnSpPr>
        <p:spPr>
          <a:xfrm>
            <a:off x="2777352" y="1701800"/>
            <a:ext cx="0" cy="4163438"/>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
        <p:nvSpPr>
          <p:cNvPr id="5" name="Text Box 18"/>
          <p:cNvSpPr txBox="1">
            <a:spLocks noChangeArrowheads="1"/>
          </p:cNvSpPr>
          <p:nvPr/>
        </p:nvSpPr>
        <p:spPr bwMode="auto">
          <a:xfrm>
            <a:off x="3219369" y="927303"/>
            <a:ext cx="27052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smtClean="0"/>
              <a:t>(Base:  All adults aged 16+ - 1,002)</a:t>
            </a:r>
            <a:endParaRPr lang="en-GB" sz="1200" dirty="0"/>
          </a:p>
        </p:txBody>
      </p:sp>
      <p:sp>
        <p:nvSpPr>
          <p:cNvPr id="6" name="Rounded Rectangle 5"/>
          <p:cNvSpPr/>
          <p:nvPr/>
        </p:nvSpPr>
        <p:spPr>
          <a:xfrm>
            <a:off x="1582292" y="6044251"/>
            <a:ext cx="5979416" cy="578882"/>
          </a:xfrm>
          <a:prstGeom prst="roundRect">
            <a:avLst/>
          </a:prstGeom>
          <a:solidFill>
            <a:schemeClr val="bg1">
              <a:lumMod val="85000"/>
            </a:schemeClr>
          </a:solidFill>
          <a:ln>
            <a:solidFill>
              <a:schemeClr val="bg1"/>
            </a:solidFill>
          </a:ln>
        </p:spPr>
        <p:style>
          <a:lnRef idx="1">
            <a:schemeClr val="dk1"/>
          </a:lnRef>
          <a:fillRef idx="2">
            <a:schemeClr val="dk1"/>
          </a:fillRef>
          <a:effectRef idx="1">
            <a:schemeClr val="dk1"/>
          </a:effectRef>
          <a:fontRef idx="minor">
            <a:schemeClr val="dk1"/>
          </a:fontRef>
        </p:style>
        <p:txBody>
          <a:bodyPr wrap="square" anchor="ctr">
            <a:spAutoFit/>
          </a:bodyPr>
          <a:lstStyle/>
          <a:p>
            <a:pPr algn="ctr"/>
            <a:r>
              <a:rPr lang="en-IE" sz="1400" dirty="0" smtClean="0">
                <a:solidFill>
                  <a:prstClr val="black"/>
                </a:solidFill>
              </a:rPr>
              <a:t>Over 4 in 5 feel that this slogan would make them reconsider engaging in water-based activities after consuming alcohol.</a:t>
            </a:r>
            <a:endParaRPr lang="en-IE" sz="1400" dirty="0">
              <a:solidFill>
                <a:prstClr val="black"/>
              </a:solidFill>
            </a:endParaRPr>
          </a:p>
        </p:txBody>
      </p:sp>
      <p:sp>
        <p:nvSpPr>
          <p:cNvPr id="7" name="TextBox 6"/>
          <p:cNvSpPr txBox="1"/>
          <p:nvPr/>
        </p:nvSpPr>
        <p:spPr>
          <a:xfrm>
            <a:off x="8601864" y="6545982"/>
            <a:ext cx="542136" cy="307777"/>
          </a:xfrm>
          <a:prstGeom prst="rect">
            <a:avLst/>
          </a:prstGeom>
          <a:noFill/>
        </p:spPr>
        <p:txBody>
          <a:bodyPr wrap="none" rtlCol="0">
            <a:spAutoFit/>
          </a:bodyPr>
          <a:lstStyle/>
          <a:p>
            <a:pPr algn="r"/>
            <a:r>
              <a:rPr lang="en-IE" sz="1400" dirty="0" smtClean="0"/>
              <a:t>(</a:t>
            </a:r>
            <a:r>
              <a:rPr lang="en-IE" sz="1400" dirty="0" err="1" smtClean="0"/>
              <a:t>Q4</a:t>
            </a:r>
            <a:r>
              <a:rPr lang="en-IE" sz="1400" dirty="0" smtClean="0"/>
              <a:t>)</a:t>
            </a:r>
            <a:endParaRPr lang="en-IE" sz="1400" dirty="0"/>
          </a:p>
        </p:txBody>
      </p:sp>
      <p:sp>
        <p:nvSpPr>
          <p:cNvPr id="9" name="TextBox 28"/>
          <p:cNvSpPr txBox="1">
            <a:spLocks noChangeArrowheads="1"/>
          </p:cNvSpPr>
          <p:nvPr/>
        </p:nvSpPr>
        <p:spPr bwMode="auto">
          <a:xfrm>
            <a:off x="4291470" y="1851219"/>
            <a:ext cx="320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GB" sz="1200" dirty="0"/>
              <a:t>%</a:t>
            </a:r>
            <a:endParaRPr lang="en-IE" dirty="0"/>
          </a:p>
        </p:txBody>
      </p:sp>
      <p:cxnSp>
        <p:nvCxnSpPr>
          <p:cNvPr id="15" name="Straight Connector 14"/>
          <p:cNvCxnSpPr/>
          <p:nvPr/>
        </p:nvCxnSpPr>
        <p:spPr>
          <a:xfrm>
            <a:off x="5824172" y="1701800"/>
            <a:ext cx="0" cy="4163438"/>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35" name="Object 7"/>
          <p:cNvGraphicFramePr>
            <a:graphicFrameLocks/>
          </p:cNvGraphicFramePr>
          <p:nvPr>
            <p:extLst>
              <p:ext uri="{D42A27DB-BD31-4B8C-83A1-F6EECF244321}">
                <p14:modId xmlns:p14="http://schemas.microsoft.com/office/powerpoint/2010/main" val="2622477299"/>
              </p:ext>
            </p:extLst>
          </p:nvPr>
        </p:nvGraphicFramePr>
        <p:xfrm>
          <a:off x="748165" y="1571625"/>
          <a:ext cx="1817235" cy="4354512"/>
        </p:xfrm>
        <a:graphic>
          <a:graphicData uri="http://schemas.openxmlformats.org/drawingml/2006/chart">
            <c:chart xmlns:c="http://schemas.openxmlformats.org/drawingml/2006/chart" xmlns:r="http://schemas.openxmlformats.org/officeDocument/2006/relationships" r:id="rId4"/>
          </a:graphicData>
        </a:graphic>
      </p:graphicFrame>
      <p:sp>
        <p:nvSpPr>
          <p:cNvPr id="36" name="Text Box 18"/>
          <p:cNvSpPr txBox="1">
            <a:spLocks noChangeArrowheads="1"/>
          </p:cNvSpPr>
          <p:nvPr/>
        </p:nvSpPr>
        <p:spPr bwMode="auto">
          <a:xfrm>
            <a:off x="1421832" y="1851219"/>
            <a:ext cx="3209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a:t>%</a:t>
            </a:r>
          </a:p>
        </p:txBody>
      </p:sp>
      <p:sp>
        <p:nvSpPr>
          <p:cNvPr id="37" name="Text Box 18"/>
          <p:cNvSpPr txBox="1">
            <a:spLocks noChangeArrowheads="1"/>
          </p:cNvSpPr>
          <p:nvPr/>
        </p:nvSpPr>
        <p:spPr bwMode="auto">
          <a:xfrm>
            <a:off x="0" y="3123135"/>
            <a:ext cx="1046120" cy="34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Strongly Agree</a:t>
            </a:r>
            <a:endParaRPr lang="en-GB" sz="1200" dirty="0"/>
          </a:p>
        </p:txBody>
      </p:sp>
      <p:sp>
        <p:nvSpPr>
          <p:cNvPr id="47" name="Right Brace 46"/>
          <p:cNvSpPr/>
          <p:nvPr/>
        </p:nvSpPr>
        <p:spPr>
          <a:xfrm>
            <a:off x="2209800" y="2179002"/>
            <a:ext cx="203200" cy="94413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8" name="Text Box 18"/>
          <p:cNvSpPr txBox="1">
            <a:spLocks noChangeArrowheads="1"/>
          </p:cNvSpPr>
          <p:nvPr/>
        </p:nvSpPr>
        <p:spPr bwMode="auto">
          <a:xfrm>
            <a:off x="2341966" y="2519748"/>
            <a:ext cx="4908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GB" sz="1200" dirty="0" smtClean="0"/>
              <a:t>83%</a:t>
            </a:r>
            <a:endParaRPr lang="en-GB" sz="1200" dirty="0"/>
          </a:p>
        </p:txBody>
      </p:sp>
      <p:graphicFrame>
        <p:nvGraphicFramePr>
          <p:cNvPr id="10" name="Group 6"/>
          <p:cNvGraphicFramePr>
            <a:graphicFrameLocks noGrp="1"/>
          </p:cNvGraphicFramePr>
          <p:nvPr>
            <p:extLst>
              <p:ext uri="{D42A27DB-BD31-4B8C-83A1-F6EECF244321}">
                <p14:modId xmlns:p14="http://schemas.microsoft.com/office/powerpoint/2010/main" val="3039111103"/>
              </p:ext>
            </p:extLst>
          </p:nvPr>
        </p:nvGraphicFramePr>
        <p:xfrm>
          <a:off x="2845153" y="1562099"/>
          <a:ext cx="1075121" cy="4303142"/>
        </p:xfrm>
        <a:graphic>
          <a:graphicData uri="http://schemas.openxmlformats.org/drawingml/2006/table">
            <a:tbl>
              <a:tblPr/>
              <a:tblGrid>
                <a:gridCol w="1075121"/>
              </a:tblGrid>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Gender</a:t>
                      </a:r>
                    </a:p>
                  </a:txBody>
                  <a:tcPr marL="90000" marR="90000" marT="0" marB="0" anchor="ctr" horzOverflow="overflow">
                    <a:lnL cap="flat">
                      <a:noFill/>
                    </a:lnL>
                    <a:lnR cap="flat">
                      <a:noFill/>
                    </a:lnR>
                    <a:lnT cap="flat">
                      <a:noFill/>
                    </a:lnT>
                    <a:lnB>
                      <a:noFill/>
                    </a:lnB>
                    <a:lnTlToBr>
                      <a:noFill/>
                    </a:lnTlToBr>
                    <a:lnBlToTr>
                      <a:noFill/>
                    </a:lnBlToTr>
                    <a:noFill/>
                  </a:tcPr>
                </a:tc>
              </a:tr>
              <a:tr h="47667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Male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Female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Age</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16-24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25-34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35-44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45-54</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55+</a:t>
                      </a:r>
                    </a:p>
                  </a:txBody>
                  <a:tcPr marL="90000" marR="90000" marT="0" marB="0" anchor="ctr" horzOverflow="overflow">
                    <a:lnL cap="flat">
                      <a:noFill/>
                    </a:lnL>
                    <a:lnR cap="flat">
                      <a:noFill/>
                    </a:lnR>
                    <a:lnT>
                      <a:noFill/>
                    </a:lnT>
                    <a:lnB>
                      <a:noFill/>
                    </a:lnB>
                    <a:lnTlToBr>
                      <a:noFill/>
                    </a:lnTlToBr>
                    <a:lnBlToTr>
                      <a:noFill/>
                    </a:lnBlToTr>
                    <a:noFill/>
                  </a:tcPr>
                </a:tc>
              </a:tr>
            </a:tbl>
          </a:graphicData>
        </a:graphic>
      </p:graphicFrame>
      <p:graphicFrame>
        <p:nvGraphicFramePr>
          <p:cNvPr id="50" name="Object 3"/>
          <p:cNvGraphicFramePr>
            <a:graphicFrameLocks noChangeAspect="1"/>
          </p:cNvGraphicFramePr>
          <p:nvPr>
            <p:extLst>
              <p:ext uri="{D42A27DB-BD31-4B8C-83A1-F6EECF244321}">
                <p14:modId xmlns:p14="http://schemas.microsoft.com/office/powerpoint/2010/main" val="204712138"/>
              </p:ext>
            </p:extLst>
          </p:nvPr>
        </p:nvGraphicFramePr>
        <p:xfrm>
          <a:off x="6713558" y="1707965"/>
          <a:ext cx="2395538" cy="4196724"/>
        </p:xfrm>
        <a:graphic>
          <a:graphicData uri="http://schemas.openxmlformats.org/drawingml/2006/chart">
            <c:chart xmlns:c="http://schemas.openxmlformats.org/drawingml/2006/chart" xmlns:r="http://schemas.openxmlformats.org/officeDocument/2006/relationships" r:id="rId5"/>
          </a:graphicData>
        </a:graphic>
      </p:graphicFrame>
      <p:sp>
        <p:nvSpPr>
          <p:cNvPr id="51" name="TextBox 28"/>
          <p:cNvSpPr txBox="1">
            <a:spLocks noChangeArrowheads="1"/>
          </p:cNvSpPr>
          <p:nvPr/>
        </p:nvSpPr>
        <p:spPr bwMode="auto">
          <a:xfrm>
            <a:off x="7590405" y="1851219"/>
            <a:ext cx="320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GB" sz="1200" dirty="0"/>
              <a:t>%</a:t>
            </a:r>
            <a:endParaRPr lang="en-IE" dirty="0"/>
          </a:p>
        </p:txBody>
      </p:sp>
      <p:graphicFrame>
        <p:nvGraphicFramePr>
          <p:cNvPr id="52" name="Group 6"/>
          <p:cNvGraphicFramePr>
            <a:graphicFrameLocks noGrp="1"/>
          </p:cNvGraphicFramePr>
          <p:nvPr>
            <p:extLst>
              <p:ext uri="{D42A27DB-BD31-4B8C-83A1-F6EECF244321}">
                <p14:modId xmlns:p14="http://schemas.microsoft.com/office/powerpoint/2010/main" val="1973745746"/>
              </p:ext>
            </p:extLst>
          </p:nvPr>
        </p:nvGraphicFramePr>
        <p:xfrm>
          <a:off x="5887672" y="1562099"/>
          <a:ext cx="1341821" cy="3824834"/>
        </p:xfrm>
        <a:graphic>
          <a:graphicData uri="http://schemas.openxmlformats.org/drawingml/2006/table">
            <a:tbl>
              <a:tblPr/>
              <a:tblGrid>
                <a:gridCol w="1341821"/>
              </a:tblGrid>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Region</a:t>
                      </a:r>
                    </a:p>
                  </a:txBody>
                  <a:tcPr marL="90000" marR="90000" marT="0" marB="0" anchor="ctr" horzOverflow="overflow">
                    <a:lnL cap="flat">
                      <a:noFill/>
                    </a:lnL>
                    <a:lnR cap="flat">
                      <a:noFill/>
                    </a:lnR>
                    <a:lnT cap="flat">
                      <a:noFill/>
                    </a:lnT>
                    <a:lnB>
                      <a:noFill/>
                    </a:lnB>
                    <a:lnTlToBr>
                      <a:noFill/>
                    </a:lnTlToBr>
                    <a:lnBlToTr>
                      <a:noFill/>
                    </a:lnBlToTr>
                    <a:noFill/>
                  </a:tcPr>
                </a:tc>
              </a:tr>
              <a:tr h="47667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Dublin</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ROL</a:t>
                      </a:r>
                      <a:endParaRPr kumimoji="0" lang="en-GB" sz="1200" b="1" i="0" u="none" strike="noStrike" cap="none" normalizeH="0" baseline="0" dirty="0" smtClean="0">
                        <a:ln>
                          <a:noFill/>
                        </a:ln>
                        <a:solidFill>
                          <a:schemeClr val="tx1"/>
                        </a:solidFill>
                        <a:effectLst/>
                        <a:latin typeface="Arial" charset="0"/>
                      </a:endParaRP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Munster</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smtClean="0">
                          <a:ln>
                            <a:noFill/>
                          </a:ln>
                          <a:solidFill>
                            <a:schemeClr val="tx1"/>
                          </a:solidFill>
                          <a:effectLst/>
                          <a:latin typeface="Arial" charset="0"/>
                        </a:rPr>
                        <a:t>Conn/Ulster</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sng" strike="noStrike" cap="none" normalizeH="0" baseline="0" dirty="0" smtClean="0">
                          <a:ln>
                            <a:noFill/>
                          </a:ln>
                          <a:solidFill>
                            <a:schemeClr val="accent2"/>
                          </a:solidFill>
                          <a:effectLst/>
                          <a:latin typeface="Arial" charset="0"/>
                        </a:rPr>
                        <a:t>Social Class</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ABC1F50</a:t>
                      </a:r>
                      <a:r>
                        <a:rPr kumimoji="0" lang="en-GB" sz="1200" b="1" i="0" u="none" strike="noStrike" cap="none" normalizeH="0" baseline="0" dirty="0" smtClean="0">
                          <a:ln>
                            <a:noFill/>
                          </a:ln>
                          <a:solidFill>
                            <a:schemeClr val="tx1"/>
                          </a:solidFill>
                          <a:effectLst/>
                          <a:latin typeface="Arial" charset="0"/>
                        </a:rPr>
                        <a:t>+</a:t>
                      </a:r>
                    </a:p>
                  </a:txBody>
                  <a:tcPr marL="90000" marR="90000" marT="0" marB="0" anchor="ctr" horzOverflow="overflow">
                    <a:lnL cap="flat">
                      <a:noFill/>
                    </a:lnL>
                    <a:lnR cap="flat">
                      <a:noFill/>
                    </a:lnR>
                    <a:lnT>
                      <a:noFill/>
                    </a:lnT>
                    <a:lnB>
                      <a:noFill/>
                    </a:lnB>
                    <a:lnTlToBr>
                      <a:noFill/>
                    </a:lnTlToBr>
                    <a:lnBlToTr>
                      <a:noFill/>
                    </a:lnBlToTr>
                    <a:noFill/>
                  </a:tcPr>
                </a:tc>
              </a:tr>
              <a:tr h="478308">
                <a:tc>
                  <a:txBody>
                    <a:bodyPr/>
                    <a:lstStyle/>
                    <a:p>
                      <a:pPr marL="0" marR="0" lvl="0" indent="0" algn="l" defTabSz="914400" rtl="0" eaLnBrk="1" fontAlgn="base" latinLnBrk="0" hangingPunct="1">
                        <a:lnSpc>
                          <a:spcPct val="85000"/>
                        </a:lnSpc>
                        <a:spcBef>
                          <a:spcPct val="0"/>
                        </a:spcBef>
                        <a:spcAft>
                          <a:spcPct val="0"/>
                        </a:spcAft>
                        <a:buClr>
                          <a:srgbClr val="FF0000"/>
                        </a:buClr>
                        <a:buSzPct val="50000"/>
                        <a:buFont typeface="Wingdings 2" pitchFamily="18" charset="2"/>
                        <a:buNone/>
                        <a:tabLst/>
                      </a:pPr>
                      <a:r>
                        <a:rPr kumimoji="0" lang="en-GB" sz="1200" b="1" i="0" u="none" strike="noStrike" cap="none" normalizeH="0" baseline="0" dirty="0" err="1" smtClean="0">
                          <a:ln>
                            <a:noFill/>
                          </a:ln>
                          <a:solidFill>
                            <a:schemeClr val="tx1"/>
                          </a:solidFill>
                          <a:effectLst/>
                          <a:latin typeface="Arial" charset="0"/>
                        </a:rPr>
                        <a:t>C2DEF50</a:t>
                      </a:r>
                      <a:r>
                        <a:rPr kumimoji="0" lang="en-GB" sz="1200" b="1" i="0" u="none" strike="noStrike" cap="none" normalizeH="0" baseline="0" dirty="0" smtClean="0">
                          <a:ln>
                            <a:noFill/>
                          </a:ln>
                          <a:solidFill>
                            <a:schemeClr val="tx1"/>
                          </a:solidFill>
                          <a:effectLst/>
                          <a:latin typeface="Arial" charset="0"/>
                        </a:rPr>
                        <a:t>-</a:t>
                      </a:r>
                    </a:p>
                  </a:txBody>
                  <a:tcPr marL="90000" marR="90000" marT="0" marB="0" anchor="ctr" horzOverflow="overflow">
                    <a:lnL cap="flat">
                      <a:noFill/>
                    </a:lnL>
                    <a:lnR cap="flat">
                      <a:noFill/>
                    </a:lnR>
                    <a:lnT>
                      <a:noFill/>
                    </a:lnT>
                    <a:lnB>
                      <a:noFill/>
                    </a:lnB>
                    <a:lnTlToBr>
                      <a:noFill/>
                    </a:lnTlToBr>
                    <a:lnBlToTr>
                      <a:noFill/>
                    </a:lnBlToTr>
                    <a:noFill/>
                  </a:tcPr>
                </a:tc>
              </a:tr>
            </a:tbl>
          </a:graphicData>
        </a:graphic>
      </p:graphicFrame>
      <p:sp>
        <p:nvSpPr>
          <p:cNvPr id="24" name="Text Box 18"/>
          <p:cNvSpPr txBox="1">
            <a:spLocks noChangeArrowheads="1"/>
          </p:cNvSpPr>
          <p:nvPr/>
        </p:nvSpPr>
        <p:spPr bwMode="auto">
          <a:xfrm>
            <a:off x="0" y="4673402"/>
            <a:ext cx="1046120" cy="34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Slightly Agree</a:t>
            </a:r>
            <a:endParaRPr lang="en-GB" sz="1200" dirty="0"/>
          </a:p>
        </p:txBody>
      </p:sp>
      <p:sp>
        <p:nvSpPr>
          <p:cNvPr id="25" name="Text Box 18"/>
          <p:cNvSpPr txBox="1">
            <a:spLocks noChangeArrowheads="1"/>
          </p:cNvSpPr>
          <p:nvPr/>
        </p:nvSpPr>
        <p:spPr bwMode="auto">
          <a:xfrm>
            <a:off x="24687" y="5236799"/>
            <a:ext cx="1021433"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Neither/Nor</a:t>
            </a:r>
            <a:endParaRPr lang="en-GB" sz="1200" dirty="0"/>
          </a:p>
        </p:txBody>
      </p:sp>
      <p:sp>
        <p:nvSpPr>
          <p:cNvPr id="26" name="Text Box 18"/>
          <p:cNvSpPr txBox="1">
            <a:spLocks noChangeArrowheads="1"/>
          </p:cNvSpPr>
          <p:nvPr/>
        </p:nvSpPr>
        <p:spPr bwMode="auto">
          <a:xfrm>
            <a:off x="-311286" y="5569362"/>
            <a:ext cx="1357405" cy="34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Strongly Disagree</a:t>
            </a:r>
            <a:endParaRPr lang="en-GB" sz="1200" dirty="0"/>
          </a:p>
        </p:txBody>
      </p:sp>
      <p:sp>
        <p:nvSpPr>
          <p:cNvPr id="27" name="Text Box 18"/>
          <p:cNvSpPr txBox="1">
            <a:spLocks noChangeArrowheads="1"/>
          </p:cNvSpPr>
          <p:nvPr/>
        </p:nvSpPr>
        <p:spPr bwMode="auto">
          <a:xfrm>
            <a:off x="-165370" y="5344056"/>
            <a:ext cx="1211490" cy="34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Slightly Disagree</a:t>
            </a:r>
            <a:endParaRPr lang="en-GB" sz="1200" dirty="0"/>
          </a:p>
        </p:txBody>
      </p:sp>
      <p:sp>
        <p:nvSpPr>
          <p:cNvPr id="28" name="Text Box 18"/>
          <p:cNvSpPr txBox="1">
            <a:spLocks noChangeArrowheads="1"/>
          </p:cNvSpPr>
          <p:nvPr/>
        </p:nvSpPr>
        <p:spPr bwMode="auto">
          <a:xfrm>
            <a:off x="29495" y="5806381"/>
            <a:ext cx="1016625" cy="22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lnSpc>
                <a:spcPts val="1000"/>
              </a:lnSpc>
            </a:pPr>
            <a:r>
              <a:rPr lang="en-GB" sz="1200" dirty="0" smtClean="0"/>
              <a:t>Don’t know</a:t>
            </a:r>
            <a:endParaRPr lang="en-GB" sz="1200" dirty="0"/>
          </a:p>
        </p:txBody>
      </p:sp>
    </p:spTree>
    <p:extLst>
      <p:ext uri="{BB962C8B-B14F-4D97-AF65-F5344CB8AC3E}">
        <p14:creationId xmlns:p14="http://schemas.microsoft.com/office/powerpoint/2010/main" val="2853019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8" descr="amarach rgb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5150" y="2487613"/>
            <a:ext cx="2932113" cy="188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Blank">
  <a:themeElements>
    <a:clrScheme name="Amarach Research Template">
      <a:dk1>
        <a:srgbClr val="000000"/>
      </a:dk1>
      <a:lt1>
        <a:sysClr val="window" lastClr="FFFFFF"/>
      </a:lt1>
      <a:dk2>
        <a:srgbClr val="BCBEBE"/>
      </a:dk2>
      <a:lt2>
        <a:srgbClr val="54888E"/>
      </a:lt2>
      <a:accent1>
        <a:srgbClr val="DCB95A"/>
      </a:accent1>
      <a:accent2>
        <a:srgbClr val="A71930"/>
      </a:accent2>
      <a:accent3>
        <a:srgbClr val="916585"/>
      </a:accent3>
      <a:accent4>
        <a:srgbClr val="C19859"/>
      </a:accent4>
      <a:accent5>
        <a:srgbClr val="9CA484"/>
      </a:accent5>
      <a:accent6>
        <a:srgbClr val="993366"/>
      </a:accent6>
      <a:hlink>
        <a:srgbClr val="666699"/>
      </a:hlink>
      <a:folHlink>
        <a:srgbClr val="41789D"/>
      </a:folHlink>
    </a:clrScheme>
    <a:fontScheme name="10_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144</TotalTime>
  <Words>580</Words>
  <Application>Microsoft Office PowerPoint</Application>
  <PresentationFormat>On-screen Show (4:3)</PresentationFormat>
  <Paragraphs>186</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Blank</vt:lpstr>
      <vt:lpstr>PowerPoint Presentation</vt:lpstr>
      <vt:lpstr>Research Methodology</vt:lpstr>
      <vt:lpstr>Profile of Sample</vt:lpstr>
      <vt:lpstr>Alcohol Consumption &amp; Water-Based Activity in the Past Two Years</vt:lpstr>
      <vt:lpstr>Alcohol Consumption &amp; Water-Based Activity in the Past Two Years</vt:lpstr>
      <vt:lpstr>Alcohol Consumption &amp; Water-Based Activity in the Past Two Years</vt:lpstr>
      <vt:lpstr>Positive Effect of Slogan ‘Never ever Drink and Dive or Swim or Sail’</vt:lpstr>
      <vt:lpstr>PowerPoint Presentation</vt:lpstr>
    </vt:vector>
  </TitlesOfParts>
  <Company>AmarachResearch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McCart</dc:creator>
  <cp:lastModifiedBy>Mary Dunne</cp:lastModifiedBy>
  <cp:revision>36</cp:revision>
  <dcterms:created xsi:type="dcterms:W3CDTF">2012-08-01T13:48:35Z</dcterms:created>
  <dcterms:modified xsi:type="dcterms:W3CDTF">2013-05-24T10:02:16Z</dcterms:modified>
</cp:coreProperties>
</file>