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70" r:id="rId4"/>
    <p:sldId id="277" r:id="rId5"/>
    <p:sldId id="274" r:id="rId6"/>
    <p:sldId id="275" r:id="rId7"/>
    <p:sldId id="282" r:id="rId8"/>
    <p:sldId id="278" r:id="rId9"/>
    <p:sldId id="262" r:id="rId10"/>
    <p:sldId id="263" r:id="rId11"/>
    <p:sldId id="279" r:id="rId12"/>
    <p:sldId id="280" r:id="rId13"/>
    <p:sldId id="258" r:id="rId14"/>
    <p:sldId id="261" r:id="rId15"/>
    <p:sldId id="272" r:id="rId16"/>
    <p:sldId id="281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84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C0F5A-D98D-46B2-B9D0-1CE99F89DEA3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7E3F-D452-48F9-A166-948685FCAB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96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50 years ago most men and almost half of women smoked</a:t>
            </a:r>
          </a:p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Nowadays, only 1 in 5 people smoke</a:t>
            </a:r>
          </a:p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Smoking is not normal</a:t>
            </a:r>
          </a:p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How have we achieved a cultural and social shift away from smoking?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645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50 years ago most men and almost half of women smoked</a:t>
            </a:r>
          </a:p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Nowadays, only 1 in 5 people smoke</a:t>
            </a:r>
          </a:p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Smoking is not normal</a:t>
            </a:r>
          </a:p>
          <a:p>
            <a:pPr algn="l" eaLnBrk="1" hangingPunct="1"/>
            <a:r>
              <a:rPr lang="en-US" sz="1200" dirty="0" smtClean="0">
                <a:solidFill>
                  <a:srgbClr val="192261"/>
                </a:solidFill>
              </a:rPr>
              <a:t>How have we achieved a cultural and social shift away from smoking?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645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Cigarette consumption</a:t>
            </a:r>
            <a:r>
              <a:rPr lang="en-IE" baseline="0" dirty="0" smtClean="0"/>
              <a:t> in Western Europe has dropped from 50% to somewhere around 25% in the last 40 years.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44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Cigarette consumption</a:t>
            </a:r>
            <a:r>
              <a:rPr lang="en-IE" baseline="0" dirty="0" smtClean="0"/>
              <a:t> in Western Europe has dropped from 50% to somewhere around 25% in the last 40 years.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44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Cigarette consumption</a:t>
            </a:r>
            <a:r>
              <a:rPr lang="en-IE" baseline="0" dirty="0" smtClean="0"/>
              <a:t> in Western Europe has dropped from 50% to somewhere around 25% in the last 40 years.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44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Cigarette consumption</a:t>
            </a:r>
            <a:r>
              <a:rPr lang="en-IE" baseline="0" dirty="0" smtClean="0"/>
              <a:t> in Western Europe has dropped from 50% to somewhere around 25% in the last 40 years.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44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Glamour and attractiveness linked to smoking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7E3F-D452-48F9-A166-948685FCAB2E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237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8D68-3277-40AC-8C20-709132CB25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FFEC-4AEA-4736-B4BF-492E034B0D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5B16-9CB8-4790-8B74-9657EB8D6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D789-7180-4DCD-AD92-B26FF33A81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0"/>
            <a:ext cx="65341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B807-BE73-436B-B1B1-05C758915B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5EE7-EA78-4379-BA95-1D208BF3F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4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8D68-3277-40AC-8C20-709132CB25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FFEC-4AEA-4736-B4BF-492E034B0D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5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6ABF-DC7E-4792-B2EA-7A6216A88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5D2C-6077-4CE7-9A82-E6E33740C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4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F233-1475-45A1-8B12-1285FE824F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1671-0A73-489D-8323-E2EFAB9072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6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5529-586B-45D4-A12B-3AA8A5A29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267-A102-4911-9B5C-36FACA1F19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87EB-B2A8-4DA0-B074-D254C85ACA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344A-24BC-4429-8A6B-5A26A6BF5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0C82-8ED3-471D-881F-122E90EC0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0A22-3899-47CD-A751-1FD64033A0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2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675E-022A-48E9-9D56-13705273B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0AD0-E14C-4C48-BDDF-C082112226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56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C349-3AF1-4BDD-8D21-83950502C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2FCC-365A-48C9-B054-25CEB19626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6ABF-DC7E-4792-B2EA-7A6216A88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5D2C-6077-4CE7-9A82-E6E33740C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6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CB29-E1E4-4E72-9EE4-942CF6F5D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CE8A-C6D8-4DDE-8453-FF152E1F05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0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5B16-9CB8-4790-8B74-9657EB8D6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D789-7180-4DCD-AD92-B26FF33A81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0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B807-BE73-436B-B1B1-05C758915B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5EE7-EA78-4379-BA95-1D208BF3F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F233-1475-45A1-8B12-1285FE824F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1671-0A73-489D-8323-E2EFAB9072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6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5529-586B-45D4-A12B-3AA8A5A29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267-A102-4911-9B5C-36FACA1F19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9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87EB-B2A8-4DA0-B074-D254C85ACA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344A-24BC-4429-8A6B-5A26A6BF5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0C82-8ED3-471D-881F-122E90EC0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0A22-3899-47CD-A751-1FD64033A0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675E-022A-48E9-9D56-13705273B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0AD0-E14C-4C48-BDDF-C082112226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0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C349-3AF1-4BDD-8D21-83950502C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2FCC-365A-48C9-B054-25CEB19626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CB29-E1E4-4E72-9EE4-942CF6F5D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CE8A-C6D8-4DDE-8453-FF152E1F05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D01BA21-094C-46FA-8E99-AEB028E0C0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C75B5BE-F73E-44BA-9341-E6279778786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D01BA21-094C-46FA-8E99-AEB028E0C0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C75B5BE-F73E-44BA-9341-E6279778786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39078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192261"/>
                </a:solidFill>
                <a:latin typeface="Trebuchet MS" pitchFamily="34" charset="0"/>
              </a:rPr>
              <a:t>Tobacco - the </a:t>
            </a:r>
            <a:r>
              <a:rPr lang="en-US" b="1" dirty="0">
                <a:solidFill>
                  <a:srgbClr val="192261"/>
                </a:solidFill>
                <a:latin typeface="Trebuchet MS" pitchFamily="34" charset="0"/>
              </a:rPr>
              <a:t>s</a:t>
            </a:r>
            <a:r>
              <a:rPr lang="en-US" b="1" dirty="0" smtClean="0">
                <a:solidFill>
                  <a:srgbClr val="192261"/>
                </a:solidFill>
                <a:latin typeface="Trebuchet MS" pitchFamily="34" charset="0"/>
              </a:rPr>
              <a:t>tory so </a:t>
            </a:r>
            <a:r>
              <a:rPr lang="en-US" b="1" dirty="0">
                <a:solidFill>
                  <a:srgbClr val="192261"/>
                </a:solidFill>
                <a:latin typeface="Trebuchet MS" pitchFamily="34" charset="0"/>
              </a:rPr>
              <a:t>f</a:t>
            </a:r>
            <a:r>
              <a:rPr lang="en-US" b="1" dirty="0" smtClean="0">
                <a:solidFill>
                  <a:srgbClr val="192261"/>
                </a:solidFill>
                <a:latin typeface="Trebuchet MS" pitchFamily="34" charset="0"/>
              </a:rPr>
              <a:t>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Proof change is possible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Kathleen O’Meara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Irish Cancer Society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318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39" y="1844824"/>
            <a:ext cx="3556157" cy="33410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Global victories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15000" cy="4421087"/>
          </a:xfrm>
        </p:spPr>
        <p:txBody>
          <a:bodyPr/>
          <a:lstStyle/>
          <a:p>
            <a:pPr lvl="1"/>
            <a:r>
              <a:rPr lang="en-IE" sz="4800" dirty="0" smtClean="0"/>
              <a:t>WHO FCTC</a:t>
            </a:r>
          </a:p>
          <a:p>
            <a:pPr lvl="1"/>
            <a:r>
              <a:rPr lang="en-IE" sz="4800" dirty="0" smtClean="0"/>
              <a:t>Plain packaging</a:t>
            </a:r>
          </a:p>
          <a:p>
            <a:pPr lvl="1"/>
            <a:r>
              <a:rPr lang="en-IE" sz="4800" dirty="0" smtClean="0"/>
              <a:t>Global coalitions built</a:t>
            </a:r>
          </a:p>
          <a:p>
            <a:pPr lvl="1"/>
            <a:r>
              <a:rPr lang="en-IE" sz="4800" dirty="0" smtClean="0"/>
              <a:t>Tobacco Products Directive…maybe</a:t>
            </a:r>
          </a:p>
        </p:txBody>
      </p:sp>
    </p:spTree>
    <p:extLst>
      <p:ext uri="{BB962C8B-B14F-4D97-AF65-F5344CB8AC3E}">
        <p14:creationId xmlns:p14="http://schemas.microsoft.com/office/powerpoint/2010/main" val="710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" y="1304021"/>
            <a:ext cx="2466975" cy="1847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50391"/>
            <a:ext cx="8229600" cy="1143000"/>
          </a:xfrm>
        </p:spPr>
        <p:txBody>
          <a:bodyPr/>
          <a:lstStyle/>
          <a:p>
            <a:r>
              <a:rPr lang="en-IE" dirty="0" smtClean="0"/>
              <a:t>Challenges</a:t>
            </a:r>
            <a:endParaRPr lang="en-IE" dirty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>
          <a:xfrm>
            <a:off x="637728" y="170718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>
              <a:solidFill>
                <a:srgbClr val="192261"/>
              </a:solidFill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192261"/>
              </a:solidFill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192261"/>
              </a:solidFill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19226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92" y="3834106"/>
            <a:ext cx="2014364" cy="30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3496" y="5062665"/>
            <a:ext cx="221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92261"/>
                </a:solidFill>
              </a:rPr>
              <a:t>Quit support</a:t>
            </a:r>
            <a:endParaRPr lang="en-US" sz="4400" dirty="0">
              <a:solidFill>
                <a:srgbClr val="19226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1" y="3995564"/>
            <a:ext cx="2692296" cy="179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9" y="5760542"/>
            <a:ext cx="359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rgbClr val="002060"/>
                </a:solidFill>
              </a:rPr>
              <a:t>Female smokers</a:t>
            </a:r>
            <a:endParaRPr lang="en-IE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7979" y="3591333"/>
            <a:ext cx="3349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rgbClr val="002060"/>
                </a:solidFill>
              </a:rPr>
              <a:t>No National Tobacco Strategy</a:t>
            </a:r>
            <a:endParaRPr lang="en-IE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84" y="4694080"/>
            <a:ext cx="2110442" cy="21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12103" y="234842"/>
            <a:ext cx="316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600" dirty="0" smtClean="0">
                <a:solidFill>
                  <a:srgbClr val="002060"/>
                </a:solidFill>
              </a:rPr>
              <a:t>Departments not working together</a:t>
            </a:r>
            <a:endParaRPr lang="en-IE" sz="360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18" y="1962083"/>
            <a:ext cx="2810736" cy="18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359" y="234842"/>
            <a:ext cx="2402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92261"/>
                </a:solidFill>
              </a:rPr>
              <a:t>Tobacco industry </a:t>
            </a:r>
          </a:p>
          <a:p>
            <a:r>
              <a:rPr lang="en-US" sz="4000" dirty="0">
                <a:solidFill>
                  <a:srgbClr val="192261"/>
                </a:solidFill>
              </a:rPr>
              <a:t>profits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0" y="1129484"/>
            <a:ext cx="1676008" cy="24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9483" y="1474629"/>
            <a:ext cx="1669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rgbClr val="002060"/>
                </a:solidFill>
              </a:rPr>
              <a:t>Tobacco industry tactics</a:t>
            </a:r>
            <a:endParaRPr lang="en-I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4504"/>
            <a:ext cx="4879028" cy="26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7433"/>
            <a:ext cx="2565918" cy="320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74" y="3340695"/>
            <a:ext cx="326654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3" y="4464723"/>
            <a:ext cx="3502681" cy="20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7734"/>
            <a:ext cx="2429278" cy="242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9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 unlike…</a:t>
            </a:r>
            <a:endParaRPr lang="en-IE" dirty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endParaRPr lang="en-US" sz="1800" dirty="0" smtClean="0">
              <a:solidFill>
                <a:srgbClr val="192261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" y="384117"/>
            <a:ext cx="2951280" cy="27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29" y="696588"/>
            <a:ext cx="2297126" cy="30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1340768"/>
            <a:ext cx="25849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8833"/>
            <a:ext cx="3908425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6610"/>
            <a:ext cx="38961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en-US" dirty="0" smtClean="0">
                <a:solidFill>
                  <a:srgbClr val="192261"/>
                </a:solidFill>
              </a:rPr>
              <a:t>Parallels between smoking and alcohol</a:t>
            </a:r>
            <a:endParaRPr lang="en-IE" dirty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92261"/>
                </a:solidFill>
              </a:rPr>
              <a:t>Glamour, attractive, cool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National heritage </a:t>
            </a:r>
            <a:r>
              <a:rPr lang="en-US" dirty="0" smtClean="0">
                <a:solidFill>
                  <a:srgbClr val="192261"/>
                </a:solidFill>
              </a:rPr>
              <a:t>and culture</a:t>
            </a:r>
          </a:p>
          <a:p>
            <a:pPr eaLnBrk="1" hangingPunct="1"/>
            <a:r>
              <a:rPr lang="en-US" dirty="0" smtClean="0">
                <a:solidFill>
                  <a:srgbClr val="192261"/>
                </a:solidFill>
              </a:rPr>
              <a:t>Political connections</a:t>
            </a:r>
          </a:p>
          <a:p>
            <a:pPr eaLnBrk="1" hangingPunct="1"/>
            <a:r>
              <a:rPr lang="en-US" dirty="0" smtClean="0">
                <a:solidFill>
                  <a:srgbClr val="192261"/>
                </a:solidFill>
              </a:rPr>
              <a:t>Economic arguments</a:t>
            </a:r>
            <a:endParaRPr lang="en-US" dirty="0">
              <a:solidFill>
                <a:srgbClr val="19226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192261"/>
                </a:solidFill>
              </a:rPr>
              <a:t>Front groups</a:t>
            </a:r>
          </a:p>
          <a:p>
            <a:pPr eaLnBrk="1" hangingPunct="1"/>
            <a:r>
              <a:rPr lang="en-US" dirty="0" smtClean="0">
                <a:solidFill>
                  <a:srgbClr val="192261"/>
                </a:solidFill>
              </a:rPr>
              <a:t>‘Social’ smokers / drinkers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24340"/>
            <a:ext cx="4398912" cy="293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</a:rPr>
              <a:t>Change is </a:t>
            </a:r>
            <a:r>
              <a:rPr lang="en-IE" sz="5400" dirty="0" smtClean="0">
                <a:solidFill>
                  <a:schemeClr val="bg1"/>
                </a:solidFill>
              </a:rPr>
              <a:t>possible</a:t>
            </a:r>
            <a:endParaRPr lang="en-IE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9689" y="14001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6000" dirty="0">
                <a:solidFill>
                  <a:schemeClr val="bg1"/>
                </a:solidFill>
              </a:rPr>
              <a:t>See and be the change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81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8000" dirty="0" smtClean="0"/>
              <a:t>Thank you</a:t>
            </a:r>
            <a:endParaRPr lang="en-IE" sz="8000" dirty="0"/>
          </a:p>
        </p:txBody>
      </p:sp>
    </p:spTree>
    <p:extLst>
      <p:ext uri="{BB962C8B-B14F-4D97-AF65-F5344CB8AC3E}">
        <p14:creationId xmlns:p14="http://schemas.microsoft.com/office/powerpoint/2010/main" val="40193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IE" dirty="0" smtClean="0"/>
              <a:t>Where we’ve come from</a:t>
            </a:r>
            <a:endParaRPr lang="en-IE" dirty="0"/>
          </a:p>
        </p:txBody>
      </p:sp>
      <p:pic>
        <p:nvPicPr>
          <p:cNvPr id="4" name="Picture 2" descr="http://gridskipper.com/assets/resources/2007/09/mad%20men%20guide%20to%20new%20y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3188"/>
            <a:ext cx="4736086" cy="38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229284" cy="28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IE" dirty="0" smtClean="0"/>
              <a:t>Where we’ve come from</a:t>
            </a:r>
            <a:endParaRPr lang="en-IE" dirty="0"/>
          </a:p>
        </p:txBody>
      </p:sp>
      <p:pic>
        <p:nvPicPr>
          <p:cNvPr id="2050" name="Picture 2" descr="http://media.treehugger.com/assets/images/2011/10/DoctorsSmokeCamel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4258"/>
            <a:ext cx="8359724" cy="40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67128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192261"/>
                </a:solidFill>
              </a:rPr>
              <a:t>A success story</a:t>
            </a:r>
            <a:endParaRPr lang="en-IE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88010" cy="292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94221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 smtClean="0"/>
              <a:t>U.S. rate fallen from 45% in 1954 to 22% in 2011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24337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67128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192261"/>
                </a:solidFill>
              </a:rPr>
              <a:t>A success story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0272" y="5137659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/>
              <a:t>U.K. rate fallen from 52% in 1974 to 22% in 2009</a:t>
            </a:r>
            <a:endParaRPr lang="en-IE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b="-755"/>
          <a:stretch/>
        </p:blipFill>
        <p:spPr bwMode="auto">
          <a:xfrm>
            <a:off x="2146457" y="1268760"/>
            <a:ext cx="4923094" cy="38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67128" cy="1008112"/>
          </a:xfrm>
        </p:spPr>
        <p:txBody>
          <a:bodyPr/>
          <a:lstStyle/>
          <a:p>
            <a:r>
              <a:rPr lang="en-IE" sz="4800" dirty="0" smtClean="0"/>
              <a:t>In Ireland smoking rate fallen to 24% thanks to…</a:t>
            </a:r>
            <a:endParaRPr lang="en-IE" sz="4800" dirty="0"/>
          </a:p>
        </p:txBody>
      </p:sp>
      <p:pic>
        <p:nvPicPr>
          <p:cNvPr id="7170" name="Picture 2" descr="http://1.bp.blogspot.com/-iDWd3JTNcA0/TWOo3EszeWI/AAAAAAAAATQ/ILWycvdgsMY/s1600/michael_marti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64" y="1786467"/>
            <a:ext cx="3000276" cy="47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65"/>
            <a:ext cx="3379934" cy="24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76" y="5197317"/>
            <a:ext cx="1762160" cy="137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37374" cy="12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1971130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…And stakeholders working </a:t>
            </a:r>
            <a:r>
              <a:rPr lang="en-IE" sz="4000" b="1" u="sng" dirty="0" smtClean="0"/>
              <a:t>together</a:t>
            </a:r>
            <a:endParaRPr lang="en-IE" sz="4000" b="1" u="sng" dirty="0"/>
          </a:p>
        </p:txBody>
      </p:sp>
    </p:spTree>
    <p:extLst>
      <p:ext uri="{BB962C8B-B14F-4D97-AF65-F5344CB8AC3E}">
        <p14:creationId xmlns:p14="http://schemas.microsoft.com/office/powerpoint/2010/main" val="18975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4"/>
          <a:srcRect l="40558" t="16490" r="18384" b="11968"/>
          <a:stretch/>
        </p:blipFill>
        <p:spPr bwMode="auto">
          <a:xfrm>
            <a:off x="1139933" y="1412776"/>
            <a:ext cx="6912768" cy="4608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202923"/>
            <a:ext cx="7067128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192261"/>
                </a:solidFill>
              </a:rPr>
              <a:t>But…poor, young women smoke more</a:t>
            </a:r>
            <a:endParaRPr lang="en-IE" sz="4800" dirty="0"/>
          </a:p>
        </p:txBody>
      </p:sp>
      <p:sp>
        <p:nvSpPr>
          <p:cNvPr id="2" name="Freeform 1"/>
          <p:cNvSpPr/>
          <p:nvPr/>
        </p:nvSpPr>
        <p:spPr>
          <a:xfrm>
            <a:off x="1634743" y="1156447"/>
            <a:ext cx="1403189" cy="929794"/>
          </a:xfrm>
          <a:custGeom>
            <a:avLst/>
            <a:gdLst>
              <a:gd name="connsiteX0" fmla="*/ 718492 w 1403189"/>
              <a:gd name="connsiteY0" fmla="*/ 67235 h 929794"/>
              <a:gd name="connsiteX1" fmla="*/ 180610 w 1403189"/>
              <a:gd name="connsiteY1" fmla="*/ 134471 h 929794"/>
              <a:gd name="connsiteX2" fmla="*/ 32692 w 1403189"/>
              <a:gd name="connsiteY2" fmla="*/ 605118 h 929794"/>
              <a:gd name="connsiteX3" fmla="*/ 745386 w 1403189"/>
              <a:gd name="connsiteY3" fmla="*/ 927847 h 929794"/>
              <a:gd name="connsiteX4" fmla="*/ 1390845 w 1403189"/>
              <a:gd name="connsiteY4" fmla="*/ 457200 h 929794"/>
              <a:gd name="connsiteX5" fmla="*/ 153716 w 1403189"/>
              <a:gd name="connsiteY5" fmla="*/ 0 h 929794"/>
              <a:gd name="connsiteX6" fmla="*/ 153716 w 1403189"/>
              <a:gd name="connsiteY6" fmla="*/ 0 h 929794"/>
              <a:gd name="connsiteX7" fmla="*/ 153716 w 1403189"/>
              <a:gd name="connsiteY7" fmla="*/ 0 h 929794"/>
              <a:gd name="connsiteX8" fmla="*/ 153716 w 1403189"/>
              <a:gd name="connsiteY8" fmla="*/ 0 h 9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189" h="929794">
                <a:moveTo>
                  <a:pt x="718492" y="67235"/>
                </a:moveTo>
                <a:cubicBezTo>
                  <a:pt x="506701" y="56029"/>
                  <a:pt x="294910" y="44824"/>
                  <a:pt x="180610" y="134471"/>
                </a:cubicBezTo>
                <a:cubicBezTo>
                  <a:pt x="66310" y="224118"/>
                  <a:pt x="-61437" y="472889"/>
                  <a:pt x="32692" y="605118"/>
                </a:cubicBezTo>
                <a:cubicBezTo>
                  <a:pt x="126821" y="737347"/>
                  <a:pt x="519027" y="952500"/>
                  <a:pt x="745386" y="927847"/>
                </a:cubicBezTo>
                <a:cubicBezTo>
                  <a:pt x="971745" y="903194"/>
                  <a:pt x="1489457" y="611841"/>
                  <a:pt x="1390845" y="457200"/>
                </a:cubicBezTo>
                <a:cubicBezTo>
                  <a:pt x="1292233" y="302559"/>
                  <a:pt x="153716" y="0"/>
                  <a:pt x="153716" y="0"/>
                </a:cubicBezTo>
                <a:lnTo>
                  <a:pt x="153716" y="0"/>
                </a:lnTo>
                <a:lnTo>
                  <a:pt x="153716" y="0"/>
                </a:lnTo>
                <a:lnTo>
                  <a:pt x="153716" y="0"/>
                </a:lnTo>
              </a:path>
            </a:pathLst>
          </a:custGeom>
          <a:noFill/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68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85" y="105095"/>
            <a:ext cx="8229600" cy="1143000"/>
          </a:xfrm>
        </p:spPr>
        <p:txBody>
          <a:bodyPr/>
          <a:lstStyle/>
          <a:p>
            <a:r>
              <a:rPr lang="en-IE" dirty="0" smtClean="0"/>
              <a:t>The road to success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8095"/>
            <a:ext cx="3062834" cy="20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89450"/>
            <a:ext cx="2423304" cy="36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785" y="326096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/>
              <a:t>Legislation</a:t>
            </a:r>
            <a:endParaRPr lang="en-IE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239944" y="1196752"/>
            <a:ext cx="2831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Prioritisation of Public Health Policy</a:t>
            </a:r>
            <a:endParaRPr lang="en-IE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2" y="4262015"/>
            <a:ext cx="3423632" cy="19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032" y="617297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Political Champions</a:t>
            </a:r>
            <a:endParaRPr lang="en-IE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94029"/>
            <a:ext cx="2759724" cy="19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2483" y="3738795"/>
            <a:ext cx="28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Coalition Building</a:t>
            </a:r>
            <a:endParaRPr lang="en-IE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88" y="4184234"/>
            <a:ext cx="2850326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151" y="624700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New Ideas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189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 smtClean="0"/>
              <a:t>Legislation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E" sz="4800" dirty="0" smtClean="0"/>
              <a:t>Ban on smoking in workplaces</a:t>
            </a:r>
          </a:p>
          <a:p>
            <a:pPr lvl="1"/>
            <a:r>
              <a:rPr lang="en-IE" sz="4800" dirty="0" smtClean="0"/>
              <a:t>Display ban</a:t>
            </a:r>
          </a:p>
          <a:p>
            <a:pPr lvl="1"/>
            <a:r>
              <a:rPr lang="en-IE" sz="4800" dirty="0" smtClean="0"/>
              <a:t>10-packs banned</a:t>
            </a:r>
          </a:p>
          <a:p>
            <a:pPr lvl="1"/>
            <a:r>
              <a:rPr lang="en-IE" sz="4800" dirty="0" smtClean="0"/>
              <a:t>Graphic warnings</a:t>
            </a:r>
          </a:p>
          <a:p>
            <a:pPr lvl="1"/>
            <a:r>
              <a:rPr lang="en-IE" sz="4800" dirty="0" smtClean="0"/>
              <a:t>And more….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5147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349</Words>
  <Application>Microsoft Office PowerPoint</Application>
  <PresentationFormat>On-screen Show (4:3)</PresentationFormat>
  <Paragraphs>73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Tobacco - the story so far</vt:lpstr>
      <vt:lpstr>Where we’ve come from</vt:lpstr>
      <vt:lpstr>Where we’ve come from</vt:lpstr>
      <vt:lpstr>A success story</vt:lpstr>
      <vt:lpstr>A success story</vt:lpstr>
      <vt:lpstr>In Ireland smoking rate fallen to 24% thanks to…</vt:lpstr>
      <vt:lpstr>But…poor, young women smoke more</vt:lpstr>
      <vt:lpstr>The road to success</vt:lpstr>
      <vt:lpstr>Legislation</vt:lpstr>
      <vt:lpstr>Global victories</vt:lpstr>
      <vt:lpstr>Challenges</vt:lpstr>
      <vt:lpstr>PowerPoint Presentation</vt:lpstr>
      <vt:lpstr>Not unlike…</vt:lpstr>
      <vt:lpstr>Parallels between smoking and alcohol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Tobacco Story So Far</dc:title>
  <dc:creator>Rachel Morrogh</dc:creator>
  <cp:lastModifiedBy>MNelson</cp:lastModifiedBy>
  <cp:revision>32</cp:revision>
  <dcterms:created xsi:type="dcterms:W3CDTF">2012-10-22T10:11:24Z</dcterms:created>
  <dcterms:modified xsi:type="dcterms:W3CDTF">2012-11-07T12:43:41Z</dcterms:modified>
</cp:coreProperties>
</file>