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8" r:id="rId30"/>
    <p:sldId id="285" r:id="rId31"/>
    <p:sldId id="287" r:id="rId32"/>
    <p:sldId id="286" r:id="rId33"/>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34" y="-11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26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413" b="1" i="0" u="none" strike="noStrike" baseline="0">
                <a:solidFill>
                  <a:srgbClr val="000000"/>
                </a:solidFill>
                <a:latin typeface="Arial"/>
                <a:ea typeface="Arial"/>
                <a:cs typeface="Arial"/>
              </a:defRPr>
            </a:pPr>
            <a:endParaRPr lang="en-IE"/>
          </a:p>
        </c:rich>
      </c:tx>
      <c:layout>
        <c:manualLayout>
          <c:xMode val="edge"/>
          <c:yMode val="edge"/>
          <c:x val="0.49431230610134441"/>
          <c:y val="2.0338983050847453E-2"/>
        </c:manualLayout>
      </c:layout>
      <c:overlay val="0"/>
      <c:spPr>
        <a:noFill/>
        <a:ln w="33863">
          <a:noFill/>
        </a:ln>
      </c:spPr>
    </c:title>
    <c:autoTitleDeleted val="0"/>
    <c:plotArea>
      <c:layout>
        <c:manualLayout>
          <c:layoutTarget val="inner"/>
          <c:xMode val="edge"/>
          <c:yMode val="edge"/>
          <c:x val="0.17269906928645296"/>
          <c:y val="4.3972032907651247E-2"/>
          <c:w val="0.58221302998965851"/>
          <c:h val="0.81937987163369286"/>
        </c:manualLayout>
      </c:layout>
      <c:lineChart>
        <c:grouping val="standard"/>
        <c:varyColors val="0"/>
        <c:ser>
          <c:idx val="0"/>
          <c:order val="0"/>
          <c:tx>
            <c:strRef>
              <c:f>Sheet1!$A$2</c:f>
              <c:strCache>
                <c:ptCount val="1"/>
                <c:pt idx="0">
                  <c:v>Ireland</c:v>
                </c:pt>
              </c:strCache>
            </c:strRef>
          </c:tx>
          <c:spPr>
            <a:ln w="4233">
              <a:solidFill>
                <a:srgbClr val="339966"/>
              </a:solidFill>
              <a:prstDash val="solid"/>
            </a:ln>
          </c:spPr>
          <c:marker>
            <c:symbol val="diamond"/>
            <c:size val="11"/>
            <c:spPr>
              <a:solidFill>
                <a:srgbClr val="008000"/>
              </a:solidFill>
              <a:ln>
                <a:solidFill>
                  <a:srgbClr val="008000"/>
                </a:solidFill>
                <a:prstDash val="solid"/>
              </a:ln>
              <a:effectLst>
                <a:outerShdw dist="35921" dir="2700000" algn="br">
                  <a:srgbClr val="000000"/>
                </a:outerShdw>
              </a:effectLst>
            </c:spPr>
          </c:marker>
          <c:cat>
            <c:strRef>
              <c:f>Sheet1!$B$1:$AU$1</c:f>
              <c:strCache>
                <c:ptCount val="4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strCache>
            </c:strRef>
          </c:cat>
          <c:val>
            <c:numRef>
              <c:f>Sheet1!$B$2:$AU$2</c:f>
              <c:numCache>
                <c:formatCode>General</c:formatCode>
                <c:ptCount val="46"/>
                <c:pt idx="0">
                  <c:v>4.9000000000000004</c:v>
                </c:pt>
                <c:pt idx="1">
                  <c:v>5</c:v>
                </c:pt>
                <c:pt idx="2">
                  <c:v>5.5</c:v>
                </c:pt>
                <c:pt idx="3">
                  <c:v>5.2</c:v>
                </c:pt>
                <c:pt idx="4">
                  <c:v>5.6</c:v>
                </c:pt>
                <c:pt idx="5">
                  <c:v>5.8</c:v>
                </c:pt>
                <c:pt idx="6">
                  <c:v>5.9</c:v>
                </c:pt>
                <c:pt idx="7">
                  <c:v>5.9</c:v>
                </c:pt>
                <c:pt idx="8">
                  <c:v>6.1</c:v>
                </c:pt>
                <c:pt idx="9">
                  <c:v>6.5</c:v>
                </c:pt>
                <c:pt idx="10">
                  <c:v>7</c:v>
                </c:pt>
                <c:pt idx="11">
                  <c:v>7.3</c:v>
                </c:pt>
                <c:pt idx="12">
                  <c:v>7.7</c:v>
                </c:pt>
                <c:pt idx="13">
                  <c:v>8.2000000000000011</c:v>
                </c:pt>
                <c:pt idx="14">
                  <c:v>9.3000000000000007</c:v>
                </c:pt>
                <c:pt idx="15">
                  <c:v>9.2000000000000011</c:v>
                </c:pt>
                <c:pt idx="16">
                  <c:v>9</c:v>
                </c:pt>
                <c:pt idx="17">
                  <c:v>9.2000000000000011</c:v>
                </c:pt>
                <c:pt idx="18">
                  <c:v>9.8000000000000007</c:v>
                </c:pt>
                <c:pt idx="19">
                  <c:v>10</c:v>
                </c:pt>
                <c:pt idx="20">
                  <c:v>9.6</c:v>
                </c:pt>
                <c:pt idx="21">
                  <c:v>9.1</c:v>
                </c:pt>
                <c:pt idx="22">
                  <c:v>8.8000000000000007</c:v>
                </c:pt>
                <c:pt idx="23">
                  <c:v>8</c:v>
                </c:pt>
                <c:pt idx="24">
                  <c:v>9.6</c:v>
                </c:pt>
                <c:pt idx="25">
                  <c:v>10</c:v>
                </c:pt>
                <c:pt idx="26">
                  <c:v>9.6</c:v>
                </c:pt>
                <c:pt idx="27">
                  <c:v>9.5</c:v>
                </c:pt>
                <c:pt idx="28">
                  <c:v>9.9</c:v>
                </c:pt>
                <c:pt idx="29">
                  <c:v>10.200000000000001</c:v>
                </c:pt>
                <c:pt idx="30">
                  <c:v>11.2</c:v>
                </c:pt>
                <c:pt idx="31">
                  <c:v>11.2</c:v>
                </c:pt>
                <c:pt idx="32">
                  <c:v>11.4</c:v>
                </c:pt>
                <c:pt idx="33">
                  <c:v>11.2</c:v>
                </c:pt>
                <c:pt idx="34">
                  <c:v>11.2</c:v>
                </c:pt>
                <c:pt idx="35">
                  <c:v>11.5</c:v>
                </c:pt>
                <c:pt idx="36">
                  <c:v>12.2</c:v>
                </c:pt>
                <c:pt idx="37">
                  <c:v>12.8</c:v>
                </c:pt>
                <c:pt idx="38">
                  <c:v>13.2</c:v>
                </c:pt>
                <c:pt idx="39">
                  <c:v>13.8</c:v>
                </c:pt>
                <c:pt idx="40">
                  <c:v>14.2</c:v>
                </c:pt>
                <c:pt idx="41">
                  <c:v>14.5</c:v>
                </c:pt>
                <c:pt idx="42">
                  <c:v>14.3</c:v>
                </c:pt>
                <c:pt idx="43">
                  <c:v>13.5</c:v>
                </c:pt>
                <c:pt idx="44">
                  <c:v>13.6</c:v>
                </c:pt>
                <c:pt idx="45">
                  <c:v>13.5</c:v>
                </c:pt>
              </c:numCache>
            </c:numRef>
          </c:val>
          <c:smooth val="0"/>
        </c:ser>
        <c:ser>
          <c:idx val="1"/>
          <c:order val="1"/>
          <c:tx>
            <c:strRef>
              <c:f>Sheet1!$A$3</c:f>
              <c:strCache>
                <c:ptCount val="1"/>
                <c:pt idx="0">
                  <c:v>Average OECD countries</c:v>
                </c:pt>
              </c:strCache>
            </c:strRef>
          </c:tx>
          <c:spPr>
            <a:ln w="16932">
              <a:solidFill>
                <a:srgbClr val="FF0000"/>
              </a:solidFill>
              <a:prstDash val="solid"/>
            </a:ln>
          </c:spPr>
          <c:marker>
            <c:symbol val="square"/>
            <c:size val="6"/>
            <c:spPr>
              <a:solidFill>
                <a:srgbClr val="FF0000"/>
              </a:solidFill>
              <a:ln>
                <a:solidFill>
                  <a:srgbClr val="FF0000"/>
                </a:solidFill>
                <a:prstDash val="solid"/>
              </a:ln>
              <a:effectLst>
                <a:outerShdw dist="35921" dir="2700000" algn="br">
                  <a:srgbClr val="000000"/>
                </a:outerShdw>
              </a:effectLst>
            </c:spPr>
          </c:marker>
          <c:cat>
            <c:strRef>
              <c:f>Sheet1!$B$1:$AU$1</c:f>
              <c:strCache>
                <c:ptCount val="4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strCache>
            </c:strRef>
          </c:cat>
          <c:val>
            <c:numRef>
              <c:f>Sheet1!$B$3:$AU$3</c:f>
              <c:numCache>
                <c:formatCode>General</c:formatCode>
                <c:ptCount val="46"/>
                <c:pt idx="0">
                  <c:v>7.3</c:v>
                </c:pt>
                <c:pt idx="1">
                  <c:v>7.3</c:v>
                </c:pt>
                <c:pt idx="2">
                  <c:v>7.1</c:v>
                </c:pt>
                <c:pt idx="3">
                  <c:v>6.2</c:v>
                </c:pt>
                <c:pt idx="4">
                  <c:v>6.4</c:v>
                </c:pt>
                <c:pt idx="5">
                  <c:v>8.5</c:v>
                </c:pt>
                <c:pt idx="6">
                  <c:v>8.8000000000000007</c:v>
                </c:pt>
                <c:pt idx="7">
                  <c:v>8.8000000000000007</c:v>
                </c:pt>
                <c:pt idx="8">
                  <c:v>9</c:v>
                </c:pt>
                <c:pt idx="9">
                  <c:v>9.5</c:v>
                </c:pt>
                <c:pt idx="10">
                  <c:v>10.200000000000001</c:v>
                </c:pt>
                <c:pt idx="11">
                  <c:v>10.200000000000001</c:v>
                </c:pt>
                <c:pt idx="12">
                  <c:v>10.9</c:v>
                </c:pt>
                <c:pt idx="13">
                  <c:v>11.3</c:v>
                </c:pt>
                <c:pt idx="14">
                  <c:v>11.8</c:v>
                </c:pt>
                <c:pt idx="15">
                  <c:v>11.7</c:v>
                </c:pt>
                <c:pt idx="16">
                  <c:v>11.6</c:v>
                </c:pt>
                <c:pt idx="17">
                  <c:v>11.5</c:v>
                </c:pt>
                <c:pt idx="18">
                  <c:v>11.4</c:v>
                </c:pt>
                <c:pt idx="19">
                  <c:v>11</c:v>
                </c:pt>
                <c:pt idx="20">
                  <c:v>11.2</c:v>
                </c:pt>
                <c:pt idx="21">
                  <c:v>11</c:v>
                </c:pt>
                <c:pt idx="22">
                  <c:v>11</c:v>
                </c:pt>
                <c:pt idx="23">
                  <c:v>11</c:v>
                </c:pt>
                <c:pt idx="24">
                  <c:v>11.2</c:v>
                </c:pt>
                <c:pt idx="25">
                  <c:v>10.8</c:v>
                </c:pt>
                <c:pt idx="26">
                  <c:v>10.6</c:v>
                </c:pt>
                <c:pt idx="27">
                  <c:v>10.5</c:v>
                </c:pt>
                <c:pt idx="28">
                  <c:v>10.4</c:v>
                </c:pt>
                <c:pt idx="29">
                  <c:v>10.4</c:v>
                </c:pt>
                <c:pt idx="30">
                  <c:v>10.4</c:v>
                </c:pt>
                <c:pt idx="31">
                  <c:v>10.3</c:v>
                </c:pt>
                <c:pt idx="32">
                  <c:v>10.1</c:v>
                </c:pt>
                <c:pt idx="33">
                  <c:v>10</c:v>
                </c:pt>
                <c:pt idx="34">
                  <c:v>9.8000000000000007</c:v>
                </c:pt>
                <c:pt idx="35">
                  <c:v>9.7000000000000011</c:v>
                </c:pt>
                <c:pt idx="36">
                  <c:v>9.7000000000000011</c:v>
                </c:pt>
                <c:pt idx="37">
                  <c:v>9.8000000000000007</c:v>
                </c:pt>
                <c:pt idx="38">
                  <c:v>9.9</c:v>
                </c:pt>
                <c:pt idx="39">
                  <c:v>9.7000000000000011</c:v>
                </c:pt>
                <c:pt idx="40">
                  <c:v>9.7000000000000011</c:v>
                </c:pt>
                <c:pt idx="41">
                  <c:v>9.7000000000000011</c:v>
                </c:pt>
                <c:pt idx="42">
                  <c:v>9.7000000000000011</c:v>
                </c:pt>
                <c:pt idx="43">
                  <c:v>9.6</c:v>
                </c:pt>
                <c:pt idx="44">
                  <c:v>9.5</c:v>
                </c:pt>
                <c:pt idx="45">
                  <c:v>9.5</c:v>
                </c:pt>
              </c:numCache>
            </c:numRef>
          </c:val>
          <c:smooth val="0"/>
        </c:ser>
        <c:dLbls>
          <c:showLegendKey val="0"/>
          <c:showVal val="0"/>
          <c:showCatName val="0"/>
          <c:showSerName val="0"/>
          <c:showPercent val="0"/>
          <c:showBubbleSize val="0"/>
        </c:dLbls>
        <c:marker val="1"/>
        <c:smooth val="0"/>
        <c:axId val="62651776"/>
        <c:axId val="64231680"/>
      </c:lineChart>
      <c:catAx>
        <c:axId val="62651776"/>
        <c:scaling>
          <c:orientation val="minMax"/>
        </c:scaling>
        <c:delete val="0"/>
        <c:axPos val="b"/>
        <c:title>
          <c:tx>
            <c:rich>
              <a:bodyPr/>
              <a:lstStyle/>
              <a:p>
                <a:pPr>
                  <a:defRPr sz="3413" b="1" i="0" u="none" strike="noStrike" baseline="0">
                    <a:solidFill>
                      <a:srgbClr val="000000"/>
                    </a:solidFill>
                    <a:latin typeface="Arial"/>
                    <a:ea typeface="Arial"/>
                    <a:cs typeface="Arial"/>
                  </a:defRPr>
                </a:pPr>
                <a:endParaRPr lang="en-IE"/>
              </a:p>
            </c:rich>
          </c:tx>
          <c:layout>
            <c:manualLayout>
              <c:xMode val="edge"/>
              <c:yMode val="edge"/>
              <c:x val="0.45708376421923486"/>
              <c:y val="0.9"/>
            </c:manualLayout>
          </c:layout>
          <c:overlay val="0"/>
          <c:spPr>
            <a:noFill/>
            <a:ln w="33863">
              <a:noFill/>
            </a:ln>
          </c:spPr>
        </c:title>
        <c:numFmt formatCode="General" sourceLinked="1"/>
        <c:majorTickMark val="out"/>
        <c:minorTickMark val="none"/>
        <c:tickLblPos val="low"/>
        <c:spPr>
          <a:ln w="16932">
            <a:solidFill>
              <a:srgbClr val="000000"/>
            </a:solidFill>
            <a:prstDash val="solid"/>
          </a:ln>
        </c:spPr>
        <c:txPr>
          <a:bodyPr rot="0" vert="horz" anchor="t" anchorCtr="0"/>
          <a:lstStyle/>
          <a:p>
            <a:pPr>
              <a:defRPr sz="1800" b="1" i="0" u="none" strike="noStrike" baseline="0">
                <a:solidFill>
                  <a:srgbClr val="000000"/>
                </a:solidFill>
                <a:latin typeface="Arial"/>
                <a:ea typeface="Arial"/>
                <a:cs typeface="Arial"/>
              </a:defRPr>
            </a:pPr>
            <a:endParaRPr lang="en-US"/>
          </a:p>
        </c:txPr>
        <c:crossAx val="64231680"/>
        <c:crosses val="autoZero"/>
        <c:auto val="1"/>
        <c:lblAlgn val="ctr"/>
        <c:lblOffset val="100"/>
        <c:tickLblSkip val="5"/>
        <c:tickMarkSkip val="1"/>
        <c:noMultiLvlLbl val="0"/>
      </c:catAx>
      <c:valAx>
        <c:axId val="64231680"/>
        <c:scaling>
          <c:orientation val="minMax"/>
        </c:scaling>
        <c:delete val="0"/>
        <c:axPos val="l"/>
        <c:majorGridlines>
          <c:spPr>
            <a:ln w="16932">
              <a:solidFill>
                <a:srgbClr val="000000"/>
              </a:solidFill>
              <a:prstDash val="solid"/>
            </a:ln>
          </c:spPr>
        </c:majorGridlines>
        <c:title>
          <c:tx>
            <c:rich>
              <a:bodyPr rot="0" vert="horz"/>
              <a:lstStyle/>
              <a:p>
                <a:pPr algn="ctr">
                  <a:defRPr sz="3413" b="1" i="0" u="none" strike="noStrike" baseline="0">
                    <a:solidFill>
                      <a:srgbClr val="000000"/>
                    </a:solidFill>
                    <a:latin typeface="Arial"/>
                    <a:ea typeface="Arial"/>
                    <a:cs typeface="Arial"/>
                  </a:defRPr>
                </a:pPr>
                <a:endParaRPr lang="en-IE"/>
              </a:p>
            </c:rich>
          </c:tx>
          <c:layout>
            <c:manualLayout>
              <c:xMode val="edge"/>
              <c:yMode val="edge"/>
              <c:x val="5.9979317476732165E-2"/>
              <c:y val="0.47288135593220343"/>
            </c:manualLayout>
          </c:layout>
          <c:overlay val="0"/>
          <c:spPr>
            <a:noFill/>
            <a:ln w="33863">
              <a:noFill/>
            </a:ln>
          </c:spPr>
        </c:title>
        <c:numFmt formatCode="0.0" sourceLinked="0"/>
        <c:majorTickMark val="out"/>
        <c:minorTickMark val="none"/>
        <c:tickLblPos val="nextTo"/>
        <c:spPr>
          <a:ln w="16932">
            <a:solidFill>
              <a:srgbClr val="000000"/>
            </a:solidFill>
            <a:prstDash val="solid"/>
          </a:ln>
        </c:spPr>
        <c:txPr>
          <a:bodyPr rot="0" vert="horz"/>
          <a:lstStyle/>
          <a:p>
            <a:pPr>
              <a:defRPr sz="3413" b="1" i="0" u="none" strike="noStrike" baseline="0">
                <a:solidFill>
                  <a:srgbClr val="000000"/>
                </a:solidFill>
                <a:latin typeface="Arial"/>
                <a:ea typeface="Arial"/>
                <a:cs typeface="Arial"/>
              </a:defRPr>
            </a:pPr>
            <a:endParaRPr lang="en-US"/>
          </a:p>
        </c:txPr>
        <c:crossAx val="62651776"/>
        <c:crosses val="autoZero"/>
        <c:crossBetween val="midCat"/>
      </c:valAx>
      <c:spPr>
        <a:noFill/>
        <a:ln w="16932">
          <a:solidFill>
            <a:srgbClr val="000000"/>
          </a:solidFill>
          <a:prstDash val="solid"/>
        </a:ln>
      </c:spPr>
    </c:plotArea>
    <c:legend>
      <c:legendPos val="r"/>
      <c:layout>
        <c:manualLayout>
          <c:xMode val="edge"/>
          <c:yMode val="edge"/>
          <c:x val="0.1893537565078286"/>
          <c:y val="7.59483888043406E-2"/>
          <c:w val="0.55911711796601749"/>
          <c:h val="8.3050847457627155E-2"/>
        </c:manualLayout>
      </c:layout>
      <c:overlay val="0"/>
      <c:spPr>
        <a:noFill/>
        <a:ln w="16932">
          <a:solidFill>
            <a:srgbClr val="000000"/>
          </a:solidFill>
          <a:prstDash val="solid"/>
        </a:ln>
      </c:spPr>
      <c:txPr>
        <a:bodyPr/>
        <a:lstStyle/>
        <a:p>
          <a:pPr>
            <a:defRPr sz="314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3413"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67" b="1" i="0" u="none" strike="noStrike" baseline="0">
                <a:solidFill>
                  <a:srgbClr val="000000"/>
                </a:solidFill>
                <a:latin typeface="Helvetica"/>
                <a:ea typeface="Helvetica"/>
                <a:cs typeface="Helvetica"/>
              </a:defRPr>
            </a:pPr>
            <a:endParaRPr lang="en-IE"/>
          </a:p>
        </c:rich>
      </c:tx>
      <c:layout>
        <c:manualLayout>
          <c:xMode val="edge"/>
          <c:yMode val="edge"/>
          <c:x val="0.4953464322647364"/>
          <c:y val="2.0338983050847449E-2"/>
        </c:manualLayout>
      </c:layout>
      <c:overlay val="0"/>
      <c:spPr>
        <a:noFill/>
        <a:ln w="33867">
          <a:noFill/>
        </a:ln>
      </c:spPr>
    </c:title>
    <c:autoTitleDeleted val="0"/>
    <c:plotArea>
      <c:layout>
        <c:manualLayout>
          <c:layoutTarget val="inner"/>
          <c:xMode val="edge"/>
          <c:yMode val="edge"/>
          <c:x val="0.12099276111685627"/>
          <c:y val="0.17118644067796615"/>
          <c:w val="0.84591520165460199"/>
          <c:h val="0.70000000000000007"/>
        </c:manualLayout>
      </c:layout>
      <c:lineChart>
        <c:grouping val="standard"/>
        <c:varyColors val="0"/>
        <c:ser>
          <c:idx val="0"/>
          <c:order val="0"/>
          <c:tx>
            <c:strRef>
              <c:f>Sheet1!$A$2</c:f>
              <c:strCache>
                <c:ptCount val="1"/>
                <c:pt idx="0">
                  <c:v>Killed</c:v>
                </c:pt>
              </c:strCache>
            </c:strRef>
          </c:tx>
          <c:spPr>
            <a:ln w="4233">
              <a:solidFill>
                <a:srgbClr val="FF0000"/>
              </a:solidFill>
              <a:prstDash val="solid"/>
            </a:ln>
          </c:spPr>
          <c:marker>
            <c:symbol val="diamond"/>
            <c:size val="14"/>
            <c:spPr>
              <a:solidFill>
                <a:srgbClr val="FF0000"/>
              </a:solidFill>
              <a:ln>
                <a:solidFill>
                  <a:srgbClr val="FF0000"/>
                </a:solidFill>
                <a:prstDash val="solid"/>
              </a:ln>
              <a:effectLst>
                <a:outerShdw dist="35921" dir="2700000" algn="br">
                  <a:srgbClr val="000000"/>
                </a:outerShdw>
              </a:effectLst>
            </c:spPr>
          </c:marker>
          <c:cat>
            <c:strRef>
              <c:f>Sheet1!$B$1:$AZ$1</c:f>
              <c:strCache>
                <c:ptCount val="5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strCache>
            </c:strRef>
          </c:cat>
          <c:val>
            <c:numRef>
              <c:f>Sheet1!$B$2:$AZ$2</c:f>
              <c:numCache>
                <c:formatCode>General</c:formatCode>
                <c:ptCount val="51"/>
                <c:pt idx="0">
                  <c:v>332</c:v>
                </c:pt>
                <c:pt idx="1">
                  <c:v>339</c:v>
                </c:pt>
                <c:pt idx="2">
                  <c:v>335</c:v>
                </c:pt>
                <c:pt idx="3">
                  <c:v>341</c:v>
                </c:pt>
                <c:pt idx="4">
                  <c:v>356</c:v>
                </c:pt>
                <c:pt idx="5">
                  <c:v>382</c:v>
                </c:pt>
                <c:pt idx="6">
                  <c:v>416</c:v>
                </c:pt>
                <c:pt idx="7">
                  <c:v>447</c:v>
                </c:pt>
                <c:pt idx="8">
                  <c:v>462</c:v>
                </c:pt>
                <c:pt idx="9">
                  <c:v>540</c:v>
                </c:pt>
                <c:pt idx="10">
                  <c:v>576</c:v>
                </c:pt>
                <c:pt idx="11">
                  <c:v>640</c:v>
                </c:pt>
                <c:pt idx="12">
                  <c:v>592</c:v>
                </c:pt>
                <c:pt idx="13">
                  <c:v>594</c:v>
                </c:pt>
                <c:pt idx="14">
                  <c:v>586</c:v>
                </c:pt>
                <c:pt idx="15">
                  <c:v>525</c:v>
                </c:pt>
                <c:pt idx="16">
                  <c:v>583</c:v>
                </c:pt>
                <c:pt idx="17">
                  <c:v>628</c:v>
                </c:pt>
                <c:pt idx="18">
                  <c:v>614</c:v>
                </c:pt>
                <c:pt idx="19">
                  <c:v>564</c:v>
                </c:pt>
                <c:pt idx="20">
                  <c:v>572</c:v>
                </c:pt>
                <c:pt idx="21">
                  <c:v>533</c:v>
                </c:pt>
                <c:pt idx="22">
                  <c:v>535</c:v>
                </c:pt>
                <c:pt idx="23">
                  <c:v>465</c:v>
                </c:pt>
                <c:pt idx="24">
                  <c:v>410</c:v>
                </c:pt>
                <c:pt idx="25">
                  <c:v>387</c:v>
                </c:pt>
                <c:pt idx="26">
                  <c:v>462</c:v>
                </c:pt>
                <c:pt idx="27">
                  <c:v>463</c:v>
                </c:pt>
                <c:pt idx="28">
                  <c:v>460</c:v>
                </c:pt>
                <c:pt idx="29">
                  <c:v>478</c:v>
                </c:pt>
                <c:pt idx="30">
                  <c:v>445</c:v>
                </c:pt>
                <c:pt idx="31">
                  <c:v>415</c:v>
                </c:pt>
                <c:pt idx="32">
                  <c:v>431</c:v>
                </c:pt>
                <c:pt idx="33">
                  <c:v>404</c:v>
                </c:pt>
                <c:pt idx="34">
                  <c:v>437</c:v>
                </c:pt>
                <c:pt idx="35">
                  <c:v>453</c:v>
                </c:pt>
                <c:pt idx="36">
                  <c:v>472</c:v>
                </c:pt>
                <c:pt idx="37">
                  <c:v>458</c:v>
                </c:pt>
                <c:pt idx="38">
                  <c:v>413</c:v>
                </c:pt>
                <c:pt idx="39">
                  <c:v>415</c:v>
                </c:pt>
                <c:pt idx="40">
                  <c:v>411</c:v>
                </c:pt>
                <c:pt idx="41">
                  <c:v>376</c:v>
                </c:pt>
                <c:pt idx="42">
                  <c:v>335</c:v>
                </c:pt>
                <c:pt idx="43">
                  <c:v>374</c:v>
                </c:pt>
                <c:pt idx="44">
                  <c:v>396</c:v>
                </c:pt>
              </c:numCache>
            </c:numRef>
          </c:val>
          <c:smooth val="0"/>
        </c:ser>
        <c:dLbls>
          <c:showLegendKey val="0"/>
          <c:showVal val="0"/>
          <c:showCatName val="0"/>
          <c:showSerName val="0"/>
          <c:showPercent val="0"/>
          <c:showBubbleSize val="0"/>
        </c:dLbls>
        <c:marker val="1"/>
        <c:smooth val="0"/>
        <c:axId val="64463616"/>
        <c:axId val="64465920"/>
      </c:lineChart>
      <c:catAx>
        <c:axId val="64463616"/>
        <c:scaling>
          <c:orientation val="minMax"/>
        </c:scaling>
        <c:delete val="0"/>
        <c:axPos val="b"/>
        <c:title>
          <c:tx>
            <c:rich>
              <a:bodyPr/>
              <a:lstStyle/>
              <a:p>
                <a:pPr>
                  <a:defRPr sz="2460" b="0" i="0" u="none" strike="noStrike" baseline="0">
                    <a:solidFill>
                      <a:srgbClr val="000000"/>
                    </a:solidFill>
                    <a:latin typeface="Helvetica"/>
                    <a:ea typeface="Helvetica"/>
                    <a:cs typeface="Helvetica"/>
                  </a:defRPr>
                </a:pPr>
                <a:endParaRPr lang="en-IE"/>
              </a:p>
            </c:rich>
          </c:tx>
          <c:layout>
            <c:manualLayout>
              <c:xMode val="edge"/>
              <c:yMode val="edge"/>
              <c:x val="0.53877973112719779"/>
              <c:y val="0.93050847457627128"/>
            </c:manualLayout>
          </c:layout>
          <c:overlay val="0"/>
          <c:spPr>
            <a:noFill/>
            <a:ln w="33867">
              <a:noFill/>
            </a:ln>
          </c:spPr>
        </c:title>
        <c:numFmt formatCode="General" sourceLinked="1"/>
        <c:majorTickMark val="out"/>
        <c:minorTickMark val="none"/>
        <c:tickLblPos val="low"/>
        <c:spPr>
          <a:ln w="16933">
            <a:solidFill>
              <a:srgbClr val="000000"/>
            </a:solidFill>
            <a:prstDash val="solid"/>
          </a:ln>
        </c:spPr>
        <c:txPr>
          <a:bodyPr rot="0" vert="horz"/>
          <a:lstStyle/>
          <a:p>
            <a:pPr>
              <a:defRPr sz="1887" b="1" i="0" u="none" strike="noStrike" baseline="0">
                <a:solidFill>
                  <a:srgbClr val="000000"/>
                </a:solidFill>
                <a:latin typeface="Helvetica"/>
                <a:ea typeface="Helvetica"/>
                <a:cs typeface="Helvetica"/>
              </a:defRPr>
            </a:pPr>
            <a:endParaRPr lang="en-US"/>
          </a:p>
        </c:txPr>
        <c:crossAx val="64465920"/>
        <c:crosses val="autoZero"/>
        <c:auto val="1"/>
        <c:lblAlgn val="ctr"/>
        <c:lblOffset val="100"/>
        <c:tickLblSkip val="4"/>
        <c:tickMarkSkip val="1"/>
        <c:noMultiLvlLbl val="0"/>
      </c:catAx>
      <c:valAx>
        <c:axId val="64465920"/>
        <c:scaling>
          <c:orientation val="minMax"/>
        </c:scaling>
        <c:delete val="0"/>
        <c:axPos val="l"/>
        <c:majorGridlines>
          <c:spPr>
            <a:ln w="16933">
              <a:solidFill>
                <a:srgbClr val="000000"/>
              </a:solidFill>
              <a:prstDash val="solid"/>
            </a:ln>
          </c:spPr>
        </c:majorGridlines>
        <c:title>
          <c:tx>
            <c:rich>
              <a:bodyPr rot="0" vert="horz"/>
              <a:lstStyle/>
              <a:p>
                <a:pPr algn="ctr">
                  <a:defRPr sz="2460" b="0" i="0" u="none" strike="noStrike" baseline="0">
                    <a:solidFill>
                      <a:srgbClr val="000000"/>
                    </a:solidFill>
                    <a:latin typeface="Helvetica"/>
                    <a:ea typeface="Helvetica"/>
                    <a:cs typeface="Helvetica"/>
                  </a:defRPr>
                </a:pPr>
                <a:endParaRPr lang="en-IE"/>
              </a:p>
            </c:rich>
          </c:tx>
          <c:layout>
            <c:manualLayout>
              <c:xMode val="edge"/>
              <c:yMode val="edge"/>
              <c:x val="4.8603929679420892E-2"/>
              <c:y val="0.48474576271186448"/>
            </c:manualLayout>
          </c:layout>
          <c:overlay val="0"/>
          <c:spPr>
            <a:noFill/>
            <a:ln w="33867">
              <a:noFill/>
            </a:ln>
          </c:spPr>
        </c:title>
        <c:numFmt formatCode="0" sourceLinked="0"/>
        <c:majorTickMark val="out"/>
        <c:minorTickMark val="none"/>
        <c:tickLblPos val="nextTo"/>
        <c:spPr>
          <a:ln w="16933">
            <a:solidFill>
              <a:srgbClr val="000000"/>
            </a:solidFill>
            <a:prstDash val="solid"/>
          </a:ln>
        </c:spPr>
        <c:txPr>
          <a:bodyPr rot="0" vert="horz"/>
          <a:lstStyle/>
          <a:p>
            <a:pPr>
              <a:defRPr sz="2267" b="1" i="0" u="none" strike="noStrike" baseline="0">
                <a:solidFill>
                  <a:srgbClr val="000000"/>
                </a:solidFill>
                <a:latin typeface="Helvetica"/>
                <a:ea typeface="Helvetica"/>
                <a:cs typeface="Helvetica"/>
              </a:defRPr>
            </a:pPr>
            <a:endParaRPr lang="en-US"/>
          </a:p>
        </c:txPr>
        <c:crossAx val="64463616"/>
        <c:crosses val="autoZero"/>
        <c:crossBetween val="midCat"/>
      </c:valAx>
      <c:spPr>
        <a:noFill/>
        <a:ln w="16933">
          <a:solidFill>
            <a:srgbClr val="000000"/>
          </a:solidFill>
          <a:prstDash val="solid"/>
        </a:ln>
      </c:spPr>
    </c:plotArea>
    <c:plotVisOnly val="1"/>
    <c:dispBlanksAs val="gap"/>
    <c:showDLblsOverMax val="0"/>
  </c:chart>
  <c:spPr>
    <a:noFill/>
    <a:ln>
      <a:noFill/>
    </a:ln>
  </c:spPr>
  <c:txPr>
    <a:bodyPr/>
    <a:lstStyle/>
    <a:p>
      <a:pPr>
        <a:defRPr sz="2267" b="1" i="0" u="none" strike="noStrike" baseline="0">
          <a:solidFill>
            <a:srgbClr val="000000"/>
          </a:solidFill>
          <a:latin typeface="Helvetica"/>
          <a:ea typeface="Helvetica"/>
          <a:cs typeface="Helvetic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67" b="1" i="0" u="none" strike="noStrike" baseline="0">
                <a:solidFill>
                  <a:srgbClr val="000000"/>
                </a:solidFill>
                <a:latin typeface="Helvetica"/>
                <a:ea typeface="Helvetica"/>
                <a:cs typeface="Helvetica"/>
              </a:defRPr>
            </a:pPr>
            <a:endParaRPr lang="en-IE"/>
          </a:p>
        </c:rich>
      </c:tx>
      <c:layout>
        <c:manualLayout>
          <c:xMode val="edge"/>
          <c:yMode val="edge"/>
          <c:x val="0.49534643226473651"/>
          <c:y val="2.0338983050847442E-2"/>
        </c:manualLayout>
      </c:layout>
      <c:overlay val="0"/>
      <c:spPr>
        <a:noFill/>
        <a:ln w="33867">
          <a:noFill/>
        </a:ln>
      </c:spPr>
    </c:title>
    <c:autoTitleDeleted val="0"/>
    <c:plotArea>
      <c:layout>
        <c:manualLayout>
          <c:layoutTarget val="inner"/>
          <c:xMode val="edge"/>
          <c:yMode val="edge"/>
          <c:x val="0.12099276111685629"/>
          <c:y val="0.17118644067796623"/>
          <c:w val="0.84591520165460221"/>
          <c:h val="0.70000000000000029"/>
        </c:manualLayout>
      </c:layout>
      <c:lineChart>
        <c:grouping val="standard"/>
        <c:varyColors val="0"/>
        <c:ser>
          <c:idx val="0"/>
          <c:order val="0"/>
          <c:tx>
            <c:strRef>
              <c:f>Sheet1!$A$2</c:f>
              <c:strCache>
                <c:ptCount val="1"/>
                <c:pt idx="0">
                  <c:v>Killed</c:v>
                </c:pt>
              </c:strCache>
            </c:strRef>
          </c:tx>
          <c:spPr>
            <a:ln w="4233">
              <a:solidFill>
                <a:srgbClr val="FF0000"/>
              </a:solidFill>
              <a:prstDash val="solid"/>
            </a:ln>
          </c:spPr>
          <c:marker>
            <c:symbol val="diamond"/>
            <c:size val="14"/>
            <c:spPr>
              <a:solidFill>
                <a:srgbClr val="FF0000"/>
              </a:solidFill>
              <a:ln>
                <a:solidFill>
                  <a:srgbClr val="FF0000"/>
                </a:solidFill>
                <a:prstDash val="solid"/>
              </a:ln>
              <a:effectLst>
                <a:outerShdw dist="35921" dir="2700000" algn="br">
                  <a:srgbClr val="000000"/>
                </a:outerShdw>
              </a:effectLst>
            </c:spPr>
          </c:marker>
          <c:cat>
            <c:strRef>
              <c:f>Sheet1!$B$1:$AZ$1</c:f>
              <c:strCache>
                <c:ptCount val="5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strCache>
            </c:strRef>
          </c:cat>
          <c:val>
            <c:numRef>
              <c:f>Sheet1!$B$2:$AZ$2</c:f>
              <c:numCache>
                <c:formatCode>General</c:formatCode>
                <c:ptCount val="51"/>
                <c:pt idx="0">
                  <c:v>332</c:v>
                </c:pt>
                <c:pt idx="1">
                  <c:v>339</c:v>
                </c:pt>
                <c:pt idx="2">
                  <c:v>335</c:v>
                </c:pt>
                <c:pt idx="3">
                  <c:v>341</c:v>
                </c:pt>
                <c:pt idx="4">
                  <c:v>356</c:v>
                </c:pt>
                <c:pt idx="5">
                  <c:v>382</c:v>
                </c:pt>
                <c:pt idx="6">
                  <c:v>416</c:v>
                </c:pt>
                <c:pt idx="7">
                  <c:v>447</c:v>
                </c:pt>
                <c:pt idx="8">
                  <c:v>462</c:v>
                </c:pt>
                <c:pt idx="9">
                  <c:v>540</c:v>
                </c:pt>
                <c:pt idx="10">
                  <c:v>576</c:v>
                </c:pt>
                <c:pt idx="11">
                  <c:v>640</c:v>
                </c:pt>
                <c:pt idx="12">
                  <c:v>592</c:v>
                </c:pt>
                <c:pt idx="13">
                  <c:v>594</c:v>
                </c:pt>
                <c:pt idx="14">
                  <c:v>586</c:v>
                </c:pt>
                <c:pt idx="15">
                  <c:v>525</c:v>
                </c:pt>
                <c:pt idx="16">
                  <c:v>583</c:v>
                </c:pt>
                <c:pt idx="17">
                  <c:v>628</c:v>
                </c:pt>
                <c:pt idx="18">
                  <c:v>614</c:v>
                </c:pt>
                <c:pt idx="19">
                  <c:v>564</c:v>
                </c:pt>
                <c:pt idx="20">
                  <c:v>572</c:v>
                </c:pt>
                <c:pt idx="21">
                  <c:v>533</c:v>
                </c:pt>
                <c:pt idx="22">
                  <c:v>535</c:v>
                </c:pt>
                <c:pt idx="23">
                  <c:v>465</c:v>
                </c:pt>
                <c:pt idx="24">
                  <c:v>410</c:v>
                </c:pt>
                <c:pt idx="25">
                  <c:v>387</c:v>
                </c:pt>
                <c:pt idx="26">
                  <c:v>462</c:v>
                </c:pt>
                <c:pt idx="27">
                  <c:v>463</c:v>
                </c:pt>
                <c:pt idx="28">
                  <c:v>460</c:v>
                </c:pt>
                <c:pt idx="29">
                  <c:v>478</c:v>
                </c:pt>
                <c:pt idx="30">
                  <c:v>445</c:v>
                </c:pt>
                <c:pt idx="31">
                  <c:v>415</c:v>
                </c:pt>
                <c:pt idx="32">
                  <c:v>431</c:v>
                </c:pt>
                <c:pt idx="33">
                  <c:v>404</c:v>
                </c:pt>
                <c:pt idx="34">
                  <c:v>437</c:v>
                </c:pt>
                <c:pt idx="35">
                  <c:v>453</c:v>
                </c:pt>
                <c:pt idx="36">
                  <c:v>472</c:v>
                </c:pt>
                <c:pt idx="37">
                  <c:v>458</c:v>
                </c:pt>
                <c:pt idx="38">
                  <c:v>413</c:v>
                </c:pt>
                <c:pt idx="39">
                  <c:v>415</c:v>
                </c:pt>
                <c:pt idx="40">
                  <c:v>411</c:v>
                </c:pt>
                <c:pt idx="41">
                  <c:v>376</c:v>
                </c:pt>
                <c:pt idx="42">
                  <c:v>335</c:v>
                </c:pt>
                <c:pt idx="43">
                  <c:v>374</c:v>
                </c:pt>
                <c:pt idx="44">
                  <c:v>396</c:v>
                </c:pt>
                <c:pt idx="45">
                  <c:v>368</c:v>
                </c:pt>
                <c:pt idx="46">
                  <c:v>338</c:v>
                </c:pt>
                <c:pt idx="47">
                  <c:v>279</c:v>
                </c:pt>
                <c:pt idx="48">
                  <c:v>238</c:v>
                </c:pt>
                <c:pt idx="49">
                  <c:v>212</c:v>
                </c:pt>
                <c:pt idx="50">
                  <c:v>186</c:v>
                </c:pt>
              </c:numCache>
            </c:numRef>
          </c:val>
          <c:smooth val="0"/>
        </c:ser>
        <c:dLbls>
          <c:showLegendKey val="0"/>
          <c:showVal val="0"/>
          <c:showCatName val="0"/>
          <c:showSerName val="0"/>
          <c:showPercent val="0"/>
          <c:showBubbleSize val="0"/>
        </c:dLbls>
        <c:marker val="1"/>
        <c:smooth val="0"/>
        <c:axId val="64644224"/>
        <c:axId val="64646528"/>
      </c:lineChart>
      <c:catAx>
        <c:axId val="64644224"/>
        <c:scaling>
          <c:orientation val="minMax"/>
        </c:scaling>
        <c:delete val="0"/>
        <c:axPos val="b"/>
        <c:title>
          <c:tx>
            <c:rich>
              <a:bodyPr/>
              <a:lstStyle/>
              <a:p>
                <a:pPr>
                  <a:defRPr sz="2460" b="0" i="0" u="none" strike="noStrike" baseline="0">
                    <a:solidFill>
                      <a:srgbClr val="000000"/>
                    </a:solidFill>
                    <a:latin typeface="Helvetica"/>
                    <a:ea typeface="Helvetica"/>
                    <a:cs typeface="Helvetica"/>
                  </a:defRPr>
                </a:pPr>
                <a:endParaRPr lang="en-IE"/>
              </a:p>
            </c:rich>
          </c:tx>
          <c:layout>
            <c:manualLayout>
              <c:xMode val="edge"/>
              <c:yMode val="edge"/>
              <c:x val="0.53877973112719801"/>
              <c:y val="0.9305084745762715"/>
            </c:manualLayout>
          </c:layout>
          <c:overlay val="0"/>
          <c:spPr>
            <a:noFill/>
            <a:ln w="33867">
              <a:noFill/>
            </a:ln>
          </c:spPr>
        </c:title>
        <c:numFmt formatCode="General" sourceLinked="1"/>
        <c:majorTickMark val="out"/>
        <c:minorTickMark val="none"/>
        <c:tickLblPos val="low"/>
        <c:spPr>
          <a:ln w="16933">
            <a:solidFill>
              <a:srgbClr val="000000"/>
            </a:solidFill>
            <a:prstDash val="solid"/>
          </a:ln>
        </c:spPr>
        <c:txPr>
          <a:bodyPr rot="0" vert="horz"/>
          <a:lstStyle/>
          <a:p>
            <a:pPr>
              <a:defRPr sz="1887" b="1" i="0" u="none" strike="noStrike" baseline="0">
                <a:solidFill>
                  <a:srgbClr val="000000"/>
                </a:solidFill>
                <a:latin typeface="Helvetica"/>
                <a:ea typeface="Helvetica"/>
                <a:cs typeface="Helvetica"/>
              </a:defRPr>
            </a:pPr>
            <a:endParaRPr lang="en-US"/>
          </a:p>
        </c:txPr>
        <c:crossAx val="64646528"/>
        <c:crosses val="autoZero"/>
        <c:auto val="1"/>
        <c:lblAlgn val="ctr"/>
        <c:lblOffset val="100"/>
        <c:tickLblSkip val="4"/>
        <c:tickMarkSkip val="1"/>
        <c:noMultiLvlLbl val="0"/>
      </c:catAx>
      <c:valAx>
        <c:axId val="64646528"/>
        <c:scaling>
          <c:orientation val="minMax"/>
        </c:scaling>
        <c:delete val="0"/>
        <c:axPos val="l"/>
        <c:majorGridlines>
          <c:spPr>
            <a:ln w="16933">
              <a:solidFill>
                <a:srgbClr val="000000"/>
              </a:solidFill>
              <a:prstDash val="solid"/>
            </a:ln>
          </c:spPr>
        </c:majorGridlines>
        <c:title>
          <c:tx>
            <c:rich>
              <a:bodyPr rot="0" vert="horz"/>
              <a:lstStyle/>
              <a:p>
                <a:pPr algn="ctr">
                  <a:defRPr sz="2460" b="0" i="0" u="none" strike="noStrike" baseline="0">
                    <a:solidFill>
                      <a:srgbClr val="000000"/>
                    </a:solidFill>
                    <a:latin typeface="Helvetica"/>
                    <a:ea typeface="Helvetica"/>
                    <a:cs typeface="Helvetica"/>
                  </a:defRPr>
                </a:pPr>
                <a:endParaRPr lang="en-IE"/>
              </a:p>
            </c:rich>
          </c:tx>
          <c:layout>
            <c:manualLayout>
              <c:xMode val="edge"/>
              <c:yMode val="edge"/>
              <c:x val="4.8603929679420892E-2"/>
              <c:y val="0.48474576271186448"/>
            </c:manualLayout>
          </c:layout>
          <c:overlay val="0"/>
          <c:spPr>
            <a:noFill/>
            <a:ln w="33867">
              <a:noFill/>
            </a:ln>
          </c:spPr>
        </c:title>
        <c:numFmt formatCode="0" sourceLinked="0"/>
        <c:majorTickMark val="out"/>
        <c:minorTickMark val="none"/>
        <c:tickLblPos val="nextTo"/>
        <c:spPr>
          <a:ln w="16933">
            <a:solidFill>
              <a:srgbClr val="000000"/>
            </a:solidFill>
            <a:prstDash val="solid"/>
          </a:ln>
        </c:spPr>
        <c:txPr>
          <a:bodyPr rot="0" vert="horz"/>
          <a:lstStyle/>
          <a:p>
            <a:pPr>
              <a:defRPr sz="2267" b="1" i="0" u="none" strike="noStrike" baseline="0">
                <a:solidFill>
                  <a:srgbClr val="000000"/>
                </a:solidFill>
                <a:latin typeface="Helvetica"/>
                <a:ea typeface="Helvetica"/>
                <a:cs typeface="Helvetica"/>
              </a:defRPr>
            </a:pPr>
            <a:endParaRPr lang="en-US"/>
          </a:p>
        </c:txPr>
        <c:crossAx val="64644224"/>
        <c:crosses val="autoZero"/>
        <c:crossBetween val="midCat"/>
      </c:valAx>
      <c:spPr>
        <a:noFill/>
        <a:ln w="16933">
          <a:solidFill>
            <a:srgbClr val="000000"/>
          </a:solidFill>
          <a:prstDash val="solid"/>
        </a:ln>
      </c:spPr>
    </c:plotArea>
    <c:plotVisOnly val="1"/>
    <c:dispBlanksAs val="gap"/>
    <c:showDLblsOverMax val="0"/>
  </c:chart>
  <c:spPr>
    <a:noFill/>
    <a:ln>
      <a:noFill/>
    </a:ln>
  </c:spPr>
  <c:txPr>
    <a:bodyPr/>
    <a:lstStyle/>
    <a:p>
      <a:pPr>
        <a:defRPr sz="2267" b="1" i="0" u="none" strike="noStrike" baseline="0">
          <a:solidFill>
            <a:srgbClr val="000000"/>
          </a:solidFill>
          <a:latin typeface="Helvetica"/>
          <a:ea typeface="Helvetica"/>
          <a:cs typeface="Helvetic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67" b="1" i="0" u="none" strike="noStrike" baseline="0">
                <a:solidFill>
                  <a:srgbClr val="000000"/>
                </a:solidFill>
                <a:latin typeface="Helvetica"/>
                <a:ea typeface="Helvetica"/>
                <a:cs typeface="Helvetica"/>
              </a:defRPr>
            </a:pPr>
            <a:endParaRPr lang="en-IE"/>
          </a:p>
        </c:rich>
      </c:tx>
      <c:layout>
        <c:manualLayout>
          <c:xMode val="edge"/>
          <c:yMode val="edge"/>
          <c:x val="0.4953464322647364"/>
          <c:y val="2.0338983050847449E-2"/>
        </c:manualLayout>
      </c:layout>
      <c:overlay val="0"/>
      <c:spPr>
        <a:noFill/>
        <a:ln w="33867">
          <a:noFill/>
        </a:ln>
      </c:spPr>
    </c:title>
    <c:autoTitleDeleted val="0"/>
    <c:plotArea>
      <c:layout>
        <c:manualLayout>
          <c:layoutTarget val="inner"/>
          <c:xMode val="edge"/>
          <c:yMode val="edge"/>
          <c:x val="0.12099276111685627"/>
          <c:y val="0.17118644067796615"/>
          <c:w val="0.84591520165460199"/>
          <c:h val="0.70000000000000007"/>
        </c:manualLayout>
      </c:layout>
      <c:lineChart>
        <c:grouping val="standard"/>
        <c:varyColors val="0"/>
        <c:ser>
          <c:idx val="0"/>
          <c:order val="0"/>
          <c:tx>
            <c:strRef>
              <c:f>Sheet1!$A$2</c:f>
              <c:strCache>
                <c:ptCount val="1"/>
                <c:pt idx="0">
                  <c:v>Killed</c:v>
                </c:pt>
              </c:strCache>
            </c:strRef>
          </c:tx>
          <c:spPr>
            <a:ln w="4233">
              <a:solidFill>
                <a:srgbClr val="FF0000"/>
              </a:solidFill>
              <a:prstDash val="solid"/>
            </a:ln>
          </c:spPr>
          <c:marker>
            <c:symbol val="diamond"/>
            <c:size val="14"/>
            <c:spPr>
              <a:solidFill>
                <a:srgbClr val="FF0000"/>
              </a:solidFill>
              <a:ln>
                <a:solidFill>
                  <a:srgbClr val="FF0000"/>
                </a:solidFill>
                <a:prstDash val="solid"/>
              </a:ln>
              <a:effectLst>
                <a:outerShdw dist="35921" dir="2700000" algn="br">
                  <a:srgbClr val="000000"/>
                </a:outerShdw>
              </a:effectLst>
            </c:spPr>
          </c:marker>
          <c:cat>
            <c:strRef>
              <c:f>Sheet1!$B$1:$AZ$1</c:f>
              <c:strCache>
                <c:ptCount val="5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strCache>
            </c:strRef>
          </c:cat>
          <c:val>
            <c:numRef>
              <c:f>Sheet1!$B$2:$AZ$2</c:f>
              <c:numCache>
                <c:formatCode>General</c:formatCode>
                <c:ptCount val="51"/>
                <c:pt idx="0">
                  <c:v>332</c:v>
                </c:pt>
                <c:pt idx="1">
                  <c:v>339</c:v>
                </c:pt>
                <c:pt idx="2">
                  <c:v>335</c:v>
                </c:pt>
                <c:pt idx="3">
                  <c:v>341</c:v>
                </c:pt>
                <c:pt idx="4">
                  <c:v>356</c:v>
                </c:pt>
                <c:pt idx="5">
                  <c:v>382</c:v>
                </c:pt>
                <c:pt idx="6">
                  <c:v>416</c:v>
                </c:pt>
                <c:pt idx="7">
                  <c:v>447</c:v>
                </c:pt>
                <c:pt idx="8">
                  <c:v>462</c:v>
                </c:pt>
                <c:pt idx="9">
                  <c:v>540</c:v>
                </c:pt>
                <c:pt idx="10">
                  <c:v>576</c:v>
                </c:pt>
                <c:pt idx="11">
                  <c:v>640</c:v>
                </c:pt>
                <c:pt idx="12">
                  <c:v>592</c:v>
                </c:pt>
                <c:pt idx="13">
                  <c:v>594</c:v>
                </c:pt>
                <c:pt idx="14">
                  <c:v>586</c:v>
                </c:pt>
                <c:pt idx="15">
                  <c:v>525</c:v>
                </c:pt>
                <c:pt idx="16">
                  <c:v>583</c:v>
                </c:pt>
                <c:pt idx="17">
                  <c:v>628</c:v>
                </c:pt>
                <c:pt idx="18">
                  <c:v>614</c:v>
                </c:pt>
                <c:pt idx="19">
                  <c:v>564</c:v>
                </c:pt>
                <c:pt idx="20">
                  <c:v>572</c:v>
                </c:pt>
                <c:pt idx="21">
                  <c:v>533</c:v>
                </c:pt>
                <c:pt idx="22">
                  <c:v>535</c:v>
                </c:pt>
                <c:pt idx="23">
                  <c:v>465</c:v>
                </c:pt>
                <c:pt idx="24">
                  <c:v>410</c:v>
                </c:pt>
                <c:pt idx="25">
                  <c:v>387</c:v>
                </c:pt>
                <c:pt idx="26">
                  <c:v>462</c:v>
                </c:pt>
                <c:pt idx="27">
                  <c:v>463</c:v>
                </c:pt>
                <c:pt idx="28">
                  <c:v>460</c:v>
                </c:pt>
                <c:pt idx="29">
                  <c:v>478</c:v>
                </c:pt>
                <c:pt idx="30">
                  <c:v>445</c:v>
                </c:pt>
                <c:pt idx="31">
                  <c:v>415</c:v>
                </c:pt>
                <c:pt idx="32">
                  <c:v>431</c:v>
                </c:pt>
                <c:pt idx="33">
                  <c:v>404</c:v>
                </c:pt>
                <c:pt idx="34">
                  <c:v>437</c:v>
                </c:pt>
                <c:pt idx="35">
                  <c:v>453</c:v>
                </c:pt>
                <c:pt idx="36">
                  <c:v>472</c:v>
                </c:pt>
                <c:pt idx="37">
                  <c:v>458</c:v>
                </c:pt>
                <c:pt idx="38">
                  <c:v>413</c:v>
                </c:pt>
                <c:pt idx="39">
                  <c:v>415</c:v>
                </c:pt>
                <c:pt idx="40">
                  <c:v>411</c:v>
                </c:pt>
                <c:pt idx="41">
                  <c:v>376</c:v>
                </c:pt>
                <c:pt idx="42">
                  <c:v>335</c:v>
                </c:pt>
                <c:pt idx="43">
                  <c:v>374</c:v>
                </c:pt>
                <c:pt idx="44">
                  <c:v>396</c:v>
                </c:pt>
                <c:pt idx="45">
                  <c:v>368</c:v>
                </c:pt>
                <c:pt idx="46">
                  <c:v>338</c:v>
                </c:pt>
                <c:pt idx="47">
                  <c:v>279</c:v>
                </c:pt>
                <c:pt idx="48">
                  <c:v>238</c:v>
                </c:pt>
                <c:pt idx="49">
                  <c:v>212</c:v>
                </c:pt>
                <c:pt idx="50">
                  <c:v>186</c:v>
                </c:pt>
              </c:numCache>
            </c:numRef>
          </c:val>
          <c:smooth val="0"/>
        </c:ser>
        <c:dLbls>
          <c:showLegendKey val="0"/>
          <c:showVal val="0"/>
          <c:showCatName val="0"/>
          <c:showSerName val="0"/>
          <c:showPercent val="0"/>
          <c:showBubbleSize val="0"/>
        </c:dLbls>
        <c:marker val="1"/>
        <c:smooth val="0"/>
        <c:axId val="67548672"/>
        <c:axId val="67551232"/>
      </c:lineChart>
      <c:catAx>
        <c:axId val="67548672"/>
        <c:scaling>
          <c:orientation val="minMax"/>
        </c:scaling>
        <c:delete val="0"/>
        <c:axPos val="b"/>
        <c:title>
          <c:tx>
            <c:rich>
              <a:bodyPr/>
              <a:lstStyle/>
              <a:p>
                <a:pPr>
                  <a:defRPr sz="2460" b="0" i="0" u="none" strike="noStrike" baseline="0">
                    <a:solidFill>
                      <a:srgbClr val="000000"/>
                    </a:solidFill>
                    <a:latin typeface="Helvetica"/>
                    <a:ea typeface="Helvetica"/>
                    <a:cs typeface="Helvetica"/>
                  </a:defRPr>
                </a:pPr>
                <a:endParaRPr lang="en-IE"/>
              </a:p>
            </c:rich>
          </c:tx>
          <c:layout>
            <c:manualLayout>
              <c:xMode val="edge"/>
              <c:yMode val="edge"/>
              <c:x val="0.53877973112719779"/>
              <c:y val="0.93050847457627128"/>
            </c:manualLayout>
          </c:layout>
          <c:overlay val="0"/>
          <c:spPr>
            <a:noFill/>
            <a:ln w="33867">
              <a:noFill/>
            </a:ln>
          </c:spPr>
        </c:title>
        <c:numFmt formatCode="General" sourceLinked="1"/>
        <c:majorTickMark val="out"/>
        <c:minorTickMark val="none"/>
        <c:tickLblPos val="low"/>
        <c:spPr>
          <a:ln w="16933">
            <a:solidFill>
              <a:srgbClr val="000000"/>
            </a:solidFill>
            <a:prstDash val="solid"/>
          </a:ln>
        </c:spPr>
        <c:txPr>
          <a:bodyPr rot="0" vert="horz"/>
          <a:lstStyle/>
          <a:p>
            <a:pPr>
              <a:defRPr sz="1887" b="1" i="0" u="none" strike="noStrike" baseline="0">
                <a:solidFill>
                  <a:srgbClr val="000000"/>
                </a:solidFill>
                <a:latin typeface="Helvetica"/>
                <a:ea typeface="Helvetica"/>
                <a:cs typeface="Helvetica"/>
              </a:defRPr>
            </a:pPr>
            <a:endParaRPr lang="en-US"/>
          </a:p>
        </c:txPr>
        <c:crossAx val="67551232"/>
        <c:crosses val="autoZero"/>
        <c:auto val="1"/>
        <c:lblAlgn val="ctr"/>
        <c:lblOffset val="100"/>
        <c:tickLblSkip val="4"/>
        <c:tickMarkSkip val="1"/>
        <c:noMultiLvlLbl val="0"/>
      </c:catAx>
      <c:valAx>
        <c:axId val="67551232"/>
        <c:scaling>
          <c:orientation val="minMax"/>
        </c:scaling>
        <c:delete val="0"/>
        <c:axPos val="l"/>
        <c:majorGridlines>
          <c:spPr>
            <a:ln w="16933">
              <a:solidFill>
                <a:srgbClr val="000000"/>
              </a:solidFill>
              <a:prstDash val="solid"/>
            </a:ln>
          </c:spPr>
        </c:majorGridlines>
        <c:title>
          <c:tx>
            <c:rich>
              <a:bodyPr rot="0" vert="horz"/>
              <a:lstStyle/>
              <a:p>
                <a:pPr algn="ctr">
                  <a:defRPr sz="2460" b="0" i="0" u="none" strike="noStrike" baseline="0">
                    <a:solidFill>
                      <a:srgbClr val="000000"/>
                    </a:solidFill>
                    <a:latin typeface="Helvetica"/>
                    <a:ea typeface="Helvetica"/>
                    <a:cs typeface="Helvetica"/>
                  </a:defRPr>
                </a:pPr>
                <a:endParaRPr lang="en-IE"/>
              </a:p>
            </c:rich>
          </c:tx>
          <c:layout>
            <c:manualLayout>
              <c:xMode val="edge"/>
              <c:yMode val="edge"/>
              <c:x val="4.8603929679420892E-2"/>
              <c:y val="0.48474576271186448"/>
            </c:manualLayout>
          </c:layout>
          <c:overlay val="0"/>
          <c:spPr>
            <a:noFill/>
            <a:ln w="33867">
              <a:noFill/>
            </a:ln>
          </c:spPr>
        </c:title>
        <c:numFmt formatCode="0" sourceLinked="0"/>
        <c:majorTickMark val="out"/>
        <c:minorTickMark val="none"/>
        <c:tickLblPos val="nextTo"/>
        <c:spPr>
          <a:ln w="16933">
            <a:solidFill>
              <a:srgbClr val="000000"/>
            </a:solidFill>
            <a:prstDash val="solid"/>
          </a:ln>
        </c:spPr>
        <c:txPr>
          <a:bodyPr rot="0" vert="horz"/>
          <a:lstStyle/>
          <a:p>
            <a:pPr>
              <a:defRPr sz="2267" b="1" i="0" u="none" strike="noStrike" baseline="0">
                <a:solidFill>
                  <a:srgbClr val="000000"/>
                </a:solidFill>
                <a:latin typeface="Helvetica"/>
                <a:ea typeface="Helvetica"/>
                <a:cs typeface="Helvetica"/>
              </a:defRPr>
            </a:pPr>
            <a:endParaRPr lang="en-US"/>
          </a:p>
        </c:txPr>
        <c:crossAx val="67548672"/>
        <c:crosses val="autoZero"/>
        <c:crossBetween val="midCat"/>
      </c:valAx>
      <c:spPr>
        <a:noFill/>
        <a:ln w="16933">
          <a:solidFill>
            <a:srgbClr val="000000"/>
          </a:solidFill>
          <a:prstDash val="solid"/>
        </a:ln>
      </c:spPr>
    </c:plotArea>
    <c:plotVisOnly val="1"/>
    <c:dispBlanksAs val="gap"/>
    <c:showDLblsOverMax val="0"/>
  </c:chart>
  <c:spPr>
    <a:noFill/>
    <a:ln>
      <a:noFill/>
    </a:ln>
  </c:spPr>
  <c:txPr>
    <a:bodyPr/>
    <a:lstStyle/>
    <a:p>
      <a:pPr>
        <a:defRPr sz="2267" b="1" i="0" u="none" strike="noStrike" baseline="0">
          <a:solidFill>
            <a:srgbClr val="000000"/>
          </a:solidFill>
          <a:latin typeface="Helvetica"/>
          <a:ea typeface="Helvetica"/>
          <a:cs typeface="Helvetica"/>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w="12700" cap="rnd" cmpd="sng">
            <a:noFill/>
            <a:prstDash val="solid"/>
            <a:round/>
            <a:headEnd type="none" w="med" len="med"/>
            <a:tailEnd type="none" w="med" len="med"/>
          </a:ln>
          <a:effectLst/>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sym typeface="Noteworthy Bold" charset="0"/>
              </a:rPr>
              <a:t>Click to edit Master text styles</a:t>
            </a:r>
          </a:p>
          <a:p>
            <a:pPr lvl="1"/>
            <a:r>
              <a:rPr lang="en-US" smtClean="0">
                <a:sym typeface="Noteworthy Bold" charset="0"/>
              </a:rPr>
              <a:t>Second level</a:t>
            </a:r>
          </a:p>
          <a:p>
            <a:pPr lvl="2"/>
            <a:r>
              <a:rPr lang="en-US" smtClean="0">
                <a:sym typeface="Noteworthy Bold" charset="0"/>
              </a:rPr>
              <a:t>Third level</a:t>
            </a:r>
          </a:p>
          <a:p>
            <a:pPr lvl="3"/>
            <a:r>
              <a:rPr lang="en-US" smtClean="0">
                <a:sym typeface="Noteworthy Bold" charset="0"/>
              </a:rPr>
              <a:t>Fourth level</a:t>
            </a:r>
          </a:p>
          <a:p>
            <a:pPr lvl="4"/>
            <a:r>
              <a:rPr lang="en-US" smtClean="0">
                <a:sym typeface="Noteworthy Bold" charset="0"/>
              </a:rPr>
              <a:t>Fifth level</a:t>
            </a:r>
          </a:p>
        </p:txBody>
      </p:sp>
    </p:spTree>
    <p:extLst>
      <p:ext uri="{BB962C8B-B14F-4D97-AF65-F5344CB8AC3E}">
        <p14:creationId xmlns:p14="http://schemas.microsoft.com/office/powerpoint/2010/main" val="284730826"/>
      </p:ext>
    </p:extLst>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IE"/>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00" y="254000"/>
            <a:ext cx="10464800" cy="2438400"/>
          </a:xfrm>
          <a:prstGeom prst="rect">
            <a:avLst/>
          </a:prstGeom>
          <a:noFill/>
          <a:ln w="12700" cap="flat" cmpd="sng">
            <a:noFill/>
            <a:prstDash val="solid"/>
            <a:miter lim="0"/>
            <a:headEnd/>
            <a:tailEnd/>
          </a:ln>
          <a:effec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title style</a:t>
            </a:r>
          </a:p>
        </p:txBody>
      </p:sp>
      <p:sp>
        <p:nvSpPr>
          <p:cNvPr id="1026" name="Rectangle 2"/>
          <p:cNvSpPr>
            <a:spLocks noGrp="1"/>
          </p:cNvSpPr>
          <p:nvPr>
            <p:ph type="body" idx="1"/>
          </p:nvPr>
        </p:nvSpPr>
        <p:spPr bwMode="auto">
          <a:xfrm>
            <a:off x="1270000" y="2768600"/>
            <a:ext cx="10464800" cy="5715000"/>
          </a:xfrm>
          <a:prstGeom prst="rect">
            <a:avLst/>
          </a:prstGeom>
          <a:noFill/>
          <a:ln w="12700" cap="flat" cmpd="sng">
            <a:noFill/>
            <a:prstDash val="solid"/>
            <a:miter lim="0"/>
            <a:headEnd/>
            <a:tailEnd/>
          </a:ln>
          <a:effec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pPr defTabSz="1300163"/>
            <a:r>
              <a:rPr lang="en-US" sz="4800" i="1" dirty="0" smtClean="0">
                <a:latin typeface="Arial" pitchFamily="34" charset="0"/>
                <a:cs typeface="Arial" pitchFamily="34" charset="0"/>
                <a:sym typeface="Arial" pitchFamily="34" charset="0"/>
              </a:rPr>
              <a:t>Evidence Based Policy Works</a:t>
            </a:r>
            <a:br>
              <a:rPr lang="en-US" sz="4800" i="1" dirty="0" smtClean="0">
                <a:latin typeface="Arial" pitchFamily="34" charset="0"/>
                <a:cs typeface="Arial" pitchFamily="34" charset="0"/>
                <a:sym typeface="Arial" pitchFamily="34" charset="0"/>
              </a:rPr>
            </a:br>
            <a:r>
              <a:rPr lang="en-US" sz="4800" i="1" dirty="0" smtClean="0">
                <a:latin typeface="Arial" pitchFamily="34" charset="0"/>
                <a:cs typeface="Arial" pitchFamily="34" charset="0"/>
                <a:sym typeface="Arial" pitchFamily="34" charset="0"/>
              </a:rPr>
              <a:t>It is Worth Fighting For</a:t>
            </a:r>
            <a:br>
              <a:rPr lang="en-US" sz="4800" i="1" dirty="0" smtClean="0">
                <a:latin typeface="Arial" pitchFamily="34" charset="0"/>
                <a:cs typeface="Arial" pitchFamily="34" charset="0"/>
                <a:sym typeface="Arial" pitchFamily="34" charset="0"/>
              </a:rPr>
            </a:br>
            <a:r>
              <a:rPr lang="en-US" sz="4800" dirty="0" smtClean="0">
                <a:latin typeface="Arial" pitchFamily="34" charset="0"/>
                <a:cs typeface="Arial" pitchFamily="34" charset="0"/>
                <a:sym typeface="Arial" pitchFamily="34" charset="0"/>
              </a:rPr>
              <a:t> </a:t>
            </a:r>
            <a:endParaRPr lang="en-US" dirty="0"/>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pPr marL="0" indent="0" algn="ctr" defTabSz="1300163">
              <a:lnSpc>
                <a:spcPct val="90000"/>
              </a:lnSpc>
              <a:spcBef>
                <a:spcPts val="700"/>
              </a:spcBef>
              <a:buSzTx/>
              <a:buFontTx/>
              <a:buNone/>
            </a:pPr>
            <a:endParaRPr lang="en-US" sz="2800" b="1" dirty="0">
              <a:latin typeface="Arial" pitchFamily="34" charset="0"/>
              <a:cs typeface="Arial" pitchFamily="34" charset="0"/>
              <a:sym typeface="Arial" pitchFamily="34" charset="0"/>
            </a:endParaRPr>
          </a:p>
          <a:p>
            <a:pPr marL="0" indent="0" algn="ctr" defTabSz="1300163">
              <a:lnSpc>
                <a:spcPct val="90000"/>
              </a:lnSpc>
              <a:spcBef>
                <a:spcPts val="700"/>
              </a:spcBef>
              <a:buSzTx/>
              <a:buFontTx/>
              <a:buNone/>
            </a:pPr>
            <a:r>
              <a:rPr lang="en-US" sz="2800" b="1" dirty="0" smtClean="0">
                <a:latin typeface="Arial" pitchFamily="34" charset="0"/>
                <a:cs typeface="Arial" pitchFamily="34" charset="0"/>
                <a:sym typeface="Arial" pitchFamily="34" charset="0"/>
              </a:rPr>
              <a:t>Dr Declan </a:t>
            </a:r>
            <a:r>
              <a:rPr lang="en-US" sz="2800" b="1" dirty="0">
                <a:latin typeface="Arial" pitchFamily="34" charset="0"/>
                <a:cs typeface="Arial" pitchFamily="34" charset="0"/>
                <a:sym typeface="Arial" pitchFamily="34" charset="0"/>
              </a:rPr>
              <a:t>Bedford</a:t>
            </a:r>
          </a:p>
          <a:p>
            <a:pPr marL="0" indent="0" algn="ctr" defTabSz="1300163">
              <a:lnSpc>
                <a:spcPct val="90000"/>
              </a:lnSpc>
              <a:spcBef>
                <a:spcPts val="700"/>
              </a:spcBef>
              <a:buSzTx/>
              <a:buFontTx/>
              <a:buNone/>
            </a:pPr>
            <a:r>
              <a:rPr lang="en-US" sz="2800" b="1" dirty="0" smtClean="0">
                <a:latin typeface="Arial" pitchFamily="34" charset="0"/>
                <a:cs typeface="Arial" pitchFamily="34" charset="0"/>
                <a:sym typeface="Arial" pitchFamily="34" charset="0"/>
              </a:rPr>
              <a:t>Alcohol Action Ireland Conference </a:t>
            </a:r>
          </a:p>
          <a:p>
            <a:pPr marL="0" indent="0" algn="ctr" defTabSz="1300163">
              <a:lnSpc>
                <a:spcPct val="90000"/>
              </a:lnSpc>
              <a:spcBef>
                <a:spcPts val="700"/>
              </a:spcBef>
              <a:buSzTx/>
              <a:buFontTx/>
              <a:buNone/>
            </a:pPr>
            <a:r>
              <a:rPr lang="en-US" sz="2800" b="1" dirty="0" smtClean="0">
                <a:latin typeface="Arial" pitchFamily="34" charset="0"/>
                <a:cs typeface="Arial" pitchFamily="34" charset="0"/>
                <a:sym typeface="Arial" pitchFamily="34" charset="0"/>
              </a:rPr>
              <a:t>Royal College of Physicians of Ireland</a:t>
            </a:r>
            <a:endParaRPr lang="en-US" sz="2800" b="1" dirty="0">
              <a:latin typeface="Arial" pitchFamily="34" charset="0"/>
              <a:cs typeface="Arial" pitchFamily="34" charset="0"/>
              <a:sym typeface="Arial" pitchFamily="34" charset="0"/>
            </a:endParaRPr>
          </a:p>
          <a:p>
            <a:pPr marL="0" indent="0" algn="ctr" defTabSz="1300163">
              <a:lnSpc>
                <a:spcPct val="90000"/>
              </a:lnSpc>
              <a:spcBef>
                <a:spcPts val="700"/>
              </a:spcBef>
              <a:buSzTx/>
              <a:buFontTx/>
              <a:buNone/>
            </a:pPr>
            <a:r>
              <a:rPr lang="en-US" sz="2800" b="1" dirty="0" smtClean="0">
                <a:latin typeface="Arial" pitchFamily="34" charset="0"/>
                <a:cs typeface="Arial" pitchFamily="34" charset="0"/>
                <a:sym typeface="Arial" pitchFamily="34" charset="0"/>
              </a:rPr>
              <a:t>1st November </a:t>
            </a:r>
            <a:r>
              <a:rPr lang="en-US" sz="2800" b="1" dirty="0">
                <a:latin typeface="Arial" pitchFamily="34" charset="0"/>
                <a:cs typeface="Arial" pitchFamily="34" charset="0"/>
                <a:sym typeface="Arial" pitchFamily="34" charset="0"/>
              </a:rPr>
              <a:t>2012</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5100">
                <a:latin typeface="Arial" pitchFamily="34" charset="0"/>
                <a:cs typeface="Arial" pitchFamily="34" charset="0"/>
                <a:sym typeface="Arial" pitchFamily="34" charset="0"/>
              </a:rPr>
              <a:t>Random Breath Testing </a:t>
            </a:r>
            <a:br>
              <a:rPr lang="en-US" sz="5100">
                <a:latin typeface="Arial" pitchFamily="34" charset="0"/>
                <a:cs typeface="Arial" pitchFamily="34" charset="0"/>
                <a:sym typeface="Arial" pitchFamily="34" charset="0"/>
              </a:rPr>
            </a:br>
            <a:endParaRPr lang="en-US"/>
          </a:p>
        </p:txBody>
      </p:sp>
      <p:sp>
        <p:nvSpPr>
          <p:cNvPr id="12290" name="Rectangle 2"/>
          <p:cNvSpPr>
            <a:spLocks noGrp="1" noChangeArrowheads="1"/>
          </p:cNvSpPr>
          <p:nvPr>
            <p:ph type="body" idx="1"/>
          </p:nvPr>
        </p:nvSpPr>
        <p:spPr>
          <a:xfrm>
            <a:off x="649288" y="2274888"/>
            <a:ext cx="11704637" cy="6437312"/>
          </a:xfrm>
        </p:spPr>
        <p:txBody>
          <a:bodyPr lIns="126435" tIns="72248" rIns="126435" bIns="72248" anchor="t"/>
          <a:lstStyle/>
          <a:p>
            <a:pPr marL="106363" indent="-106363" defTabSz="1300163">
              <a:lnSpc>
                <a:spcPct val="90000"/>
              </a:lnSpc>
              <a:spcBef>
                <a:spcPts val="700"/>
              </a:spcBef>
              <a:buClr>
                <a:srgbClr val="000000"/>
              </a:buClr>
              <a:buFont typeface="ArialMT" charset="0"/>
              <a:buChar char="•"/>
            </a:pPr>
            <a:r>
              <a:rPr lang="en-US" sz="3300" b="1">
                <a:latin typeface="Arial" pitchFamily="34" charset="0"/>
                <a:cs typeface="Arial" pitchFamily="34" charset="0"/>
                <a:sym typeface="Arial" pitchFamily="34" charset="0"/>
              </a:rPr>
              <a:t>Not recommended in Road Safety Strategy 1998-2002</a:t>
            </a:r>
          </a:p>
          <a:p>
            <a:pPr marL="106363" indent="-106363" algn="ctr" defTabSz="1300163">
              <a:lnSpc>
                <a:spcPct val="90000"/>
              </a:lnSpc>
              <a:spcBef>
                <a:spcPts val="700"/>
              </a:spcBef>
              <a:buSzTx/>
              <a:buFontTx/>
              <a:buNone/>
            </a:pPr>
            <a:endParaRPr lang="en-US" sz="3300">
              <a:latin typeface="Arial" pitchFamily="34" charset="0"/>
              <a:cs typeface="Arial" pitchFamily="34" charset="0"/>
              <a:sym typeface="Arial" pitchFamily="34" charset="0"/>
            </a:endParaRPr>
          </a:p>
          <a:p>
            <a:pPr marL="106363" indent="-106363" algn="ctr" defTabSz="1300163">
              <a:lnSpc>
                <a:spcPct val="90000"/>
              </a:lnSpc>
              <a:spcBef>
                <a:spcPts val="700"/>
              </a:spcBef>
              <a:buSzTx/>
              <a:buFontTx/>
              <a:buNone/>
            </a:pPr>
            <a:r>
              <a:rPr lang="en-US" sz="3300">
                <a:latin typeface="Arial" pitchFamily="34" charset="0"/>
                <a:cs typeface="Arial" pitchFamily="34" charset="0"/>
                <a:sym typeface="Arial" pitchFamily="34" charset="0"/>
              </a:rPr>
              <a:t>“Possible negative implications for public attitudes to and cooperation with the Gardaí”</a:t>
            </a:r>
          </a:p>
          <a:p>
            <a:pPr marL="106363" indent="-106363" algn="ctr" defTabSz="1300163">
              <a:lnSpc>
                <a:spcPct val="90000"/>
              </a:lnSpc>
              <a:spcBef>
                <a:spcPts val="700"/>
              </a:spcBef>
              <a:buSzTx/>
              <a:buFontTx/>
              <a:buNone/>
            </a:pPr>
            <a:endParaRPr lang="en-US" sz="3300" b="1">
              <a:latin typeface="Arial" pitchFamily="34" charset="0"/>
              <a:cs typeface="Arial" pitchFamily="34" charset="0"/>
              <a:sym typeface="Arial" pitchFamily="34" charset="0"/>
            </a:endParaRPr>
          </a:p>
          <a:p>
            <a:pPr marL="106363" indent="-106363" algn="ctr" defTabSz="1300163">
              <a:lnSpc>
                <a:spcPct val="90000"/>
              </a:lnSpc>
              <a:spcBef>
                <a:spcPts val="700"/>
              </a:spcBef>
              <a:buSzTx/>
              <a:buFontTx/>
              <a:buNone/>
            </a:pPr>
            <a:r>
              <a:rPr lang="en-US" sz="3300" b="1">
                <a:latin typeface="Arial" pitchFamily="34" charset="0"/>
                <a:cs typeface="Arial" pitchFamily="34" charset="0"/>
                <a:sym typeface="Arial" pitchFamily="34" charset="0"/>
              </a:rPr>
              <a:t>Recommended in</a:t>
            </a:r>
            <a:r>
              <a:rPr lang="en-US" sz="3300">
                <a:latin typeface="Arial" pitchFamily="34" charset="0"/>
                <a:cs typeface="Arial" pitchFamily="34" charset="0"/>
                <a:sym typeface="Arial" pitchFamily="34" charset="0"/>
              </a:rPr>
              <a:t> </a:t>
            </a:r>
          </a:p>
          <a:p>
            <a:pPr marL="106363" indent="-106363" defTabSz="1300163">
              <a:lnSpc>
                <a:spcPct val="90000"/>
              </a:lnSpc>
              <a:spcBef>
                <a:spcPts val="700"/>
              </a:spcBef>
              <a:buSzTx/>
              <a:buFontTx/>
              <a:buNone/>
            </a:pPr>
            <a:endParaRPr lang="en-US" sz="3300">
              <a:latin typeface="Arial" pitchFamily="34" charset="0"/>
              <a:cs typeface="Arial" pitchFamily="34" charset="0"/>
              <a:sym typeface="Arial" pitchFamily="34" charset="0"/>
            </a:endParaRPr>
          </a:p>
          <a:p>
            <a:pPr marL="106363" indent="-106363" defTabSz="1300163">
              <a:lnSpc>
                <a:spcPct val="90000"/>
              </a:lnSpc>
              <a:spcBef>
                <a:spcPts val="700"/>
              </a:spcBef>
              <a:buClr>
                <a:srgbClr val="000000"/>
              </a:buClr>
              <a:buFont typeface="ArialMT" charset="0"/>
              <a:buChar char="•"/>
            </a:pPr>
            <a:r>
              <a:rPr lang="en-US" sz="3300">
                <a:latin typeface="Arial" pitchFamily="34" charset="0"/>
                <a:cs typeface="Arial" pitchFamily="34" charset="0"/>
                <a:sym typeface="Arial" pitchFamily="34" charset="0"/>
              </a:rPr>
              <a:t>Strategic Task Force 2002</a:t>
            </a:r>
          </a:p>
          <a:p>
            <a:pPr marL="106363" indent="-106363" defTabSz="1300163">
              <a:lnSpc>
                <a:spcPct val="90000"/>
              </a:lnSpc>
              <a:spcBef>
                <a:spcPts val="700"/>
              </a:spcBef>
              <a:buSzTx/>
              <a:buFontTx/>
              <a:buNone/>
            </a:pPr>
            <a:endParaRPr lang="en-US" sz="3300">
              <a:latin typeface="Arial" pitchFamily="34" charset="0"/>
              <a:cs typeface="Arial" pitchFamily="34" charset="0"/>
              <a:sym typeface="Arial" pitchFamily="34" charset="0"/>
            </a:endParaRPr>
          </a:p>
          <a:p>
            <a:pPr marL="106363" indent="-106363" defTabSz="1300163">
              <a:lnSpc>
                <a:spcPct val="90000"/>
              </a:lnSpc>
              <a:spcBef>
                <a:spcPts val="700"/>
              </a:spcBef>
              <a:buClr>
                <a:srgbClr val="000000"/>
              </a:buClr>
              <a:buFont typeface="ArialMT" charset="0"/>
              <a:buChar char="•"/>
            </a:pPr>
            <a:r>
              <a:rPr lang="en-US" sz="3300">
                <a:latin typeface="Arial" pitchFamily="34" charset="0"/>
                <a:cs typeface="Arial" pitchFamily="34" charset="0"/>
                <a:sym typeface="Arial" pitchFamily="34" charset="0"/>
              </a:rPr>
              <a:t>Road Safety Strategy 2004-2006</a:t>
            </a:r>
          </a:p>
          <a:p>
            <a:pPr marL="106363" indent="-106363" defTabSz="1300163">
              <a:lnSpc>
                <a:spcPct val="90000"/>
              </a:lnSpc>
              <a:spcBef>
                <a:spcPts val="700"/>
              </a:spcBef>
              <a:buSzTx/>
              <a:buFontTx/>
              <a:buNone/>
            </a:pPr>
            <a:endParaRPr lang="en-US" sz="3300">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a:latin typeface="Arial" pitchFamily="34" charset="0"/>
                <a:cs typeface="Arial" pitchFamily="34" charset="0"/>
                <a:sym typeface="Arial" pitchFamily="34" charset="0"/>
              </a:rPr>
              <a:t>Drink Driving Convictions</a:t>
            </a:r>
            <a:endParaRPr lang="en-US"/>
          </a:p>
        </p:txBody>
      </p:sp>
      <p:sp>
        <p:nvSpPr>
          <p:cNvPr id="13314" name="Rectangle 2"/>
          <p:cNvSpPr>
            <a:spLocks noGrp="1" noChangeArrowheads="1"/>
          </p:cNvSpPr>
          <p:nvPr>
            <p:ph type="body" idx="1"/>
          </p:nvPr>
        </p:nvSpPr>
        <p:spPr>
          <a:xfrm>
            <a:off x="649288" y="2274888"/>
            <a:ext cx="11704637" cy="6437312"/>
          </a:xfrm>
        </p:spPr>
        <p:txBody>
          <a:bodyPr lIns="126435" tIns="72248" rIns="126435" bIns="72248" anchor="t"/>
          <a:lstStyle/>
          <a:p>
            <a:pPr marL="487363" indent="-487363"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Hard to get</a:t>
            </a:r>
          </a:p>
          <a:p>
            <a:pPr marL="487363" indent="-487363"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Based on initial Garda opinion</a:t>
            </a:r>
          </a:p>
          <a:p>
            <a:pPr marL="487363" indent="-487363"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Most contested </a:t>
            </a:r>
          </a:p>
          <a:p>
            <a:pPr marL="487363" indent="-487363"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Argument put forward that random breath testing “unconstitutional”</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3400">
                <a:latin typeface="Arial" pitchFamily="34" charset="0"/>
                <a:cs typeface="Arial" pitchFamily="34" charset="0"/>
                <a:sym typeface="Arial" pitchFamily="34" charset="0"/>
              </a:rPr>
              <a:t>Mr Eddie Shaw, Chairman of the National Safety Council 23</a:t>
            </a:r>
            <a:r>
              <a:rPr lang="en-US" sz="3400" baseline="30000">
                <a:latin typeface="Arial" pitchFamily="34" charset="0"/>
                <a:cs typeface="Arial" pitchFamily="34" charset="0"/>
                <a:sym typeface="Arial" pitchFamily="34" charset="0"/>
              </a:rPr>
              <a:t>rd</a:t>
            </a:r>
            <a:r>
              <a:rPr lang="en-US" sz="3400">
                <a:latin typeface="Arial" pitchFamily="34" charset="0"/>
                <a:cs typeface="Arial" pitchFamily="34" charset="0"/>
                <a:sym typeface="Arial" pitchFamily="34" charset="0"/>
              </a:rPr>
              <a:t> November 2005</a:t>
            </a:r>
            <a:br>
              <a:rPr lang="en-US" sz="3400">
                <a:latin typeface="Arial" pitchFamily="34" charset="0"/>
                <a:cs typeface="Arial" pitchFamily="34" charset="0"/>
                <a:sym typeface="Arial" pitchFamily="34" charset="0"/>
              </a:rPr>
            </a:br>
            <a:endParaRPr lang="en-US"/>
          </a:p>
        </p:txBody>
      </p:sp>
      <p:sp>
        <p:nvSpPr>
          <p:cNvPr id="14338" name="Rectangle 2"/>
          <p:cNvSpPr>
            <a:spLocks noGrp="1" noChangeArrowheads="1"/>
          </p:cNvSpPr>
          <p:nvPr>
            <p:ph type="body" idx="1"/>
          </p:nvPr>
        </p:nvSpPr>
        <p:spPr>
          <a:xfrm>
            <a:off x="649288" y="2274888"/>
            <a:ext cx="11704637" cy="6437312"/>
          </a:xfrm>
        </p:spPr>
        <p:txBody>
          <a:bodyPr lIns="126435" tIns="72248" rIns="126435" bIns="72248" anchor="t"/>
          <a:lstStyle/>
          <a:p>
            <a:pPr marL="212725" indent="-212725" defTabSz="1300163">
              <a:spcBef>
                <a:spcPts val="700"/>
              </a:spcBef>
              <a:buSzTx/>
              <a:buFontTx/>
              <a:buNone/>
            </a:pPr>
            <a:endParaRPr lang="en-US" sz="4500">
              <a:latin typeface="Arial" pitchFamily="34" charset="0"/>
              <a:cs typeface="Arial" pitchFamily="34" charset="0"/>
              <a:sym typeface="Arial" pitchFamily="34" charset="0"/>
            </a:endParaRPr>
          </a:p>
          <a:p>
            <a:pPr marL="212725" indent="-212725" defTabSz="1300163">
              <a:spcBef>
                <a:spcPts val="700"/>
              </a:spcBef>
              <a:buClr>
                <a:srgbClr val="000000"/>
              </a:buClr>
              <a:buFont typeface="ArialMT" charset="0"/>
              <a:buChar char="•"/>
            </a:pPr>
            <a:r>
              <a:rPr lang="en-US" sz="3900">
                <a:latin typeface="Arial" pitchFamily="34" charset="0"/>
                <a:cs typeface="Arial" pitchFamily="34" charset="0"/>
                <a:sym typeface="Arial" pitchFamily="34" charset="0"/>
              </a:rPr>
              <a:t>“I do not know if we will ever get the legislation we need to enable drink driving to be detected and prosecuted. It seems that the protection our constitution provides is indirectly exchanged for about 140 lives every year”</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5362" name="Rectangle 2"/>
          <p:cNvSpPr>
            <a:spLocks noGrp="1" noChangeArrowheads="1"/>
          </p:cNvSpPr>
          <p:nvPr>
            <p:ph type="body" idx="1"/>
          </p:nvPr>
        </p:nvSpPr>
        <p:spPr>
          <a:xfrm>
            <a:off x="649288" y="2274888"/>
            <a:ext cx="11704637" cy="6437312"/>
          </a:xfrm>
        </p:spPr>
        <p:txBody>
          <a:bodyPr lIns="126435" tIns="72248" rIns="126435" bIns="72248" anchor="t"/>
          <a:lstStyle/>
          <a:p>
            <a:pPr marL="242888" indent="-242888" defTabSz="1300163">
              <a:spcBef>
                <a:spcPts val="700"/>
              </a:spcBef>
              <a:buSzTx/>
              <a:buFontTx/>
              <a:buNone/>
            </a:pPr>
            <a:endParaRPr lang="en-US" sz="4500">
              <a:latin typeface="Arial" pitchFamily="34" charset="0"/>
              <a:cs typeface="Arial" pitchFamily="34" charset="0"/>
              <a:sym typeface="Arial" pitchFamily="34" charset="0"/>
            </a:endParaRPr>
          </a:p>
          <a:p>
            <a:pPr marL="242888" indent="-242888"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RSA formally established on 1</a:t>
            </a:r>
            <a:r>
              <a:rPr lang="en-US" sz="4500" baseline="31000">
                <a:latin typeface="Arial" pitchFamily="34" charset="0"/>
                <a:cs typeface="Arial" pitchFamily="34" charset="0"/>
                <a:sym typeface="Arial" pitchFamily="34" charset="0"/>
              </a:rPr>
              <a:t>st</a:t>
            </a:r>
            <a:r>
              <a:rPr lang="en-US" sz="4500">
                <a:latin typeface="Arial" pitchFamily="34" charset="0"/>
                <a:cs typeface="Arial" pitchFamily="34" charset="0"/>
                <a:sym typeface="Arial" pitchFamily="34" charset="0"/>
              </a:rPr>
              <a:t> September 2006</a:t>
            </a:r>
          </a:p>
          <a:p>
            <a:pPr marL="242888" indent="-242888" defTabSz="1300163">
              <a:spcBef>
                <a:spcPts val="700"/>
              </a:spcBef>
              <a:buSzTx/>
              <a:buFontTx/>
              <a:buNone/>
            </a:pPr>
            <a:endParaRPr lang="en-US" sz="4500">
              <a:latin typeface="Arial" pitchFamily="34" charset="0"/>
              <a:cs typeface="Arial" pitchFamily="34" charset="0"/>
              <a:sym typeface="Arial" pitchFamily="34" charset="0"/>
            </a:endParaRPr>
          </a:p>
          <a:p>
            <a:pPr marL="242888" indent="-242888"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Gay Byrne unveiled as Chairman Designate of RSA  27</a:t>
            </a:r>
            <a:r>
              <a:rPr lang="en-US" sz="4500" baseline="31000">
                <a:latin typeface="Arial" pitchFamily="34" charset="0"/>
                <a:cs typeface="Arial" pitchFamily="34" charset="0"/>
                <a:sym typeface="Arial" pitchFamily="34" charset="0"/>
              </a:rPr>
              <a:t>th</a:t>
            </a:r>
            <a:r>
              <a:rPr lang="en-US" sz="4500">
                <a:latin typeface="Arial" pitchFamily="34" charset="0"/>
                <a:cs typeface="Arial" pitchFamily="34" charset="0"/>
                <a:sym typeface="Arial" pitchFamily="34" charset="0"/>
              </a:rPr>
              <a:t> March 2006</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6386"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Random Breath Testing implemented in July 2006</a:t>
            </a:r>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5100">
                <a:latin typeface="Arial" pitchFamily="34" charset="0"/>
                <a:cs typeface="Arial" pitchFamily="34" charset="0"/>
                <a:sym typeface="Arial" pitchFamily="34" charset="0"/>
              </a:rPr>
              <a:t>Important factors in getting RBT implemented</a:t>
            </a:r>
            <a:endParaRPr lang="en-US"/>
          </a:p>
        </p:txBody>
      </p:sp>
      <p:sp>
        <p:nvSpPr>
          <p:cNvPr id="17410" name="Rectangle 2"/>
          <p:cNvSpPr>
            <a:spLocks noGrp="1" noChangeArrowheads="1"/>
          </p:cNvSpPr>
          <p:nvPr>
            <p:ph type="body" idx="1"/>
          </p:nvPr>
        </p:nvSpPr>
        <p:spPr>
          <a:xfrm>
            <a:off x="649288" y="2274888"/>
            <a:ext cx="11704637" cy="6437312"/>
          </a:xfrm>
        </p:spPr>
        <p:txBody>
          <a:bodyPr lIns="126435" tIns="72248" rIns="126435" bIns="72248" anchor="t"/>
          <a:lstStyle/>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Leadership</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Evidence</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Provision of a credible rational</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Champions and allies identified to use as credible opinion formers</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Lobbying</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Opposition tackled based on the facts</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Information campaign</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Conferences</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Mobilised public opinion</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Organisation of resources</a:t>
            </a:r>
          </a:p>
          <a:p>
            <a:pPr marL="300038" indent="-300038" defTabSz="1300163">
              <a:lnSpc>
                <a:spcPct val="80000"/>
              </a:lnSpc>
              <a:spcBef>
                <a:spcPts val="700"/>
              </a:spcBef>
              <a:buClr>
                <a:srgbClr val="000000"/>
              </a:buClr>
              <a:buFont typeface="ArialMT" charset="0"/>
              <a:buChar char="•"/>
            </a:pPr>
            <a:r>
              <a:rPr lang="en-US" sz="3000">
                <a:latin typeface="Arial" pitchFamily="34" charset="0"/>
                <a:cs typeface="Arial" pitchFamily="34" charset="0"/>
                <a:sym typeface="Arial" pitchFamily="34" charset="0"/>
              </a:rPr>
              <a:t>Persistence</a:t>
            </a:r>
          </a:p>
          <a:p>
            <a:pPr marL="300038" indent="-300038" defTabSz="1300163">
              <a:lnSpc>
                <a:spcPct val="80000"/>
              </a:lnSpc>
              <a:spcBef>
                <a:spcPts val="700"/>
              </a:spcBef>
              <a:buSzTx/>
              <a:buFontTx/>
              <a:buNone/>
            </a:pPr>
            <a:endParaRPr lang="en-US" sz="3000">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mage.png"/>
          <p:cNvPicPr>
            <a:picLocks noChangeAspect="1"/>
          </p:cNvPicPr>
          <p:nvPr/>
        </p:nvPicPr>
        <p:blipFill>
          <a:blip r:embed="rId3" cstate="print"/>
          <a:srcRect/>
          <a:stretch>
            <a:fillRect/>
          </a:stretch>
        </p:blipFill>
        <p:spPr bwMode="auto">
          <a:xfrm>
            <a:off x="4165600" y="1189038"/>
            <a:ext cx="5099050" cy="7578725"/>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dirty="0">
                <a:latin typeface="Arial" pitchFamily="34" charset="0"/>
                <a:cs typeface="Arial" pitchFamily="34" charset="0"/>
                <a:sym typeface="Arial" pitchFamily="34" charset="0"/>
              </a:rPr>
              <a:t>Components of Model</a:t>
            </a:r>
            <a:endParaRPr lang="en-US" dirty="0"/>
          </a:p>
        </p:txBody>
      </p:sp>
      <p:sp>
        <p:nvSpPr>
          <p:cNvPr id="19458" name="Rectangle 2"/>
          <p:cNvSpPr>
            <a:spLocks noGrp="1" noChangeArrowheads="1"/>
          </p:cNvSpPr>
          <p:nvPr>
            <p:ph type="body" idx="1"/>
          </p:nvPr>
        </p:nvSpPr>
        <p:spPr>
          <a:xfrm>
            <a:off x="649288" y="2274888"/>
            <a:ext cx="11704637" cy="6437312"/>
          </a:xfrm>
        </p:spPr>
        <p:txBody>
          <a:bodyPr lIns="126435" tIns="72248" rIns="126435" bIns="72248" anchor="t"/>
          <a:lstStyle/>
          <a:p>
            <a:pPr marL="371475" indent="-371475" defTabSz="1300163">
              <a:spcBef>
                <a:spcPts val="700"/>
              </a:spcBef>
              <a:buClr>
                <a:srgbClr val="000000"/>
              </a:buClr>
              <a:buFontTx/>
              <a:buAutoNum type="arabicPeriod"/>
            </a:pPr>
            <a:r>
              <a:rPr lang="en-US" sz="4500" dirty="0">
                <a:latin typeface="Arial" pitchFamily="34" charset="0"/>
                <a:cs typeface="Arial" pitchFamily="34" charset="0"/>
                <a:sym typeface="Arial" pitchFamily="34" charset="0"/>
              </a:rPr>
              <a:t>Provide Strategic Leadership</a:t>
            </a:r>
          </a:p>
          <a:p>
            <a:pPr marL="371475" indent="-371475" defTabSz="1300163">
              <a:spcBef>
                <a:spcPts val="700"/>
              </a:spcBef>
              <a:buSzTx/>
              <a:buFontTx/>
              <a:buNone/>
            </a:pPr>
            <a:endParaRPr lang="en-US" sz="4500" dirty="0">
              <a:latin typeface="Arial" pitchFamily="34" charset="0"/>
              <a:cs typeface="Arial" pitchFamily="34" charset="0"/>
              <a:sym typeface="Arial" pitchFamily="34" charset="0"/>
            </a:endParaRPr>
          </a:p>
          <a:p>
            <a:pPr marL="371475" indent="-371475" defTabSz="1300163">
              <a:spcBef>
                <a:spcPts val="700"/>
              </a:spcBef>
              <a:buSzTx/>
              <a:buFontTx/>
              <a:buNone/>
            </a:pPr>
            <a:endParaRPr lang="en-US" sz="4500" dirty="0">
              <a:latin typeface="Arial" pitchFamily="34" charset="0"/>
              <a:cs typeface="Arial" pitchFamily="34" charset="0"/>
              <a:sym typeface="Arial" pitchFamily="34" charset="0"/>
            </a:endParaRPr>
          </a:p>
          <a:p>
            <a:pPr marL="371475" indent="-371475" defTabSz="1300163">
              <a:spcBef>
                <a:spcPts val="700"/>
              </a:spcBef>
              <a:buClr>
                <a:srgbClr val="000000"/>
              </a:buClr>
              <a:buFontTx/>
              <a:buAutoNum type="arabicPeriod" startAt="2"/>
            </a:pPr>
            <a:r>
              <a:rPr lang="en-US" sz="4500" dirty="0" smtClean="0">
                <a:latin typeface="Arial" pitchFamily="34" charset="0"/>
                <a:cs typeface="Arial" pitchFamily="34" charset="0"/>
                <a:sym typeface="Arial" pitchFamily="34" charset="0"/>
              </a:rPr>
              <a:t>Core </a:t>
            </a:r>
            <a:r>
              <a:rPr lang="en-US" sz="4500" dirty="0">
                <a:latin typeface="Arial" pitchFamily="34" charset="0"/>
                <a:cs typeface="Arial" pitchFamily="34" charset="0"/>
                <a:sym typeface="Arial" pitchFamily="34" charset="0"/>
              </a:rPr>
              <a:t>Activities</a:t>
            </a:r>
          </a:p>
          <a:p>
            <a:pPr marL="371475" indent="-371475" defTabSz="1300163">
              <a:spcBef>
                <a:spcPts val="700"/>
              </a:spcBef>
              <a:buSzTx/>
              <a:buFontTx/>
              <a:buNone/>
            </a:pPr>
            <a:endParaRPr lang="en-US" sz="4500" dirty="0">
              <a:latin typeface="Arial" pitchFamily="34" charset="0"/>
              <a:cs typeface="Arial" pitchFamily="34" charset="0"/>
              <a:sym typeface="Arial" pitchFamily="34" charset="0"/>
            </a:endParaRPr>
          </a:p>
          <a:p>
            <a:pPr marL="371475" indent="-371475" defTabSz="1300163">
              <a:spcBef>
                <a:spcPts val="700"/>
              </a:spcBef>
              <a:buSzTx/>
              <a:buFontTx/>
              <a:buNone/>
            </a:pPr>
            <a:endParaRPr lang="en-US" sz="4500" dirty="0">
              <a:latin typeface="Arial" pitchFamily="34" charset="0"/>
              <a:cs typeface="Arial" pitchFamily="34" charset="0"/>
              <a:sym typeface="Arial" pitchFamily="34" charset="0"/>
            </a:endParaRPr>
          </a:p>
          <a:p>
            <a:pPr marL="371475" indent="-371475" defTabSz="1300163">
              <a:spcBef>
                <a:spcPts val="700"/>
              </a:spcBef>
              <a:buClr>
                <a:srgbClr val="000000"/>
              </a:buClr>
              <a:buFontTx/>
              <a:buAutoNum type="arabicPeriod" startAt="3"/>
            </a:pPr>
            <a:r>
              <a:rPr lang="en-US" sz="4500" dirty="0">
                <a:latin typeface="Arial" pitchFamily="34" charset="0"/>
                <a:cs typeface="Arial" pitchFamily="34" charset="0"/>
                <a:sym typeface="Arial" pitchFamily="34" charset="0"/>
              </a:rPr>
              <a:t>Support Activities</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a:latin typeface="Arial" pitchFamily="34" charset="0"/>
                <a:cs typeface="Arial" pitchFamily="34" charset="0"/>
                <a:sym typeface="Arial" pitchFamily="34" charset="0"/>
              </a:rPr>
              <a:t>Provide Strategic Leadership</a:t>
            </a:r>
            <a:endParaRPr lang="en-US"/>
          </a:p>
        </p:txBody>
      </p:sp>
      <p:sp>
        <p:nvSpPr>
          <p:cNvPr id="20482" name="Rectangle 2"/>
          <p:cNvSpPr>
            <a:spLocks noGrp="1" noChangeArrowheads="1"/>
          </p:cNvSpPr>
          <p:nvPr>
            <p:ph type="body" idx="1"/>
          </p:nvPr>
        </p:nvSpPr>
        <p:spPr>
          <a:xfrm>
            <a:off x="649288" y="2274888"/>
            <a:ext cx="11704637" cy="6437312"/>
          </a:xfrm>
        </p:spPr>
        <p:txBody>
          <a:bodyPr lIns="126435" tIns="72248" rIns="126435" bIns="72248" anchor="t"/>
          <a:lstStyle/>
          <a:p>
            <a:pPr marL="242888" indent="-242888" defTabSz="1300163">
              <a:spcBef>
                <a:spcPts val="700"/>
              </a:spcBef>
              <a:buSzTx/>
              <a:buFontTx/>
              <a:buNone/>
            </a:pPr>
            <a:endParaRPr lang="en-US" sz="4500">
              <a:latin typeface="Arial" pitchFamily="34" charset="0"/>
              <a:cs typeface="Arial" pitchFamily="34" charset="0"/>
              <a:sym typeface="Arial" pitchFamily="34" charset="0"/>
            </a:endParaRPr>
          </a:p>
          <a:p>
            <a:pPr marL="242888" indent="-242888"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Making sure the issue is relevant to society</a:t>
            </a:r>
          </a:p>
          <a:p>
            <a:pPr marL="863600" lvl="1" indent="-406400" defTabSz="1300163">
              <a:spcBef>
                <a:spcPts val="600"/>
              </a:spcBef>
              <a:buClr>
                <a:srgbClr val="000000"/>
              </a:buClr>
              <a:buFont typeface="ArialMT" charset="0"/>
              <a:buChar char="–"/>
            </a:pPr>
            <a:r>
              <a:rPr lang="en-US" sz="3900">
                <a:latin typeface="Arial" pitchFamily="34" charset="0"/>
                <a:cs typeface="Arial" pitchFamily="34" charset="0"/>
                <a:sym typeface="Arial" pitchFamily="34" charset="0"/>
              </a:rPr>
              <a:t>RBT testing works and saves lives and injuries</a:t>
            </a:r>
          </a:p>
          <a:p>
            <a:pPr marL="242888" indent="-242888" defTabSz="1300163">
              <a:spcBef>
                <a:spcPts val="700"/>
              </a:spcBef>
              <a:buSzTx/>
              <a:buFontTx/>
              <a:buNone/>
            </a:pPr>
            <a:endParaRPr lang="en-US" sz="4500">
              <a:latin typeface="Arial" pitchFamily="34" charset="0"/>
              <a:cs typeface="Arial" pitchFamily="34" charset="0"/>
              <a:sym typeface="Arial" pitchFamily="34" charset="0"/>
            </a:endParaRPr>
          </a:p>
          <a:p>
            <a:pPr marL="242888" indent="-242888"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Preventing tangential diversions</a:t>
            </a:r>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dirty="0" smtClean="0">
                <a:latin typeface="Arial" pitchFamily="34" charset="0"/>
                <a:cs typeface="Arial" pitchFamily="34" charset="0"/>
                <a:sym typeface="Arial" pitchFamily="34" charset="0"/>
              </a:rPr>
              <a:t>Core </a:t>
            </a:r>
            <a:r>
              <a:rPr lang="en-US" sz="6200" dirty="0">
                <a:latin typeface="Arial" pitchFamily="34" charset="0"/>
                <a:cs typeface="Arial" pitchFamily="34" charset="0"/>
                <a:sym typeface="Arial" pitchFamily="34" charset="0"/>
              </a:rPr>
              <a:t>Activities</a:t>
            </a:r>
            <a:endParaRPr lang="en-US" dirty="0"/>
          </a:p>
        </p:txBody>
      </p:sp>
      <p:sp>
        <p:nvSpPr>
          <p:cNvPr id="21506" name="Rectangle 2"/>
          <p:cNvSpPr>
            <a:spLocks noGrp="1" noChangeArrowheads="1"/>
          </p:cNvSpPr>
          <p:nvPr>
            <p:ph type="body" idx="1"/>
          </p:nvPr>
        </p:nvSpPr>
        <p:spPr>
          <a:xfrm>
            <a:off x="649288" y="2274888"/>
            <a:ext cx="11704637" cy="6437312"/>
          </a:xfrm>
        </p:spPr>
        <p:txBody>
          <a:bodyPr lIns="126435" tIns="72248" rIns="126435" bIns="72248" anchor="t"/>
          <a:lstStyle/>
          <a:p>
            <a:pPr marL="323850" indent="-323850" defTabSz="1300163">
              <a:spcBef>
                <a:spcPts val="700"/>
              </a:spcBef>
              <a:buClr>
                <a:srgbClr val="000000"/>
              </a:buClr>
              <a:buFont typeface="ArialMT" charset="0"/>
              <a:buChar char="•"/>
            </a:pPr>
            <a:r>
              <a:rPr lang="en-US" sz="4500" dirty="0">
                <a:latin typeface="Arial" pitchFamily="34" charset="0"/>
                <a:cs typeface="Arial" pitchFamily="34" charset="0"/>
                <a:sym typeface="Arial" pitchFamily="34" charset="0"/>
              </a:rPr>
              <a:t>Building  a coalition of support</a:t>
            </a:r>
          </a:p>
          <a:p>
            <a:pPr marL="323850" indent="-323850" defTabSz="1300163">
              <a:spcBef>
                <a:spcPts val="700"/>
              </a:spcBef>
              <a:buSzTx/>
              <a:buFontTx/>
              <a:buNone/>
            </a:pPr>
            <a:endParaRPr lang="en-US" sz="4500" dirty="0">
              <a:latin typeface="Arial" pitchFamily="34" charset="0"/>
              <a:cs typeface="Arial" pitchFamily="34" charset="0"/>
              <a:sym typeface="Arial" pitchFamily="34" charset="0"/>
            </a:endParaRPr>
          </a:p>
          <a:p>
            <a:pPr marL="323850" indent="-323850" defTabSz="1300163">
              <a:spcBef>
                <a:spcPts val="700"/>
              </a:spcBef>
              <a:buClr>
                <a:srgbClr val="000000"/>
              </a:buClr>
              <a:buFont typeface="ArialMT" charset="0"/>
              <a:buChar char="•"/>
            </a:pPr>
            <a:r>
              <a:rPr lang="en-US" sz="4500" dirty="0" err="1">
                <a:latin typeface="Arial" pitchFamily="34" charset="0"/>
                <a:cs typeface="Arial" pitchFamily="34" charset="0"/>
                <a:sym typeface="Arial" pitchFamily="34" charset="0"/>
              </a:rPr>
              <a:t>Organise</a:t>
            </a:r>
            <a:endParaRPr lang="en-US" sz="4500" dirty="0">
              <a:latin typeface="Arial" pitchFamily="34" charset="0"/>
              <a:cs typeface="Arial" pitchFamily="34" charset="0"/>
              <a:sym typeface="Arial" pitchFamily="34" charset="0"/>
            </a:endParaRPr>
          </a:p>
          <a:p>
            <a:pPr marL="863600" lvl="1" indent="-406400" defTabSz="1300163">
              <a:spcBef>
                <a:spcPts val="600"/>
              </a:spcBef>
              <a:buClr>
                <a:srgbClr val="000000"/>
              </a:buClr>
              <a:buFont typeface="ArialMT" charset="0"/>
              <a:buChar char="–"/>
            </a:pPr>
            <a:r>
              <a:rPr lang="en-US" sz="3900" dirty="0">
                <a:latin typeface="Arial" pitchFamily="34" charset="0"/>
                <a:cs typeface="Arial" pitchFamily="34" charset="0"/>
                <a:sym typeface="Arial" pitchFamily="34" charset="0"/>
              </a:rPr>
              <a:t>Media coverage</a:t>
            </a:r>
          </a:p>
          <a:p>
            <a:pPr marL="863600" lvl="1" indent="-406400" defTabSz="1300163">
              <a:spcBef>
                <a:spcPts val="600"/>
              </a:spcBef>
              <a:buClr>
                <a:srgbClr val="000000"/>
              </a:buClr>
              <a:buFont typeface="ArialMT" charset="0"/>
              <a:buChar char="–"/>
            </a:pPr>
            <a:r>
              <a:rPr lang="en-US" sz="3900" dirty="0">
                <a:latin typeface="Arial" pitchFamily="34" charset="0"/>
                <a:cs typeface="Arial" pitchFamily="34" charset="0"/>
                <a:sym typeface="Arial" pitchFamily="34" charset="0"/>
              </a:rPr>
              <a:t>Briefings</a:t>
            </a:r>
          </a:p>
          <a:p>
            <a:pPr marL="863600" lvl="1" indent="-406400" defTabSz="1300163">
              <a:spcBef>
                <a:spcPts val="600"/>
              </a:spcBef>
              <a:buClr>
                <a:srgbClr val="000000"/>
              </a:buClr>
              <a:buFont typeface="ArialMT" charset="0"/>
              <a:buChar char="–"/>
            </a:pPr>
            <a:r>
              <a:rPr lang="en-US" sz="3900" dirty="0">
                <a:latin typeface="Arial" pitchFamily="34" charset="0"/>
                <a:cs typeface="Arial" pitchFamily="34" charset="0"/>
                <a:sym typeface="Arial" pitchFamily="34" charset="0"/>
              </a:rPr>
              <a:t>Lobbying</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a:latin typeface="Arial" pitchFamily="34" charset="0"/>
                <a:cs typeface="Arial" pitchFamily="34" charset="0"/>
                <a:sym typeface="Arial" pitchFamily="34" charset="0"/>
              </a:rPr>
              <a:t>This Presentation</a:t>
            </a:r>
            <a:endParaRPr lang="en-US"/>
          </a:p>
        </p:txBody>
      </p:sp>
      <p:sp>
        <p:nvSpPr>
          <p:cNvPr id="4098" name="Rectangle 2"/>
          <p:cNvSpPr>
            <a:spLocks noGrp="1" noChangeArrowheads="1"/>
          </p:cNvSpPr>
          <p:nvPr>
            <p:ph type="body" idx="1"/>
          </p:nvPr>
        </p:nvSpPr>
        <p:spPr>
          <a:xfrm>
            <a:off x="649288" y="2274888"/>
            <a:ext cx="11704637" cy="6437312"/>
          </a:xfrm>
        </p:spPr>
        <p:txBody>
          <a:bodyPr lIns="126435" tIns="72248" rIns="126435" bIns="72248" anchor="t"/>
          <a:lstStyle/>
          <a:p>
            <a:pPr marL="212725" indent="-212725" defTabSz="1300163">
              <a:spcBef>
                <a:spcPts val="700"/>
              </a:spcBef>
              <a:buSzTx/>
              <a:buFontTx/>
              <a:buNone/>
            </a:pPr>
            <a:endParaRPr lang="en-US" sz="4500" dirty="0">
              <a:latin typeface="Arial" pitchFamily="34" charset="0"/>
              <a:cs typeface="Arial" pitchFamily="34" charset="0"/>
              <a:sym typeface="Arial" pitchFamily="34" charset="0"/>
            </a:endParaRPr>
          </a:p>
          <a:p>
            <a:pPr marL="212725" indent="-212725" defTabSz="1300163">
              <a:spcBef>
                <a:spcPts val="700"/>
              </a:spcBef>
              <a:buSzTx/>
              <a:buFontTx/>
              <a:buNone/>
            </a:pPr>
            <a:endParaRPr lang="en-US" sz="3900" dirty="0">
              <a:latin typeface="Arial" pitchFamily="34" charset="0"/>
              <a:cs typeface="Arial" pitchFamily="34" charset="0"/>
              <a:sym typeface="Arial" pitchFamily="34" charset="0"/>
            </a:endParaRPr>
          </a:p>
          <a:p>
            <a:pPr marL="212725" indent="-212725" defTabSz="1300163">
              <a:spcBef>
                <a:spcPts val="700"/>
              </a:spcBef>
              <a:buClr>
                <a:srgbClr val="000000"/>
              </a:buClr>
              <a:buFont typeface="ArialMT" charset="0"/>
              <a:buChar char="•"/>
            </a:pPr>
            <a:r>
              <a:rPr lang="en-US" sz="3900" dirty="0">
                <a:latin typeface="Arial" pitchFamily="34" charset="0"/>
                <a:cs typeface="Arial" pitchFamily="34" charset="0"/>
                <a:sym typeface="Arial" pitchFamily="34" charset="0"/>
              </a:rPr>
              <a:t>Introduction of random breath testing 2006</a:t>
            </a:r>
          </a:p>
          <a:p>
            <a:pPr marL="212725" indent="-212725" defTabSz="1300163">
              <a:spcBef>
                <a:spcPts val="700"/>
              </a:spcBef>
              <a:buClr>
                <a:srgbClr val="000000"/>
              </a:buClr>
              <a:buFont typeface="ArialMT" charset="0"/>
              <a:buChar char="•"/>
            </a:pPr>
            <a:r>
              <a:rPr lang="en-US" sz="3900" dirty="0">
                <a:latin typeface="Arial" pitchFamily="34" charset="0"/>
                <a:cs typeface="Arial" pitchFamily="34" charset="0"/>
                <a:sym typeface="Arial" pitchFamily="34" charset="0"/>
              </a:rPr>
              <a:t>Lowering the legal alcohol limits for driving 2011</a:t>
            </a:r>
          </a:p>
          <a:p>
            <a:pPr marL="212725" indent="-212725" defTabSz="1300163">
              <a:spcBef>
                <a:spcPts val="700"/>
              </a:spcBef>
              <a:buSzTx/>
              <a:buFontTx/>
              <a:buNone/>
            </a:pPr>
            <a:endParaRPr lang="en-US" sz="3900" dirty="0">
              <a:latin typeface="Arial" pitchFamily="34" charset="0"/>
              <a:cs typeface="Arial" pitchFamily="34" charset="0"/>
              <a:sym typeface="Arial" pitchFamily="34" charset="0"/>
            </a:endParaRPr>
          </a:p>
          <a:p>
            <a:pPr marL="212725" indent="-212725" defTabSz="1300163">
              <a:spcBef>
                <a:spcPts val="700"/>
              </a:spcBef>
              <a:buClr>
                <a:srgbClr val="000000"/>
              </a:buClr>
              <a:buFont typeface="ArialMT" charset="0"/>
              <a:buChar char="•"/>
            </a:pPr>
            <a:r>
              <a:rPr lang="en-US" sz="3900" dirty="0">
                <a:latin typeface="Arial" pitchFamily="34" charset="0"/>
                <a:cs typeface="Arial" pitchFamily="34" charset="0"/>
                <a:sym typeface="Arial" pitchFamily="34" charset="0"/>
              </a:rPr>
              <a:t>A public health advocacy model a useful framework</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a:latin typeface="Arial" pitchFamily="34" charset="0"/>
                <a:cs typeface="Arial" pitchFamily="34" charset="0"/>
                <a:sym typeface="Arial" pitchFamily="34" charset="0"/>
              </a:rPr>
              <a:t>Support Activities</a:t>
            </a:r>
            <a:endParaRPr lang="en-US"/>
          </a:p>
        </p:txBody>
      </p:sp>
      <p:sp>
        <p:nvSpPr>
          <p:cNvPr id="22530"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Gather information and evidence</a:t>
            </a:r>
          </a:p>
          <a:p>
            <a:pPr marL="690563" lvl="1" indent="-325438" defTabSz="1300163">
              <a:spcBef>
                <a:spcPts val="600"/>
              </a:spcBef>
              <a:buClr>
                <a:srgbClr val="000000"/>
              </a:buClr>
              <a:buFont typeface="ArialMT" charset="0"/>
              <a:buChar char="–"/>
            </a:pPr>
            <a:r>
              <a:rPr lang="en-US" sz="3900">
                <a:latin typeface="Arial" pitchFamily="34" charset="0"/>
                <a:cs typeface="Arial" pitchFamily="34" charset="0"/>
                <a:sym typeface="Arial" pitchFamily="34" charset="0"/>
              </a:rPr>
              <a:t>Evidence from other countries</a:t>
            </a:r>
          </a:p>
          <a:p>
            <a:pPr marL="690563" lvl="1" indent="-325438" defTabSz="1300163">
              <a:spcBef>
                <a:spcPts val="600"/>
              </a:spcBef>
              <a:buClr>
                <a:srgbClr val="000000"/>
              </a:buClr>
              <a:buFont typeface="ArialMT" charset="0"/>
              <a:buChar char="–"/>
            </a:pPr>
            <a:r>
              <a:rPr lang="en-US" sz="3900">
                <a:latin typeface="Arial" pitchFamily="34" charset="0"/>
                <a:cs typeface="Arial" pitchFamily="34" charset="0"/>
                <a:sym typeface="Arial" pitchFamily="34" charset="0"/>
              </a:rPr>
              <a:t>Any alcohol impairs driving</a:t>
            </a:r>
          </a:p>
          <a:p>
            <a:pPr marL="690563" lvl="1" indent="-325438" defTabSz="1300163">
              <a:spcBef>
                <a:spcPts val="600"/>
              </a:spcBef>
              <a:buClr>
                <a:srgbClr val="000000"/>
              </a:buClr>
              <a:buFont typeface="ArialMT" charset="0"/>
              <a:buChar char="–"/>
            </a:pPr>
            <a:r>
              <a:rPr lang="en-US" sz="3900">
                <a:latin typeface="Arial" pitchFamily="34" charset="0"/>
                <a:cs typeface="Arial" pitchFamily="34" charset="0"/>
                <a:sym typeface="Arial" pitchFamily="34" charset="0"/>
              </a:rPr>
              <a:t>RBT testing works and saves lives and injuries</a:t>
            </a:r>
          </a:p>
          <a:p>
            <a:pPr marL="690563" lvl="1" indent="-325438" defTabSz="1300163">
              <a:spcBef>
                <a:spcPts val="600"/>
              </a:spcBef>
              <a:buClr>
                <a:srgbClr val="000000"/>
              </a:buClr>
              <a:buFont typeface="ArialMT" charset="0"/>
              <a:buChar char="–"/>
            </a:pPr>
            <a:r>
              <a:rPr lang="en-US" sz="3900">
                <a:latin typeface="Arial" pitchFamily="34" charset="0"/>
                <a:cs typeface="Arial" pitchFamily="34" charset="0"/>
                <a:sym typeface="Arial" pitchFamily="34" charset="0"/>
              </a:rPr>
              <a:t>Role of alcohol in road deaths in Ireland</a:t>
            </a:r>
          </a:p>
          <a:p>
            <a:pPr marL="690563" lvl="1" indent="-325438" defTabSz="1300163">
              <a:spcBef>
                <a:spcPts val="600"/>
              </a:spcBef>
              <a:buSzTx/>
              <a:buFontTx/>
              <a:buNone/>
            </a:pPr>
            <a:endParaRPr lang="en-US" sz="3900">
              <a:latin typeface="Arial" pitchFamily="34" charset="0"/>
              <a:cs typeface="Arial" pitchFamily="34" charset="0"/>
              <a:sym typeface="Arial" pitchFamily="34" charset="0"/>
            </a:endParaRPr>
          </a:p>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image.png"/>
          <p:cNvPicPr>
            <a:picLocks noChangeAspect="1"/>
          </p:cNvPicPr>
          <p:nvPr/>
        </p:nvPicPr>
        <p:blipFill>
          <a:blip r:embed="rId3" cstate="print"/>
          <a:srcRect/>
          <a:stretch>
            <a:fillRect/>
          </a:stretch>
        </p:blipFill>
        <p:spPr bwMode="auto">
          <a:xfrm>
            <a:off x="561975" y="1203325"/>
            <a:ext cx="12442825" cy="6989763"/>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a:latin typeface="Arial" pitchFamily="34" charset="0"/>
                <a:cs typeface="Arial" pitchFamily="34" charset="0"/>
                <a:sym typeface="Arial" pitchFamily="34" charset="0"/>
              </a:rPr>
              <a:t>Support Activities</a:t>
            </a:r>
            <a:endParaRPr lang="en-US"/>
          </a:p>
        </p:txBody>
      </p:sp>
      <p:sp>
        <p:nvSpPr>
          <p:cNvPr id="24578" name="Rectangle 2"/>
          <p:cNvSpPr>
            <a:spLocks noGrp="1" noChangeArrowheads="1"/>
          </p:cNvSpPr>
          <p:nvPr>
            <p:ph type="body" idx="1"/>
          </p:nvPr>
        </p:nvSpPr>
        <p:spPr>
          <a:xfrm>
            <a:off x="649288" y="2274888"/>
            <a:ext cx="11704637" cy="6437312"/>
          </a:xfrm>
        </p:spPr>
        <p:txBody>
          <a:bodyPr lIns="126435" tIns="72248" rIns="126435" bIns="72248" anchor="t"/>
          <a:lstStyle/>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Creating public awareness</a:t>
            </a:r>
          </a:p>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Conduct opinion polls</a:t>
            </a:r>
          </a:p>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5100" b="1">
                <a:latin typeface="Arial" pitchFamily="34" charset="0"/>
                <a:cs typeface="Arial" pitchFamily="34" charset="0"/>
                <a:sym typeface="Arial" pitchFamily="34" charset="0"/>
              </a:rPr>
              <a:t>Alcohol Action Ireland Survey 2005</a:t>
            </a:r>
            <a:endParaRPr lang="en-US"/>
          </a:p>
        </p:txBody>
      </p:sp>
      <p:sp>
        <p:nvSpPr>
          <p:cNvPr id="25602"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87% in favour of the introduction of RBT</a:t>
            </a:r>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49288" y="390525"/>
            <a:ext cx="11704637" cy="1625600"/>
          </a:xfrm>
        </p:spPr>
        <p:txBody>
          <a:bodyPr lIns="126435" tIns="72248" rIns="126435" bIns="72248"/>
          <a:lstStyle/>
          <a:p>
            <a:r>
              <a:rPr lang="en-US" dirty="0" smtClean="0"/>
              <a:t>Drink Driving</a:t>
            </a:r>
            <a:endParaRPr lang="en-US" dirty="0"/>
          </a:p>
        </p:txBody>
      </p:sp>
      <p:sp>
        <p:nvSpPr>
          <p:cNvPr id="26626" name="Rectangle 2"/>
          <p:cNvSpPr>
            <a:spLocks noGrp="1" noChangeArrowheads="1"/>
          </p:cNvSpPr>
          <p:nvPr>
            <p:ph type="body" idx="1"/>
          </p:nvPr>
        </p:nvSpPr>
        <p:spPr>
          <a:xfrm>
            <a:off x="649288" y="2274888"/>
            <a:ext cx="11704637" cy="6437312"/>
          </a:xfrm>
        </p:spPr>
        <p:txBody>
          <a:bodyPr lIns="126435" tIns="72248" rIns="126435" bIns="72248" anchor="t"/>
          <a:lstStyle/>
          <a:p>
            <a:pPr marL="141288" indent="-141288" defTabSz="1300163">
              <a:spcBef>
                <a:spcPts val="700"/>
              </a:spcBef>
              <a:buSzTx/>
              <a:buFontTx/>
              <a:buNone/>
            </a:pPr>
            <a:endParaRPr lang="en-US" sz="4500" dirty="0">
              <a:latin typeface="Arial" pitchFamily="34" charset="0"/>
              <a:cs typeface="Arial" pitchFamily="34" charset="0"/>
              <a:sym typeface="Arial" pitchFamily="34" charset="0"/>
            </a:endParaRPr>
          </a:p>
          <a:p>
            <a:pPr marL="141288" indent="-141288" defTabSz="1300163">
              <a:spcBef>
                <a:spcPts val="700"/>
              </a:spcBef>
              <a:buSzTx/>
              <a:buFontTx/>
              <a:buNone/>
            </a:pPr>
            <a:endParaRPr lang="en-US" sz="4500" dirty="0">
              <a:latin typeface="Arial" pitchFamily="34" charset="0"/>
              <a:cs typeface="Arial" pitchFamily="34" charset="0"/>
              <a:sym typeface="Arial" pitchFamily="34" charset="0"/>
            </a:endParaRPr>
          </a:p>
          <a:p>
            <a:pPr marL="141288" indent="-141288" defTabSz="1300163">
              <a:spcBef>
                <a:spcPts val="700"/>
              </a:spcBef>
              <a:buClr>
                <a:srgbClr val="000000"/>
              </a:buClr>
              <a:buFont typeface="ArialMT" charset="0"/>
              <a:buChar char="•"/>
            </a:pPr>
            <a:r>
              <a:rPr lang="en-US" sz="3900" dirty="0">
                <a:latin typeface="Arial" pitchFamily="34" charset="0"/>
                <a:cs typeface="Arial" pitchFamily="34" charset="0"/>
                <a:sym typeface="Arial" pitchFamily="34" charset="0"/>
              </a:rPr>
              <a:t>Over 8 out of 10 drivers surveyed rated </a:t>
            </a:r>
            <a:r>
              <a:rPr lang="en-US" sz="3900" dirty="0" smtClean="0">
                <a:latin typeface="Arial" pitchFamily="34" charset="0"/>
                <a:cs typeface="Arial" pitchFamily="34" charset="0"/>
                <a:sym typeface="Arial" pitchFamily="34" charset="0"/>
              </a:rPr>
              <a:t>drinking and driving as extremely shameful</a:t>
            </a:r>
          </a:p>
          <a:p>
            <a:pPr marL="141288" indent="-141288" defTabSz="1300163">
              <a:spcBef>
                <a:spcPts val="700"/>
              </a:spcBef>
              <a:buClr>
                <a:srgbClr val="000000"/>
              </a:buClr>
              <a:buFont typeface="ArialMT" charset="0"/>
              <a:buChar char="•"/>
            </a:pPr>
            <a:endParaRPr lang="en-US" sz="3900" dirty="0" smtClean="0">
              <a:latin typeface="Arial" pitchFamily="34" charset="0"/>
              <a:cs typeface="Arial" pitchFamily="34" charset="0"/>
              <a:sym typeface="Arial" pitchFamily="34" charset="0"/>
            </a:endParaRPr>
          </a:p>
          <a:p>
            <a:pPr marL="141288" indent="-141288" defTabSz="1300163">
              <a:spcBef>
                <a:spcPts val="700"/>
              </a:spcBef>
              <a:buClr>
                <a:srgbClr val="000000"/>
              </a:buClr>
              <a:buFont typeface="ArialMT" charset="0"/>
              <a:buChar char="•"/>
            </a:pPr>
            <a:r>
              <a:rPr lang="en-US" sz="3900" dirty="0" smtClean="0">
                <a:latin typeface="Arial" pitchFamily="34" charset="0"/>
                <a:cs typeface="Arial" pitchFamily="34" charset="0"/>
                <a:sym typeface="Arial" pitchFamily="34" charset="0"/>
              </a:rPr>
              <a:t>More </a:t>
            </a:r>
            <a:r>
              <a:rPr lang="en-US" sz="3900" dirty="0">
                <a:latin typeface="Arial" pitchFamily="34" charset="0"/>
                <a:cs typeface="Arial" pitchFamily="34" charset="0"/>
                <a:sym typeface="Arial" pitchFamily="34" charset="0"/>
              </a:rPr>
              <a:t>shameful </a:t>
            </a:r>
            <a:r>
              <a:rPr lang="en-US" sz="3900" dirty="0" smtClean="0">
                <a:latin typeface="Arial" pitchFamily="34" charset="0"/>
                <a:cs typeface="Arial" pitchFamily="34" charset="0"/>
                <a:sym typeface="Arial" pitchFamily="34" charset="0"/>
              </a:rPr>
              <a:t>than </a:t>
            </a:r>
            <a:r>
              <a:rPr lang="en-US" sz="3900" dirty="0">
                <a:latin typeface="Arial" pitchFamily="34" charset="0"/>
                <a:cs typeface="Arial" pitchFamily="34" charset="0"/>
                <a:sym typeface="Arial" pitchFamily="34" charset="0"/>
              </a:rPr>
              <a:t>adultery and tax </a:t>
            </a:r>
            <a:r>
              <a:rPr lang="en-US" sz="3900" dirty="0" smtClean="0">
                <a:latin typeface="Arial" pitchFamily="34" charset="0"/>
                <a:cs typeface="Arial" pitchFamily="34" charset="0"/>
                <a:sym typeface="Arial" pitchFamily="34" charset="0"/>
              </a:rPr>
              <a:t>evasion</a:t>
            </a:r>
            <a:r>
              <a:rPr lang="en-US" sz="3900" dirty="0">
                <a:latin typeface="Arial" pitchFamily="34" charset="0"/>
                <a:cs typeface="Arial" pitchFamily="34" charset="0"/>
                <a:sym typeface="Arial" pitchFamily="34" charset="0"/>
              </a:rPr>
              <a:t/>
            </a:r>
            <a:br>
              <a:rPr lang="en-US" sz="3900" dirty="0">
                <a:latin typeface="Arial" pitchFamily="34" charset="0"/>
                <a:cs typeface="Arial" pitchFamily="34" charset="0"/>
                <a:sym typeface="Arial" pitchFamily="34" charset="0"/>
              </a:rPr>
            </a:br>
            <a:endParaRPr lang="en-US" dirty="0"/>
          </a:p>
        </p:txBody>
      </p:sp>
      <p:sp>
        <p:nvSpPr>
          <p:cNvPr id="26627" name="Rectangle 3"/>
          <p:cNvSpPr>
            <a:spLocks/>
          </p:cNvSpPr>
          <p:nvPr/>
        </p:nvSpPr>
        <p:spPr bwMode="auto">
          <a:xfrm>
            <a:off x="4441825" y="8882063"/>
            <a:ext cx="4119563" cy="676275"/>
          </a:xfrm>
          <a:prstGeom prst="rect">
            <a:avLst/>
          </a:prstGeom>
          <a:noFill/>
          <a:ln w="12700" cap="flat" cmpd="sng">
            <a:noFill/>
            <a:prstDash val="solid"/>
            <a:miter lim="0"/>
            <a:headEnd/>
            <a:tailEnd/>
          </a:ln>
          <a:effectLst/>
        </p:spPr>
        <p:txBody>
          <a:bodyPr lIns="126435" tIns="72248" rIns="126435" bIns="72248"/>
          <a:lstStyle/>
          <a:p>
            <a:pPr defTabSz="1300163"/>
            <a:r>
              <a:rPr lang="en-US" sz="1900">
                <a:latin typeface="Arial" pitchFamily="34" charset="0"/>
                <a:cs typeface="Arial" pitchFamily="34" charset="0"/>
                <a:sym typeface="Arial" pitchFamily="34" charset="0"/>
              </a:rPr>
              <a:t>RSA 2006</a:t>
            </a: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a:latin typeface="Arial" pitchFamily="34" charset="0"/>
                <a:cs typeface="Arial" pitchFamily="34" charset="0"/>
                <a:sym typeface="Arial" pitchFamily="34" charset="0"/>
              </a:rPr>
              <a:t>Support Activities</a:t>
            </a:r>
            <a:endParaRPr lang="en-US"/>
          </a:p>
        </p:txBody>
      </p:sp>
      <p:sp>
        <p:nvSpPr>
          <p:cNvPr id="27650"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Acting ethically</a:t>
            </a:r>
          </a:p>
          <a:p>
            <a:pPr marL="863600" lvl="1" indent="-406400" defTabSz="1300163">
              <a:spcBef>
                <a:spcPts val="600"/>
              </a:spcBef>
              <a:buClr>
                <a:srgbClr val="000000"/>
              </a:buClr>
              <a:buFont typeface="ArialMT" charset="0"/>
              <a:buChar char="–"/>
            </a:pPr>
            <a:r>
              <a:rPr lang="en-US" sz="3900">
                <a:latin typeface="Arial" pitchFamily="34" charset="0"/>
                <a:cs typeface="Arial" pitchFamily="34" charset="0"/>
                <a:sym typeface="Arial" pitchFamily="34" charset="0"/>
              </a:rPr>
              <a:t>Played the ball not the man</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image.jpg"/>
          <p:cNvPicPr>
            <a:picLocks noChangeAspect="1"/>
          </p:cNvPicPr>
          <p:nvPr/>
        </p:nvPicPr>
        <p:blipFill>
          <a:blip r:embed="rId3" cstate="print"/>
          <a:srcRect/>
          <a:stretch>
            <a:fillRect/>
          </a:stretch>
        </p:blipFill>
        <p:spPr bwMode="auto">
          <a:xfrm>
            <a:off x="1820863" y="714375"/>
            <a:ext cx="9363075" cy="8323263"/>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29698" name="Rectangle 2"/>
          <p:cNvSpPr>
            <a:spLocks noGrp="1" noChangeArrowheads="1"/>
          </p:cNvSpPr>
          <p:nvPr>
            <p:ph type="body" idx="1"/>
          </p:nvPr>
        </p:nvSpPr>
        <p:spPr>
          <a:xfrm>
            <a:off x="649288" y="2274888"/>
            <a:ext cx="11704637" cy="6437312"/>
          </a:xfrm>
        </p:spPr>
        <p:txBody>
          <a:bodyPr lIns="126435" tIns="72248" rIns="126435" bIns="72248" anchor="t"/>
          <a:lstStyle/>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Random Breath Testing implemented in July 2006</a:t>
            </a:r>
          </a:p>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Lower limits for alcohol in 2011</a:t>
            </a: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649288" y="390525"/>
            <a:ext cx="11704637" cy="1182688"/>
          </a:xfrm>
        </p:spPr>
        <p:txBody>
          <a:bodyPr lIns="126435" tIns="72248" rIns="126435" bIns="72248"/>
          <a:lstStyle/>
          <a:p>
            <a:pPr defTabSz="1300163"/>
            <a:r>
              <a:rPr lang="en-US" sz="5100">
                <a:latin typeface="Arial" pitchFamily="34" charset="0"/>
                <a:cs typeface="Arial" pitchFamily="34" charset="0"/>
                <a:sym typeface="Arial" pitchFamily="34" charset="0"/>
              </a:rPr>
              <a:t>Deaths on Irish Roads 1961-2011</a:t>
            </a:r>
            <a:endParaRPr lang="en-US"/>
          </a:p>
        </p:txBody>
      </p:sp>
      <p:graphicFrame>
        <p:nvGraphicFramePr>
          <p:cNvPr id="6" name="Object 2"/>
          <p:cNvGraphicFramePr>
            <a:graphicFrameLocks noChangeAspect="1"/>
          </p:cNvGraphicFramePr>
          <p:nvPr/>
        </p:nvGraphicFramePr>
        <p:xfrm>
          <a:off x="512763" y="2220913"/>
          <a:ext cx="10642600" cy="6978650"/>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Line 3"/>
          <p:cNvSpPr>
            <a:spLocks noChangeShapeType="1"/>
          </p:cNvSpPr>
          <p:nvPr/>
        </p:nvSpPr>
        <p:spPr bwMode="auto">
          <a:xfrm>
            <a:off x="9882188" y="4262438"/>
            <a:ext cx="0" cy="1125537"/>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1748" name="Rectangle 4"/>
          <p:cNvSpPr>
            <a:spLocks/>
          </p:cNvSpPr>
          <p:nvPr/>
        </p:nvSpPr>
        <p:spPr bwMode="auto">
          <a:xfrm>
            <a:off x="9369425" y="3648075"/>
            <a:ext cx="1638300"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RBT</a:t>
            </a:r>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649288" y="390525"/>
            <a:ext cx="11704637" cy="1182688"/>
          </a:xfrm>
        </p:spPr>
        <p:txBody>
          <a:bodyPr lIns="126435" tIns="72248" rIns="126435" bIns="72248"/>
          <a:lstStyle/>
          <a:p>
            <a:pPr defTabSz="1300163"/>
            <a:r>
              <a:rPr lang="en-US" sz="5100">
                <a:latin typeface="Arial" pitchFamily="34" charset="0"/>
                <a:cs typeface="Arial" pitchFamily="34" charset="0"/>
                <a:sym typeface="Arial" pitchFamily="34" charset="0"/>
              </a:rPr>
              <a:t>Deaths on Irish Roads 1961-2011</a:t>
            </a:r>
            <a:endParaRPr lang="en-US"/>
          </a:p>
        </p:txBody>
      </p:sp>
      <p:graphicFrame>
        <p:nvGraphicFramePr>
          <p:cNvPr id="6" name="Object 2"/>
          <p:cNvGraphicFramePr>
            <a:graphicFrameLocks noChangeAspect="1"/>
          </p:cNvGraphicFramePr>
          <p:nvPr/>
        </p:nvGraphicFramePr>
        <p:xfrm>
          <a:off x="512763" y="2220913"/>
          <a:ext cx="10642600" cy="6978650"/>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Line 3"/>
          <p:cNvSpPr>
            <a:spLocks noChangeShapeType="1"/>
          </p:cNvSpPr>
          <p:nvPr/>
        </p:nvSpPr>
        <p:spPr bwMode="auto">
          <a:xfrm>
            <a:off x="9882188" y="4262438"/>
            <a:ext cx="0" cy="1125537"/>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1748" name="Rectangle 4"/>
          <p:cNvSpPr>
            <a:spLocks/>
          </p:cNvSpPr>
          <p:nvPr/>
        </p:nvSpPr>
        <p:spPr bwMode="auto">
          <a:xfrm>
            <a:off x="9369425" y="3648075"/>
            <a:ext cx="1638300"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RBT</a:t>
            </a:r>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5122"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SzTx/>
              <a:buFontTx/>
              <a:buNone/>
            </a:pPr>
            <a:endParaRPr lang="en-US" sz="4500">
              <a:latin typeface="Arial" pitchFamily="34" charset="0"/>
              <a:cs typeface="Arial" pitchFamily="34" charset="0"/>
              <a:sym typeface="Arial" pitchFamily="34" charset="0"/>
            </a:endParaRPr>
          </a:p>
          <a:p>
            <a:pPr marL="161925" indent="-16192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Context and background</a:t>
            </a:r>
            <a:endParaRPr lang="en-US"/>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649288" y="390525"/>
            <a:ext cx="11704637" cy="1182688"/>
          </a:xfrm>
        </p:spPr>
        <p:txBody>
          <a:bodyPr lIns="126435" tIns="72248" rIns="126435" bIns="72248"/>
          <a:lstStyle/>
          <a:p>
            <a:pPr defTabSz="1300163"/>
            <a:r>
              <a:rPr lang="en-US" sz="5100">
                <a:latin typeface="Arial" pitchFamily="34" charset="0"/>
                <a:cs typeface="Arial" pitchFamily="34" charset="0"/>
                <a:sym typeface="Arial" pitchFamily="34" charset="0"/>
              </a:rPr>
              <a:t>Deaths on Irish Roads 1961-2011</a:t>
            </a:r>
            <a:endParaRPr lang="en-US"/>
          </a:p>
        </p:txBody>
      </p:sp>
      <p:graphicFrame>
        <p:nvGraphicFramePr>
          <p:cNvPr id="16" name="Object 2"/>
          <p:cNvGraphicFramePr>
            <a:graphicFrameLocks noChangeAspect="1"/>
          </p:cNvGraphicFramePr>
          <p:nvPr/>
        </p:nvGraphicFramePr>
        <p:xfrm>
          <a:off x="512763" y="2220913"/>
          <a:ext cx="10642600" cy="697865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Line 3"/>
          <p:cNvSpPr>
            <a:spLocks noChangeShapeType="1"/>
          </p:cNvSpPr>
          <p:nvPr/>
        </p:nvSpPr>
        <p:spPr bwMode="auto">
          <a:xfrm>
            <a:off x="9882188" y="4262438"/>
            <a:ext cx="0" cy="1125537"/>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2772" name="Rectangle 4"/>
          <p:cNvSpPr>
            <a:spLocks/>
          </p:cNvSpPr>
          <p:nvPr/>
        </p:nvSpPr>
        <p:spPr bwMode="auto">
          <a:xfrm>
            <a:off x="9369425" y="3648075"/>
            <a:ext cx="1638300"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RBT</a:t>
            </a:r>
            <a:endParaRPr lang="en-US"/>
          </a:p>
        </p:txBody>
      </p:sp>
      <p:sp>
        <p:nvSpPr>
          <p:cNvPr id="32773" name="Rectangle 5"/>
          <p:cNvSpPr>
            <a:spLocks/>
          </p:cNvSpPr>
          <p:nvPr/>
        </p:nvSpPr>
        <p:spPr bwMode="auto">
          <a:xfrm>
            <a:off x="5681663" y="2930525"/>
            <a:ext cx="2867025" cy="652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Blood alcohol reduced to 80 mg/ml</a:t>
            </a:r>
            <a:endParaRPr lang="en-US"/>
          </a:p>
        </p:txBody>
      </p:sp>
      <p:sp>
        <p:nvSpPr>
          <p:cNvPr id="32774" name="Line 6"/>
          <p:cNvSpPr>
            <a:spLocks noChangeShapeType="1"/>
          </p:cNvSpPr>
          <p:nvPr/>
        </p:nvSpPr>
        <p:spPr bwMode="auto">
          <a:xfrm>
            <a:off x="6604000" y="3749675"/>
            <a:ext cx="0" cy="715963"/>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2775" name="Rectangle 7"/>
          <p:cNvSpPr>
            <a:spLocks/>
          </p:cNvSpPr>
          <p:nvPr/>
        </p:nvSpPr>
        <p:spPr bwMode="auto">
          <a:xfrm>
            <a:off x="3735388" y="5489575"/>
            <a:ext cx="1946275" cy="9191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dirty="0">
                <a:latin typeface="Arial" pitchFamily="34" charset="0"/>
                <a:cs typeface="Arial" pitchFamily="34" charset="0"/>
                <a:sym typeface="Arial" pitchFamily="34" charset="0"/>
              </a:rPr>
              <a:t>Blood alcohol reduced to 100 mg/ml</a:t>
            </a:r>
            <a:endParaRPr lang="en-US" dirty="0"/>
          </a:p>
        </p:txBody>
      </p:sp>
      <p:sp>
        <p:nvSpPr>
          <p:cNvPr id="32776" name="Line 8"/>
          <p:cNvSpPr>
            <a:spLocks noChangeShapeType="1"/>
          </p:cNvSpPr>
          <p:nvPr/>
        </p:nvSpPr>
        <p:spPr bwMode="auto">
          <a:xfrm flipV="1">
            <a:off x="4702200" y="4084712"/>
            <a:ext cx="0" cy="1433512"/>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2777" name="Rectangle 9"/>
          <p:cNvSpPr>
            <a:spLocks/>
          </p:cNvSpPr>
          <p:nvPr/>
        </p:nvSpPr>
        <p:spPr bwMode="auto">
          <a:xfrm>
            <a:off x="5783263" y="6208713"/>
            <a:ext cx="1538287" cy="917575"/>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1</a:t>
            </a:r>
            <a:r>
              <a:rPr lang="en-US" sz="1700" baseline="31000">
                <a:latin typeface="Arial" pitchFamily="34" charset="0"/>
                <a:cs typeface="Arial" pitchFamily="34" charset="0"/>
                <a:sym typeface="Arial" pitchFamily="34" charset="0"/>
              </a:rPr>
              <a:t>st</a:t>
            </a:r>
            <a:r>
              <a:rPr lang="en-US" sz="1700">
                <a:latin typeface="Arial" pitchFamily="34" charset="0"/>
                <a:cs typeface="Arial" pitchFamily="34" charset="0"/>
                <a:sym typeface="Arial" pitchFamily="34" charset="0"/>
              </a:rPr>
              <a:t> Road safety strategy</a:t>
            </a:r>
            <a:endParaRPr lang="en-US"/>
          </a:p>
        </p:txBody>
      </p:sp>
      <p:sp>
        <p:nvSpPr>
          <p:cNvPr id="32778" name="Line 10"/>
          <p:cNvSpPr>
            <a:spLocks noChangeShapeType="1"/>
          </p:cNvSpPr>
          <p:nvPr/>
        </p:nvSpPr>
        <p:spPr bwMode="auto">
          <a:xfrm flipV="1">
            <a:off x="6296025" y="5489575"/>
            <a:ext cx="0" cy="719138"/>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2779" name="Rectangle 11"/>
          <p:cNvSpPr>
            <a:spLocks/>
          </p:cNvSpPr>
          <p:nvPr/>
        </p:nvSpPr>
        <p:spPr bwMode="auto">
          <a:xfrm>
            <a:off x="9675813" y="7027863"/>
            <a:ext cx="1127125" cy="919162"/>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3</a:t>
            </a:r>
            <a:r>
              <a:rPr lang="en-US" sz="1700" baseline="31000">
                <a:latin typeface="Arial" pitchFamily="34" charset="0"/>
                <a:cs typeface="Arial" pitchFamily="34" charset="0"/>
                <a:sym typeface="Arial" pitchFamily="34" charset="0"/>
              </a:rPr>
              <a:t>rd</a:t>
            </a:r>
            <a:r>
              <a:rPr lang="en-US" sz="1700">
                <a:latin typeface="Arial" pitchFamily="34" charset="0"/>
                <a:cs typeface="Arial" pitchFamily="34" charset="0"/>
                <a:sym typeface="Arial" pitchFamily="34" charset="0"/>
              </a:rPr>
              <a:t> Road safety Strategy</a:t>
            </a:r>
            <a:endParaRPr lang="en-US"/>
          </a:p>
        </p:txBody>
      </p:sp>
      <p:sp>
        <p:nvSpPr>
          <p:cNvPr id="32780" name="Line 12"/>
          <p:cNvSpPr>
            <a:spLocks noChangeShapeType="1"/>
          </p:cNvSpPr>
          <p:nvPr/>
        </p:nvSpPr>
        <p:spPr bwMode="auto">
          <a:xfrm flipV="1">
            <a:off x="10188575" y="5900738"/>
            <a:ext cx="0" cy="1127125"/>
          </a:xfrm>
          <a:prstGeom prst="line">
            <a:avLst/>
          </a:prstGeom>
          <a:noFill/>
          <a:ln w="13546" cap="flat" cmpd="sng">
            <a:solidFill>
              <a:srgbClr val="000000"/>
            </a:solidFill>
            <a:prstDash val="solid"/>
            <a:round/>
            <a:headEnd/>
            <a:tailEnd type="arrow" w="lg" len="lg"/>
          </a:ln>
          <a:effectLst/>
        </p:spPr>
        <p:txBody>
          <a:bodyPr/>
          <a:lstStyle/>
          <a:p>
            <a:endParaRPr lang="en-IE"/>
          </a:p>
        </p:txBody>
      </p:sp>
      <p:sp>
        <p:nvSpPr>
          <p:cNvPr id="32781" name="Rectangle 13"/>
          <p:cNvSpPr>
            <a:spLocks/>
          </p:cNvSpPr>
          <p:nvPr/>
        </p:nvSpPr>
        <p:spPr bwMode="auto">
          <a:xfrm>
            <a:off x="8140700" y="7231063"/>
            <a:ext cx="1127125" cy="919162"/>
          </a:xfrm>
          <a:prstGeom prst="rect">
            <a:avLst/>
          </a:prstGeom>
          <a:noFill/>
          <a:ln w="12700" cap="flat" cmpd="sng">
            <a:noFill/>
            <a:prstDash val="solid"/>
            <a:miter lim="0"/>
            <a:headEnd/>
            <a:tailEnd/>
          </a:ln>
          <a:effectLst/>
        </p:spPr>
        <p:txBody>
          <a:bodyPr lIns="126435" tIns="72248" rIns="126435" bIns="72248"/>
          <a:lstStyle/>
          <a:p>
            <a:pPr algn="l" defTabSz="1300163"/>
            <a:r>
              <a:rPr lang="en-US" sz="1700">
                <a:latin typeface="Arial" pitchFamily="34" charset="0"/>
                <a:cs typeface="Arial" pitchFamily="34" charset="0"/>
                <a:sym typeface="Arial" pitchFamily="34" charset="0"/>
              </a:rPr>
              <a:t>2</a:t>
            </a:r>
            <a:r>
              <a:rPr lang="en-US" sz="1700" baseline="31000">
                <a:latin typeface="Arial" pitchFamily="34" charset="0"/>
                <a:cs typeface="Arial" pitchFamily="34" charset="0"/>
                <a:sym typeface="Arial" pitchFamily="34" charset="0"/>
              </a:rPr>
              <a:t>nd</a:t>
            </a:r>
            <a:r>
              <a:rPr lang="en-US" sz="1700">
                <a:latin typeface="Arial" pitchFamily="34" charset="0"/>
                <a:cs typeface="Arial" pitchFamily="34" charset="0"/>
                <a:sym typeface="Arial" pitchFamily="34" charset="0"/>
              </a:rPr>
              <a:t> Road safety strategy</a:t>
            </a:r>
            <a:endParaRPr lang="en-US"/>
          </a:p>
        </p:txBody>
      </p:sp>
      <p:sp>
        <p:nvSpPr>
          <p:cNvPr id="32782" name="Line 14"/>
          <p:cNvSpPr>
            <a:spLocks noChangeShapeType="1"/>
          </p:cNvSpPr>
          <p:nvPr/>
        </p:nvSpPr>
        <p:spPr bwMode="auto">
          <a:xfrm flipV="1">
            <a:off x="9163050" y="5797550"/>
            <a:ext cx="411163" cy="1536700"/>
          </a:xfrm>
          <a:prstGeom prst="line">
            <a:avLst/>
          </a:prstGeom>
          <a:noFill/>
          <a:ln w="13546" cap="flat" cmpd="sng">
            <a:solidFill>
              <a:srgbClr val="000000"/>
            </a:solidFill>
            <a:prstDash val="solid"/>
            <a:round/>
            <a:headEnd/>
            <a:tailEnd type="arrow" w="lg" len="lg"/>
          </a:ln>
          <a:effectLst/>
        </p:spPr>
        <p:txBody>
          <a:bodyPr/>
          <a:lstStyle/>
          <a:p>
            <a:endParaRPr lang="en-IE"/>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RBT effective because</a:t>
            </a:r>
            <a:endParaRPr lang="en-IE" dirty="0"/>
          </a:p>
        </p:txBody>
      </p:sp>
      <p:sp>
        <p:nvSpPr>
          <p:cNvPr id="3" name="Content Placeholder 2"/>
          <p:cNvSpPr>
            <a:spLocks noGrp="1"/>
          </p:cNvSpPr>
          <p:nvPr>
            <p:ph idx="1"/>
          </p:nvPr>
        </p:nvSpPr>
        <p:spPr/>
        <p:txBody>
          <a:bodyPr/>
          <a:lstStyle/>
          <a:p>
            <a:r>
              <a:rPr lang="en-IE" dirty="0" smtClean="0"/>
              <a:t>It is evidence based</a:t>
            </a:r>
          </a:p>
          <a:p>
            <a:r>
              <a:rPr lang="en-IE" dirty="0" smtClean="0"/>
              <a:t>Not a code of practice </a:t>
            </a:r>
          </a:p>
          <a:p>
            <a:r>
              <a:rPr lang="en-IE" dirty="0" smtClean="0"/>
              <a:t>Not just a campaign</a:t>
            </a:r>
            <a:endParaRPr lang="en-IE" dirty="0"/>
          </a:p>
          <a:p>
            <a:r>
              <a:rPr lang="en-IE" dirty="0" smtClean="0"/>
              <a:t>Based on legislation</a:t>
            </a:r>
          </a:p>
          <a:p>
            <a:endParaRPr lang="en-I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6200" b="1" dirty="0">
                <a:latin typeface="Arial" pitchFamily="34" charset="0"/>
                <a:cs typeface="Arial" pitchFamily="34" charset="0"/>
                <a:sym typeface="Arial" pitchFamily="34" charset="0"/>
              </a:rPr>
              <a:t>Conclusion</a:t>
            </a:r>
            <a:endParaRPr lang="en-US" dirty="0"/>
          </a:p>
        </p:txBody>
      </p:sp>
      <p:sp>
        <p:nvSpPr>
          <p:cNvPr id="33794" name="Rectangle 2"/>
          <p:cNvSpPr>
            <a:spLocks noGrp="1" noChangeArrowheads="1"/>
          </p:cNvSpPr>
          <p:nvPr>
            <p:ph type="body" idx="1"/>
          </p:nvPr>
        </p:nvSpPr>
        <p:spPr>
          <a:xfrm>
            <a:off x="649288" y="2274888"/>
            <a:ext cx="11704637" cy="6437312"/>
          </a:xfrm>
        </p:spPr>
        <p:txBody>
          <a:bodyPr lIns="126435" tIns="72248" rIns="126435" bIns="72248" anchor="t"/>
          <a:lstStyle/>
          <a:p>
            <a:pPr marL="323850" indent="-323850" defTabSz="1300163">
              <a:spcBef>
                <a:spcPts val="700"/>
              </a:spcBef>
              <a:buClr>
                <a:srgbClr val="000000"/>
              </a:buClr>
              <a:buFont typeface="ArialMT" charset="0"/>
              <a:buChar char="•"/>
            </a:pPr>
            <a:r>
              <a:rPr lang="en-US" sz="4500" dirty="0">
                <a:latin typeface="Arial" pitchFamily="34" charset="0"/>
                <a:cs typeface="Arial" pitchFamily="34" charset="0"/>
                <a:sym typeface="Arial" pitchFamily="34" charset="0"/>
              </a:rPr>
              <a:t>The implementation of RBT and lower alcohol limits demonstrates that major barriers can be </a:t>
            </a:r>
            <a:r>
              <a:rPr lang="en-US" sz="4500" dirty="0" smtClean="0">
                <a:latin typeface="Arial" pitchFamily="34" charset="0"/>
                <a:cs typeface="Arial" pitchFamily="34" charset="0"/>
                <a:sym typeface="Arial" pitchFamily="34" charset="0"/>
              </a:rPr>
              <a:t>overcome </a:t>
            </a:r>
          </a:p>
          <a:p>
            <a:pPr marL="323850" indent="-323850" defTabSz="1300163">
              <a:spcBef>
                <a:spcPts val="700"/>
              </a:spcBef>
              <a:buClr>
                <a:srgbClr val="000000"/>
              </a:buClr>
              <a:buFont typeface="ArialMT" charset="0"/>
              <a:buChar char="•"/>
            </a:pPr>
            <a:endParaRPr lang="en-US" sz="4500" dirty="0">
              <a:latin typeface="Arial" pitchFamily="34" charset="0"/>
              <a:cs typeface="Arial" pitchFamily="34" charset="0"/>
              <a:sym typeface="Arial" pitchFamily="34" charset="0"/>
            </a:endParaRPr>
          </a:p>
          <a:p>
            <a:pPr marL="323850" indent="-323850" defTabSz="1300163">
              <a:spcBef>
                <a:spcPts val="700"/>
              </a:spcBef>
              <a:buClr>
                <a:srgbClr val="000000"/>
              </a:buClr>
              <a:buFont typeface="ArialMT" charset="0"/>
              <a:buChar char="•"/>
            </a:pPr>
            <a:r>
              <a:rPr lang="en-US" sz="4500" dirty="0" smtClean="0">
                <a:latin typeface="Arial" pitchFamily="34" charset="0"/>
                <a:cs typeface="Arial" pitchFamily="34" charset="0"/>
                <a:sym typeface="Arial" pitchFamily="34" charset="0"/>
              </a:rPr>
              <a:t>Implementing evidence based policies reduces alcohol related harm</a:t>
            </a:r>
          </a:p>
          <a:p>
            <a:pPr marL="323850" indent="-323850" defTabSz="1300163">
              <a:spcBef>
                <a:spcPts val="700"/>
              </a:spcBef>
              <a:buClr>
                <a:srgbClr val="000000"/>
              </a:buClr>
              <a:buFont typeface="ArialMT" charset="0"/>
              <a:buChar char="•"/>
            </a:pPr>
            <a:endParaRPr lang="en-US" sz="4500" dirty="0">
              <a:latin typeface="Arial" pitchFamily="34" charset="0"/>
              <a:cs typeface="Arial" pitchFamily="34" charset="0"/>
              <a:sym typeface="Arial" pitchFamily="34" charset="0"/>
            </a:endParaRPr>
          </a:p>
          <a:p>
            <a:pPr marL="323850" indent="-323850" defTabSz="1300163">
              <a:spcBef>
                <a:spcPts val="700"/>
              </a:spcBef>
              <a:buClr>
                <a:srgbClr val="000000"/>
              </a:buClr>
              <a:buFont typeface="ArialMT" charset="0"/>
              <a:buChar char="•"/>
            </a:pPr>
            <a:r>
              <a:rPr lang="en-US" sz="4500" dirty="0" smtClean="0">
                <a:latin typeface="Arial" pitchFamily="34" charset="0"/>
                <a:cs typeface="Arial" pitchFamily="34" charset="0"/>
                <a:sym typeface="Arial" pitchFamily="34" charset="0"/>
              </a:rPr>
              <a:t>May take a long time but worth it in the end</a:t>
            </a:r>
            <a:endParaRPr lang="en-US" sz="4500" dirty="0">
              <a:latin typeface="Arial" pitchFamily="34" charset="0"/>
              <a:cs typeface="Arial" pitchFamily="34" charset="0"/>
              <a:sym typeface="Arial" pitchFamily="34" charset="0"/>
            </a:endParaRPr>
          </a:p>
          <a:p>
            <a:pPr marL="323850" indent="-323850" defTabSz="1300163">
              <a:spcBef>
                <a:spcPts val="700"/>
              </a:spcBef>
              <a:buSzTx/>
              <a:buFontTx/>
              <a:buNone/>
            </a:pPr>
            <a:endParaRPr lang="en-US" sz="4500" dirty="0" smtClean="0">
              <a:latin typeface="Arial" pitchFamily="34" charset="0"/>
              <a:cs typeface="Arial" pitchFamily="34" charset="0"/>
              <a:sym typeface="Arial" pitchFamily="34" charset="0"/>
            </a:endParaRPr>
          </a:p>
          <a:p>
            <a:pPr marL="323850" indent="-323850" defTabSz="1300163">
              <a:spcBef>
                <a:spcPts val="700"/>
              </a:spcBef>
              <a:buSzTx/>
              <a:buFontTx/>
              <a:buNone/>
            </a:pPr>
            <a:endParaRPr lang="en-US" sz="4500" dirty="0">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5100">
                <a:latin typeface="Arial" pitchFamily="34" charset="0"/>
                <a:cs typeface="Arial" pitchFamily="34" charset="0"/>
                <a:sym typeface="Arial" pitchFamily="34" charset="0"/>
              </a:rPr>
              <a:t>Road Deaths per Million Population 2005</a:t>
            </a:r>
            <a:endParaRPr lang="en-US"/>
          </a:p>
        </p:txBody>
      </p:sp>
      <p:graphicFrame>
        <p:nvGraphicFramePr>
          <p:cNvPr id="6146" name="Group 2"/>
          <p:cNvGraphicFramePr>
            <a:graphicFrameLocks noGrp="1"/>
          </p:cNvGraphicFramePr>
          <p:nvPr/>
        </p:nvGraphicFramePr>
        <p:xfrm>
          <a:off x="650875" y="2276475"/>
          <a:ext cx="11703050" cy="7366000"/>
        </p:xfrm>
        <a:graphic>
          <a:graphicData uri="http://schemas.openxmlformats.org/drawingml/2006/table">
            <a:tbl>
              <a:tblPr/>
              <a:tblGrid>
                <a:gridCol w="5851525"/>
                <a:gridCol w="5851525"/>
              </a:tblGrid>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Holland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40640"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4.6</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40640"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Norway</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4.8</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Sweden</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4.9</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Great Britain</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5.5</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Switzerland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5.5</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Denmark</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6.1</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Germany</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6.5</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Finland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7.2</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Northern Ireland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7.8</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1" i="0" u="none" strike="noStrike" cap="none" normalizeH="0" baseline="0" smtClean="0">
                          <a:ln>
                            <a:noFill/>
                          </a:ln>
                          <a:solidFill>
                            <a:srgbClr val="008000"/>
                          </a:solidFill>
                          <a:effectLst/>
                          <a:latin typeface="Arial" pitchFamily="34" charset="0"/>
                          <a:cs typeface="Arial" pitchFamily="34" charset="0"/>
                          <a:sym typeface="Arial" pitchFamily="34" charset="0"/>
                        </a:rPr>
                        <a:t>Ireland</a:t>
                      </a:r>
                      <a:endPar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4064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1" i="0" u="none" strike="noStrike" cap="none" normalizeH="0" baseline="0" smtClean="0">
                          <a:ln>
                            <a:noFill/>
                          </a:ln>
                          <a:solidFill>
                            <a:srgbClr val="008000"/>
                          </a:solidFill>
                          <a:effectLst/>
                          <a:latin typeface="Arial" pitchFamily="34" charset="0"/>
                          <a:cs typeface="Arial" pitchFamily="34" charset="0"/>
                          <a:sym typeface="Arial" pitchFamily="34" charset="0"/>
                        </a:rPr>
                        <a:t>9.6</a:t>
                      </a:r>
                      <a:endParaRPr kumimoji="0" lang="en-US" sz="28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4064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4500">
                <a:latin typeface="Arial" pitchFamily="34" charset="0"/>
                <a:cs typeface="Arial" pitchFamily="34" charset="0"/>
                <a:sym typeface="Arial" pitchFamily="34" charset="0"/>
              </a:rPr>
              <a:t>Per Capita (age 15+)  Consumption of Alcohol Ireland and OECD countries</a:t>
            </a:r>
            <a:endParaRPr lang="en-US"/>
          </a:p>
        </p:txBody>
      </p:sp>
      <p:graphicFrame>
        <p:nvGraphicFramePr>
          <p:cNvPr id="4" name="Object 2"/>
          <p:cNvGraphicFramePr>
            <a:graphicFrameLocks noChangeAspect="1"/>
          </p:cNvGraphicFramePr>
          <p:nvPr/>
        </p:nvGraphicFramePr>
        <p:xfrm>
          <a:off x="603250" y="2509838"/>
          <a:ext cx="14793913" cy="5667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5600">
                <a:latin typeface="Arial" pitchFamily="34" charset="0"/>
                <a:cs typeface="Arial" pitchFamily="34" charset="0"/>
                <a:sym typeface="Arial" pitchFamily="34" charset="0"/>
              </a:rPr>
              <a:t>Road Safety Strategy 2004-2006</a:t>
            </a:r>
            <a:endParaRPr lang="en-US"/>
          </a:p>
        </p:txBody>
      </p:sp>
      <p:sp>
        <p:nvSpPr>
          <p:cNvPr id="8194" name="Rectangle 2"/>
          <p:cNvSpPr>
            <a:spLocks noGrp="1" noChangeArrowheads="1"/>
          </p:cNvSpPr>
          <p:nvPr>
            <p:ph type="body" idx="1"/>
          </p:nvPr>
        </p:nvSpPr>
        <p:spPr>
          <a:xfrm>
            <a:off x="649288" y="2274888"/>
            <a:ext cx="11704637" cy="6437312"/>
          </a:xfrm>
        </p:spPr>
        <p:txBody>
          <a:bodyPr lIns="126435" tIns="72248" rIns="126435" bIns="72248" anchor="t"/>
          <a:lstStyle/>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“There is no clear measure of the level of intoxicated driving in Ireland”</a:t>
            </a:r>
          </a:p>
          <a:p>
            <a:pPr marL="193675" indent="-193675" defTabSz="1300163">
              <a:spcBef>
                <a:spcPts val="700"/>
              </a:spcBef>
              <a:buSzTx/>
              <a:buFontTx/>
              <a:buNone/>
            </a:pPr>
            <a:endParaRPr lang="en-US" sz="4500">
              <a:latin typeface="Arial" pitchFamily="34" charset="0"/>
              <a:cs typeface="Arial" pitchFamily="34" charset="0"/>
              <a:sym typeface="Arial" pitchFamily="34" charset="0"/>
            </a:endParaRPr>
          </a:p>
          <a:p>
            <a:pPr marL="193675" indent="-193675" defTabSz="1300163">
              <a:spcBef>
                <a:spcPts val="700"/>
              </a:spcBef>
              <a:buClr>
                <a:srgbClr val="000000"/>
              </a:buClr>
              <a:buFont typeface="ArialMT" charset="0"/>
              <a:buChar char="•"/>
            </a:pPr>
            <a:r>
              <a:rPr lang="en-US" sz="4500">
                <a:latin typeface="Arial" pitchFamily="34" charset="0"/>
                <a:cs typeface="Arial" pitchFamily="34" charset="0"/>
                <a:sym typeface="Arial" pitchFamily="34" charset="0"/>
              </a:rPr>
              <a:t>Crashes between 9PM and 3 AM used as a substitute measure</a:t>
            </a:r>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png"/>
          <p:cNvPicPr>
            <a:picLocks noChangeAspect="1"/>
          </p:cNvPicPr>
          <p:nvPr/>
        </p:nvPicPr>
        <p:blipFill>
          <a:blip r:embed="rId3" cstate="print"/>
          <a:srcRect/>
          <a:stretch>
            <a:fillRect/>
          </a:stretch>
        </p:blipFill>
        <p:spPr bwMode="auto">
          <a:xfrm>
            <a:off x="561975" y="2625725"/>
            <a:ext cx="12442825" cy="4713288"/>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49288" y="390525"/>
            <a:ext cx="11704637" cy="1625600"/>
          </a:xfrm>
        </p:spPr>
        <p:txBody>
          <a:bodyPr lIns="126435" tIns="72248" rIns="126435" bIns="72248"/>
          <a:lstStyle/>
          <a:p>
            <a:pPr defTabSz="1300163"/>
            <a:r>
              <a:rPr lang="en-US" sz="5100" dirty="0" err="1">
                <a:latin typeface="Arial" pitchFamily="34" charset="0"/>
                <a:cs typeface="Arial" pitchFamily="34" charset="0"/>
                <a:sym typeface="Arial" pitchFamily="34" charset="0"/>
              </a:rPr>
              <a:t>Labour</a:t>
            </a:r>
            <a:r>
              <a:rPr lang="en-US" sz="5100" dirty="0">
                <a:latin typeface="Arial" pitchFamily="34" charset="0"/>
                <a:cs typeface="Arial" pitchFamily="34" charset="0"/>
                <a:sym typeface="Arial" pitchFamily="34" charset="0"/>
              </a:rPr>
              <a:t> Party Transport Spokeswoman </a:t>
            </a:r>
            <a:r>
              <a:rPr lang="en-US" sz="5100" dirty="0" err="1">
                <a:latin typeface="Arial" pitchFamily="34" charset="0"/>
                <a:cs typeface="Arial" pitchFamily="34" charset="0"/>
                <a:sym typeface="Arial" pitchFamily="34" charset="0"/>
              </a:rPr>
              <a:t>Roisin</a:t>
            </a:r>
            <a:r>
              <a:rPr lang="en-US" sz="5100" dirty="0">
                <a:latin typeface="Arial" pitchFamily="34" charset="0"/>
                <a:cs typeface="Arial" pitchFamily="34" charset="0"/>
                <a:sym typeface="Arial" pitchFamily="34" charset="0"/>
              </a:rPr>
              <a:t> </a:t>
            </a:r>
            <a:r>
              <a:rPr lang="en-US" sz="5100" dirty="0" err="1">
                <a:latin typeface="Arial" pitchFamily="34" charset="0"/>
                <a:cs typeface="Arial" pitchFamily="34" charset="0"/>
                <a:sym typeface="Arial" pitchFamily="34" charset="0"/>
              </a:rPr>
              <a:t>Shorthall</a:t>
            </a:r>
            <a:r>
              <a:rPr lang="en-US" sz="5100" dirty="0">
                <a:latin typeface="Arial" pitchFamily="34" charset="0"/>
                <a:cs typeface="Arial" pitchFamily="34" charset="0"/>
                <a:sym typeface="Arial" pitchFamily="34" charset="0"/>
              </a:rPr>
              <a:t> TD 2005</a:t>
            </a:r>
            <a:endParaRPr lang="en-US" dirty="0"/>
          </a:p>
        </p:txBody>
      </p:sp>
      <p:sp>
        <p:nvSpPr>
          <p:cNvPr id="10242" name="Rectangle 2"/>
          <p:cNvSpPr>
            <a:spLocks noGrp="1" noChangeArrowheads="1"/>
          </p:cNvSpPr>
          <p:nvPr>
            <p:ph type="body" idx="1"/>
          </p:nvPr>
        </p:nvSpPr>
        <p:spPr>
          <a:xfrm>
            <a:off x="649288" y="2274888"/>
            <a:ext cx="11704637" cy="6437312"/>
          </a:xfrm>
        </p:spPr>
        <p:txBody>
          <a:bodyPr lIns="126435" tIns="72248" rIns="126435" bIns="72248" anchor="t"/>
          <a:lstStyle/>
          <a:p>
            <a:pPr marL="212725" indent="-212725" defTabSz="1300163">
              <a:spcBef>
                <a:spcPts val="700"/>
              </a:spcBef>
              <a:buSzTx/>
              <a:buFontTx/>
              <a:buNone/>
            </a:pPr>
            <a:endParaRPr lang="en-US" sz="3900" dirty="0">
              <a:latin typeface="Arial" pitchFamily="34" charset="0"/>
              <a:cs typeface="Arial" pitchFamily="34" charset="0"/>
              <a:sym typeface="Arial" pitchFamily="34" charset="0"/>
            </a:endParaRPr>
          </a:p>
          <a:p>
            <a:pPr marL="212725" indent="-212725" defTabSz="1300163">
              <a:spcBef>
                <a:spcPts val="700"/>
              </a:spcBef>
              <a:buClr>
                <a:srgbClr val="000000"/>
              </a:buClr>
              <a:buFont typeface="ArialMT" charset="0"/>
              <a:buChar char="•"/>
            </a:pPr>
            <a:r>
              <a:rPr lang="en-US" sz="3900" dirty="0">
                <a:latin typeface="Arial" pitchFamily="34" charset="0"/>
                <a:cs typeface="Arial" pitchFamily="34" charset="0"/>
                <a:sym typeface="Arial" pitchFamily="34" charset="0"/>
              </a:rPr>
              <a:t>“You can’t blame people for being cynical for the Government’s failure to act on this, because of the fact there are so many publicans in the </a:t>
            </a:r>
            <a:r>
              <a:rPr lang="en-US" sz="3900" dirty="0" err="1">
                <a:latin typeface="Arial" pitchFamily="34" charset="0"/>
                <a:cs typeface="Arial" pitchFamily="34" charset="0"/>
                <a:sym typeface="Arial" pitchFamily="34" charset="0"/>
              </a:rPr>
              <a:t>Dail</a:t>
            </a:r>
            <a:r>
              <a:rPr lang="en-US" sz="3900" dirty="0">
                <a:latin typeface="Arial" pitchFamily="34" charset="0"/>
                <a:cs typeface="Arial" pitchFamily="34" charset="0"/>
                <a:sym typeface="Arial" pitchFamily="34" charset="0"/>
              </a:rPr>
              <a:t> and because of the close ties in particular between </a:t>
            </a:r>
            <a:r>
              <a:rPr lang="en-US" sz="3900" dirty="0" err="1">
                <a:latin typeface="Arial" pitchFamily="34" charset="0"/>
                <a:cs typeface="Arial" pitchFamily="34" charset="0"/>
                <a:sym typeface="Arial" pitchFamily="34" charset="0"/>
              </a:rPr>
              <a:t>Fianna</a:t>
            </a:r>
            <a:r>
              <a:rPr lang="en-US" sz="3900" dirty="0">
                <a:latin typeface="Arial" pitchFamily="34" charset="0"/>
                <a:cs typeface="Arial" pitchFamily="34" charset="0"/>
                <a:sym typeface="Arial" pitchFamily="34" charset="0"/>
              </a:rPr>
              <a:t> </a:t>
            </a:r>
            <a:r>
              <a:rPr lang="en-US" sz="3900" dirty="0" err="1">
                <a:latin typeface="Arial" pitchFamily="34" charset="0"/>
                <a:cs typeface="Arial" pitchFamily="34" charset="0"/>
                <a:sym typeface="Arial" pitchFamily="34" charset="0"/>
              </a:rPr>
              <a:t>Fáil</a:t>
            </a:r>
            <a:r>
              <a:rPr lang="en-US" sz="3900" dirty="0">
                <a:latin typeface="Arial" pitchFamily="34" charset="0"/>
                <a:cs typeface="Arial" pitchFamily="34" charset="0"/>
                <a:sym typeface="Arial" pitchFamily="34" charset="0"/>
              </a:rPr>
              <a:t> and publicans</a:t>
            </a:r>
            <a:r>
              <a:rPr lang="en-US" sz="3900" dirty="0" smtClean="0">
                <a:latin typeface="Arial" pitchFamily="34" charset="0"/>
                <a:cs typeface="Arial" pitchFamily="34" charset="0"/>
                <a:sym typeface="Arial" pitchFamily="34" charset="0"/>
              </a:rPr>
              <a:t>.” </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png"/>
          <p:cNvPicPr>
            <a:picLocks noChangeAspect="1"/>
          </p:cNvPicPr>
          <p:nvPr/>
        </p:nvPicPr>
        <p:blipFill>
          <a:blip r:embed="rId3" cstate="print"/>
          <a:srcRect/>
          <a:stretch>
            <a:fillRect/>
          </a:stretch>
        </p:blipFill>
        <p:spPr bwMode="auto">
          <a:xfrm>
            <a:off x="868363" y="671513"/>
            <a:ext cx="11674475" cy="8713787"/>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13230</TotalTime>
  <Words>586</Words>
  <Application>Microsoft Office PowerPoint</Application>
  <PresentationFormat>Custom</PresentationFormat>
  <Paragraphs>160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Evidence Based Policy Works It is Worth Fighting For  </vt:lpstr>
      <vt:lpstr>This Presentation</vt:lpstr>
      <vt:lpstr>PowerPoint Presentation</vt:lpstr>
      <vt:lpstr>Road Deaths per Million Population 2005</vt:lpstr>
      <vt:lpstr>Per Capita (age 15+)  Consumption of Alcohol Ireland and OECD countries</vt:lpstr>
      <vt:lpstr>Road Safety Strategy 2004-2006</vt:lpstr>
      <vt:lpstr>PowerPoint Presentation</vt:lpstr>
      <vt:lpstr>Labour Party Transport Spokeswoman Roisin Shorthall TD 2005</vt:lpstr>
      <vt:lpstr>PowerPoint Presentation</vt:lpstr>
      <vt:lpstr>Random Breath Testing  </vt:lpstr>
      <vt:lpstr>Drink Driving Convictions</vt:lpstr>
      <vt:lpstr>Mr Eddie Shaw, Chairman of the National Safety Council 23rd November 2005 </vt:lpstr>
      <vt:lpstr>PowerPoint Presentation</vt:lpstr>
      <vt:lpstr>PowerPoint Presentation</vt:lpstr>
      <vt:lpstr>Important factors in getting RBT implemented</vt:lpstr>
      <vt:lpstr>PowerPoint Presentation</vt:lpstr>
      <vt:lpstr>Components of Model</vt:lpstr>
      <vt:lpstr>Provide Strategic Leadership</vt:lpstr>
      <vt:lpstr>Core Activities</vt:lpstr>
      <vt:lpstr>Support Activities</vt:lpstr>
      <vt:lpstr>PowerPoint Presentation</vt:lpstr>
      <vt:lpstr>Support Activities</vt:lpstr>
      <vt:lpstr>Alcohol Action Ireland Survey 2005</vt:lpstr>
      <vt:lpstr>Drink Driving</vt:lpstr>
      <vt:lpstr>Support Activities</vt:lpstr>
      <vt:lpstr>PowerPoint Presentation</vt:lpstr>
      <vt:lpstr>PowerPoint Presentation</vt:lpstr>
      <vt:lpstr>Deaths on Irish Roads 1961-2011</vt:lpstr>
      <vt:lpstr>Deaths on Irish Roads 1961-2011</vt:lpstr>
      <vt:lpstr>Deaths on Irish Roads 1961-2011</vt:lpstr>
      <vt:lpstr>RBT effective because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Traffic Crashes – Implementation of a Drink Driving Strategy.</dc:title>
  <dc:creator>Declan</dc:creator>
  <cp:lastModifiedBy>MNelson</cp:lastModifiedBy>
  <cp:revision>116</cp:revision>
  <dcterms:modified xsi:type="dcterms:W3CDTF">2012-11-07T12:36:31Z</dcterms:modified>
</cp:coreProperties>
</file>