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569557168180919"/>
          <c:y val="2.9890689376782568E-2"/>
          <c:w val="0.81650047733142761"/>
          <c:h val="0.65468011164665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5607901973527035E-2"/>
                  <c:y val="-7.2480531082543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364741184116226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80395098676353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364741184116226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8039509867635325E-3"/>
                  <c:y val="-1.69121239192601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3.500000000000001E-2</c:v>
                </c:pt>
                <c:pt idx="1">
                  <c:v>8.8000000000000023E-2</c:v>
                </c:pt>
                <c:pt idx="2">
                  <c:v>1.2E-2</c:v>
                </c:pt>
                <c:pt idx="3">
                  <c:v>3.7999999999999999E-2</c:v>
                </c:pt>
                <c:pt idx="4">
                  <c:v>7.3999999999999996E-2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Hazardous</c:v>
                </c:pt>
              </c:strCache>
            </c:strRef>
          </c:tx>
          <c:spPr>
            <a:solidFill>
              <a:srgbClr val="FFFF33"/>
            </a:solidFill>
          </c:spPr>
          <c:invertIfNegative val="0"/>
          <c:dLbls>
            <c:dLbl>
              <c:idx val="0"/>
              <c:layout>
                <c:manualLayout>
                  <c:x val="-7.8039509867635325E-3"/>
                  <c:y val="-2.4160177027514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8729482368232506E-2"/>
                  <c:y val="-2.4160177027514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607901973527041E-3"/>
                  <c:y val="-7.24805310825437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92553138146898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925531381468989E-2"/>
                  <c:y val="-2.41601770275144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4.5000000000000005E-2</c:v>
                </c:pt>
                <c:pt idx="1">
                  <c:v>0.11600000000000002</c:v>
                </c:pt>
                <c:pt idx="2">
                  <c:v>1.4E-2</c:v>
                </c:pt>
                <c:pt idx="3">
                  <c:v>5.3999999999999999E-2</c:v>
                </c:pt>
                <c:pt idx="4">
                  <c:v>0.10900000000000001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Harmful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1.7168692170879685E-2"/>
                  <c:y val="-2.41601770275145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48632157882162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4.5000000000000005E-2</c:v>
                </c:pt>
                <c:pt idx="1">
                  <c:v>0.11700000000000002</c:v>
                </c:pt>
                <c:pt idx="2">
                  <c:v>4.3999999999999997E-2</c:v>
                </c:pt>
                <c:pt idx="3">
                  <c:v>0.10100000000000002</c:v>
                </c:pt>
                <c:pt idx="4">
                  <c:v>0.16400000000000001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609088"/>
        <c:axId val="149627648"/>
      </c:barChart>
      <c:catAx>
        <c:axId val="1496090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FF"/>
                    </a:solidFill>
                    <a:latin typeface="TUOS Blake"/>
                    <a:ea typeface="TUOS Blake"/>
                    <a:cs typeface="TUOS Blake"/>
                  </a:defRPr>
                </a:pPr>
                <a:r>
                  <a:t>General price increase</a:t>
                </a:r>
              </a:p>
            </c:rich>
          </c:tx>
          <c:layout>
            <c:manualLayout>
              <c:xMode val="edge"/>
              <c:yMode val="edge"/>
              <c:x val="0.20463256128071708"/>
              <c:y val="0.795292297323594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DADADA">
                <a:lumMod val="10000"/>
              </a:srgbClr>
            </a:solidFill>
          </a:ln>
        </c:spPr>
        <c:crossAx val="149627648"/>
        <c:crosses val="autoZero"/>
        <c:auto val="0"/>
        <c:lblAlgn val="ctr"/>
        <c:lblOffset val="100"/>
        <c:noMultiLvlLbl val="0"/>
      </c:catAx>
      <c:valAx>
        <c:axId val="149627648"/>
        <c:scaling>
          <c:orientation val="minMax"/>
        </c:scaling>
        <c:delete val="0"/>
        <c:axPos val="l"/>
        <c:majorGridlines>
          <c:spPr>
            <a:ln>
              <a:solidFill>
                <a:schemeClr val="accent4">
                  <a:lumMod val="1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800" b="1" i="0" u="none" strike="noStrike" baseline="0">
                    <a:solidFill>
                      <a:srgbClr val="FFFFFF"/>
                    </a:solidFill>
                    <a:latin typeface="TUOS Blake"/>
                    <a:ea typeface="TUOS Blake"/>
                    <a:cs typeface="TUOS Blake"/>
                  </a:defRPr>
                </a:pPr>
                <a:r>
                  <a:t>Reduction in consumption</a:t>
                </a:r>
              </a:p>
            </c:rich>
          </c:tx>
          <c:layout>
            <c:manualLayout>
              <c:xMode val="edge"/>
              <c:yMode val="edge"/>
              <c:x val="4.8511304507989125E-3"/>
              <c:y val="0.13630618957440449"/>
            </c:manualLayout>
          </c:layout>
          <c:overlay val="0"/>
        </c:title>
        <c:numFmt formatCode="0.0%" sourceLinked="0"/>
        <c:majorTickMark val="out"/>
        <c:minorTickMark val="none"/>
        <c:tickLblPos val="nextTo"/>
        <c:spPr>
          <a:ln>
            <a:solidFill>
              <a:srgbClr val="DADADA">
                <a:lumMod val="10000"/>
              </a:srgbClr>
            </a:solidFill>
          </a:ln>
        </c:spPr>
        <c:crossAx val="149609088"/>
        <c:crosses val="autoZero"/>
        <c:crossBetween val="between"/>
        <c:majorUnit val="4.0000000000000022E-2"/>
        <c:minorUnit val="2.0000000000000011E-2"/>
      </c:valAx>
      <c:spPr>
        <a:solidFill>
          <a:schemeClr val="tx1"/>
        </a:solidFill>
      </c:spPr>
    </c:plotArea>
    <c:legend>
      <c:legendPos val="b"/>
      <c:layout>
        <c:manualLayout>
          <c:xMode val="edge"/>
          <c:yMode val="edge"/>
          <c:wMode val="edge"/>
          <c:hMode val="edge"/>
          <c:x val="0.26395321637426905"/>
          <c:y val="0.89149938536163986"/>
          <c:w val="0.78911353624656566"/>
          <c:h val="0.9540956747495174"/>
        </c:manualLayout>
      </c:layout>
      <c:overlay val="0"/>
      <c:spPr>
        <a:solidFill>
          <a:srgbClr val="FFFFFF"/>
        </a:solidFill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0.61062</cdr:x>
      <cdr:y>0.79452</cdr:y>
    </cdr:from>
    <cdr:to>
      <cdr:x>0.88496</cdr:x>
      <cdr:y>0.86992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68552" y="4176464"/>
          <a:ext cx="2232283" cy="396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b="1" dirty="0" smtClean="0">
              <a:solidFill>
                <a:schemeClr val="tx1"/>
              </a:solidFill>
            </a:rPr>
            <a:t>Minimum unit price</a:t>
          </a:r>
          <a:endParaRPr lang="en-GB" sz="16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2AD2DFA-1F4C-48C8-A901-02399827F574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CA29F5B-C44C-4C8B-A291-8D654F3C25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702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9406AA-1A33-4EE5-9CCD-9B4E6D146AB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CC26FC-1FB2-4B67-B1DE-26F758ADB4B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211A4F-EF7F-4B47-88F8-B2960A73351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BB27FE-5464-460A-A45F-9EDB7E6052B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Minimum unit price starts to have substantial effects above 40p per unit.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Stopping off-trade discounting is only has a modest effect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4643E0-19F5-4576-BA4F-4ACF45CB211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EFE171-DE87-4A71-978B-480E8697D83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Harm reduction from pricing policies is seen for all drinker types but greatest effects are seen for hazardous and harmful drinkers. 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Pricing policies set at too low a level have minimal benefit even for those drinking at harmful levels.  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599CCB-D2F2-477C-8067-941CEEAB5CF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Minimum unit price starts to have substantial effects above 40p per unit.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Stopping off-trade discounting is only has a modest effect</a:t>
            </a:r>
          </a:p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EEA066-A5FF-488B-9539-D7428BE6C3B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033A6A-E565-439D-B22A-4D51F50F3C6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18C6215-6228-464B-8C1E-3D41DF6B551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43193F-8B0F-4FF9-8217-9909E4A7A9E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D195D-BD53-4F64-ABEC-0D679264D5A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555891-268C-4E5D-B026-DAB86F9783A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4C4DAE-84E8-473C-9A54-E1989483464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559F22-FFF7-47A0-9586-7A679FC6282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049758-2263-4D14-843E-81666C2CB9A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2373A8-1BFD-43BF-8BF9-BC04D4CB85B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lour logo for blue powerpoint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010400" y="152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TUOS Stephenson" pitchFamily="-128" charset="0"/>
                <a:cs typeface="+mn-cs"/>
              </a:defRPr>
            </a:lvl1pPr>
          </a:lstStyle>
          <a:p>
            <a:pPr>
              <a:defRPr/>
            </a:pPr>
            <a:fld id="{AF0B467C-24C9-4788-B539-19FB003FB6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9C9FBC-43D3-44D2-BBE0-CE65B1BEE89B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C213-C0CE-4D69-B132-39E5E8B92820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F5732-DD2B-4810-B110-DDC7AB36A2E5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D846-409D-414D-954A-7D36274E68D0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D1A-0B71-4DFA-93B7-2D2C97E8A671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B82CD-0D39-46CC-A7BC-23F491D99940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5F14F-4746-4B9A-8A4B-3AB5BB9CBA33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D5675-D1C3-4CEC-B540-A0640433FDF3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A57B1-AFB2-4E30-85D9-0FB01818CE77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3489C-DAE0-40DB-95EF-BD8CD4FE577A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C9D36-6BFE-48CF-952A-C6E54EB910E4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73DBA-FBC4-43A2-87DB-95C494DD33A7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62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85A0E-FAE8-4BCD-A3D0-591D853D4D37}" type="datetimeFigureOut">
              <a:rPr lang="en-GB"/>
              <a:pPr>
                <a:defRPr/>
              </a:pPr>
              <a:t>07/11/2012</a:t>
            </a:fld>
            <a:endParaRPr lang="en-GB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1030" name="Picture 3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olour logo for blue powerpoint.GI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2pPr>
      <a:lvl3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3pPr>
      <a:lvl4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4pPr>
      <a:lvl5pPr algn="l" rtl="0" fontAlgn="base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9pPr>
    </p:titleStyle>
    <p:bodyStyle>
      <a:lvl1pPr marL="342900" indent="-342900" algn="l" rtl="0" fontAlgn="base">
        <a:spcBef>
          <a:spcPct val="3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0000"/>
        </a:spcBef>
        <a:spcAft>
          <a:spcPct val="0"/>
        </a:spcAft>
        <a:buFont typeface="TUOS Stephenson"/>
        <a:buChar char="•"/>
        <a:defRPr sz="2800">
          <a:solidFill>
            <a:schemeClr val="bg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2400">
          <a:solidFill>
            <a:schemeClr val="bg2"/>
          </a:solidFill>
          <a:latin typeface="+mn-lt"/>
        </a:defRPr>
      </a:lvl3pPr>
      <a:lvl4pPr marL="1600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Font typeface="TUOS Stephenson"/>
        <a:defRPr sz="1400">
          <a:solidFill>
            <a:schemeClr val="bg2"/>
          </a:solidFill>
          <a:latin typeface="+mn-lt"/>
        </a:defRPr>
      </a:lvl4pPr>
      <a:lvl5pPr marL="2057400" indent="-228600" algn="l" rtl="0" fontAlgn="base">
        <a:lnSpc>
          <a:spcPct val="140000"/>
        </a:lnSpc>
        <a:spcBef>
          <a:spcPct val="20000"/>
        </a:spcBef>
        <a:spcAft>
          <a:spcPct val="0"/>
        </a:spcAft>
        <a:buFont typeface="TUOS Stephenson"/>
        <a:buChar char="•"/>
        <a:defRPr sz="9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1"/>
          <p:cNvSpPr txBox="1">
            <a:spLocks noGrp="1"/>
          </p:cNvSpPr>
          <p:nvPr/>
        </p:nvSpPr>
        <p:spPr bwMode="auto">
          <a:xfrm>
            <a:off x="3779838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sz="1000">
                <a:solidFill>
                  <a:srgbClr val="FFFFFF"/>
                </a:solidFill>
                <a:latin typeface="TUOS Blake"/>
              </a:rPr>
              <a:t>© The University of Sheffield</a:t>
            </a:r>
            <a:endParaRPr lang="en-US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50825" y="876300"/>
            <a:ext cx="859155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5000" lnSpcReduction="20000"/>
          </a:bodyPr>
          <a:lstStyle/>
          <a:p>
            <a:pPr eaLnBrk="0" hangingPunct="0">
              <a:defRPr/>
            </a:pPr>
            <a:r>
              <a:rPr lang="en-US" sz="4400" dirty="0">
                <a:latin typeface="Arial" pitchFamily="34" charset="0"/>
                <a:cs typeface="+mn-cs"/>
              </a:rPr>
              <a:t>The impact of minimum pricing:</a:t>
            </a:r>
          </a:p>
          <a:p>
            <a:pPr eaLnBrk="0" hangingPunct="0">
              <a:defRPr/>
            </a:pPr>
            <a:r>
              <a:rPr lang="en-US" sz="4400" dirty="0">
                <a:latin typeface="Arial" pitchFamily="34" charset="0"/>
                <a:cs typeface="+mn-cs"/>
              </a:rPr>
              <a:t>Evidence from the Sheffield Alcohol Policy Model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825" y="2420938"/>
            <a:ext cx="79597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Dr. John Holmes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Prof. Alan Brennan</a:t>
            </a:r>
          </a:p>
          <a:p>
            <a:pPr eaLnBrk="0" hangingPunct="0">
              <a:spcBef>
                <a:spcPct val="20000"/>
              </a:spcBef>
            </a:pPr>
            <a:endParaRPr lang="en-GB" sz="1600" b="1">
              <a:solidFill>
                <a:schemeClr val="bg2"/>
              </a:solidFill>
              <a:latin typeface="TUOS Blake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Prof Petra Meier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Dr Yang Meng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Dr Robin Purshouse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School of Health and Related Research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University </a:t>
            </a:r>
            <a:r>
              <a:rPr lang="en-GB" sz="2000" b="1">
                <a:latin typeface="TUOS Blake"/>
              </a:rPr>
              <a:t>of Sheffield</a:t>
            </a:r>
          </a:p>
          <a:p>
            <a:pPr eaLnBrk="0" hangingPunct="0">
              <a:spcBef>
                <a:spcPct val="20000"/>
              </a:spcBef>
            </a:pPr>
            <a:endParaRPr lang="en-GB" sz="2000" b="1">
              <a:latin typeface="TUOS Blake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latin typeface="TUOS Blake"/>
              </a:rPr>
              <a:t>Email: </a:t>
            </a:r>
            <a:r>
              <a:rPr lang="en-GB" sz="2000" b="1" u="sng">
                <a:solidFill>
                  <a:schemeClr val="tx2"/>
                </a:solidFill>
                <a:latin typeface="TUOS Blake"/>
              </a:rPr>
              <a:t>john.holmes@sheffield.ac.uk</a:t>
            </a:r>
            <a:r>
              <a:rPr lang="en-GB" sz="2000" b="1">
                <a:latin typeface="TUOS Blake"/>
              </a:rPr>
              <a:t> 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>
                <a:solidFill>
                  <a:schemeClr val="bg2"/>
                </a:solidFill>
                <a:latin typeface="TUOS Blake"/>
              </a:rPr>
              <a:t>Funders: Department of Health, National Institute of Health and Clinical Excellence, Scottish Government. Medical Research Council, Economic and Social Research Council. The views expressed are not necessarily those of the funders. 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3788" y="3906838"/>
            <a:ext cx="26876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2484438" y="188913"/>
            <a:ext cx="6264275" cy="762000"/>
          </a:xfrm>
        </p:spPr>
        <p:txBody>
          <a:bodyPr/>
          <a:lstStyle/>
          <a:p>
            <a:r>
              <a:rPr lang="en-GB" sz="4000" smtClean="0"/>
              <a:t>Average price paid per unit of alcohol in England</a:t>
            </a:r>
          </a:p>
        </p:txBody>
      </p:sp>
      <p:graphicFrame>
        <p:nvGraphicFramePr>
          <p:cNvPr id="33794" name="Chart 2"/>
          <p:cNvGraphicFramePr>
            <a:graphicFrameLocks/>
          </p:cNvGraphicFramePr>
          <p:nvPr/>
        </p:nvGraphicFramePr>
        <p:xfrm>
          <a:off x="417513" y="1433513"/>
          <a:ext cx="8166100" cy="494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5" r:id="rId4" imgW="8169348" imgH="4944285" progId="Excel.Chart.8">
                  <p:embed/>
                </p:oleObj>
              </mc:Choice>
              <mc:Fallback>
                <p:oleObj r:id="rId4" imgW="8169348" imgH="4944285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433513"/>
                        <a:ext cx="8166100" cy="4941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250825" y="6311900"/>
            <a:ext cx="7489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i="1">
                <a:latin typeface="TUOS Blake"/>
              </a:rPr>
              <a:t>Source: Analysis of Expenditure and Food Survey 2005/6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2"/>
          <p:cNvSpPr>
            <a:spLocks noGrp="1"/>
          </p:cNvSpPr>
          <p:nvPr>
            <p:ph type="title"/>
          </p:nvPr>
        </p:nvSpPr>
        <p:spPr>
          <a:xfrm>
            <a:off x="2555875" y="188913"/>
            <a:ext cx="6337300" cy="762000"/>
          </a:xfrm>
        </p:spPr>
        <p:txBody>
          <a:bodyPr/>
          <a:lstStyle/>
          <a:p>
            <a:r>
              <a:rPr lang="en-GB" sz="4000" smtClean="0"/>
              <a:t>Recent Canadian evidence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341438"/>
            <a:ext cx="8229600" cy="475456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GB" dirty="0" smtClean="0"/>
              <a:t>Different minimum price policies in different provinces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GB" dirty="0" smtClean="0"/>
              <a:t>Beverage-specific price per unit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GB" dirty="0" smtClean="0"/>
              <a:t>Beverage-specific minimum price</a:t>
            </a:r>
          </a:p>
          <a:p>
            <a:pPr>
              <a:defRPr/>
            </a:pPr>
            <a:r>
              <a:rPr lang="en-GB" dirty="0" smtClean="0"/>
              <a:t>Studies conducted in BC and Saskatchewan</a:t>
            </a:r>
          </a:p>
          <a:p>
            <a:pPr>
              <a:defRPr/>
            </a:pPr>
            <a:r>
              <a:rPr lang="en-GB" dirty="0" smtClean="0"/>
              <a:t>When minimum prices are increased by 10%, consumption falls by: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GB" dirty="0" smtClean="0"/>
              <a:t>8% in Saskatchewan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GB" dirty="0" smtClean="0"/>
              <a:t>3.4% in BC</a:t>
            </a:r>
          </a:p>
          <a:p>
            <a:pPr lvl="1">
              <a:buFont typeface="TUOS Stephenson" pitchFamily="18" charset="0"/>
              <a:buChar char="•"/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274638" y="6092825"/>
            <a:ext cx="7632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latin typeface="TUOS Blake"/>
              </a:rPr>
              <a:t>Sources: Stockwell et al.(2012) ‘Does minimum pricing reduce alcohol consumption? The experience of a Canadian province’, Addiction, 107, pp.912-20 </a:t>
            </a:r>
          </a:p>
          <a:p>
            <a:r>
              <a:rPr lang="en-GB" sz="1000">
                <a:latin typeface="TUOS Blake"/>
              </a:rPr>
              <a:t>Stockwell et al.(2012) ‘The raising of minimum alcohol prices in Saskatchewan, Canada: Impacts on consumption and implications for public health’, </a:t>
            </a:r>
            <a:r>
              <a:rPr lang="en-GB" sz="1000" i="1">
                <a:latin typeface="TUOS Blake"/>
              </a:rPr>
              <a:t>American Journal of Public Health, </a:t>
            </a:r>
            <a:r>
              <a:rPr lang="en-GB" sz="1000">
                <a:latin typeface="TUOS Blake"/>
              </a:rPr>
              <a:t>doi:10.2105/AJPH.2012.301094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findings</a:t>
            </a:r>
            <a:endParaRPr lang="en-GB" dirty="0"/>
          </a:p>
        </p:txBody>
      </p:sp>
      <p:sp>
        <p:nvSpPr>
          <p:cNvPr id="37890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27313" y="115888"/>
            <a:ext cx="626586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Price policy effects:</a:t>
            </a:r>
            <a:br>
              <a:rPr lang="en-GB" dirty="0" smtClean="0"/>
            </a:br>
            <a:r>
              <a:rPr lang="en-GB" dirty="0" smtClean="0"/>
              <a:t>% change in consumption</a:t>
            </a:r>
            <a:endParaRPr lang="en-GB" dirty="0"/>
          </a:p>
        </p:txBody>
      </p:sp>
      <p:graphicFrame>
        <p:nvGraphicFramePr>
          <p:cNvPr id="39938" name="Chart 4"/>
          <p:cNvGraphicFramePr>
            <a:graphicFrameLocks/>
          </p:cNvGraphicFramePr>
          <p:nvPr/>
        </p:nvGraphicFramePr>
        <p:xfrm>
          <a:off x="-36513" y="1362075"/>
          <a:ext cx="8850313" cy="521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r:id="rId4" imgW="8852159" imgH="5218628" progId="Excel.Chart.8">
                  <p:embed/>
                </p:oleObj>
              </mc:Choice>
              <mc:Fallback>
                <p:oleObj r:id="rId4" imgW="8852159" imgH="5218628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1362075"/>
                        <a:ext cx="8850313" cy="521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3"/>
          <p:cNvSpPr>
            <a:spLocks noGrp="1"/>
          </p:cNvSpPr>
          <p:nvPr>
            <p:ph type="title"/>
          </p:nvPr>
        </p:nvSpPr>
        <p:spPr>
          <a:xfrm>
            <a:off x="2555875" y="188913"/>
            <a:ext cx="6192838" cy="762000"/>
          </a:xfrm>
        </p:spPr>
        <p:txBody>
          <a:bodyPr/>
          <a:lstStyle/>
          <a:p>
            <a:r>
              <a:rPr lang="en-GB" sz="3200" smtClean="0"/>
              <a:t>Estimated effects of minimum pricing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4213" y="1196975"/>
          <a:ext cx="8208962" cy="544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2052228"/>
                <a:gridCol w="2052228"/>
              </a:tblGrid>
              <a:tr h="320146"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50p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minimum price per unit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rgbClr val="002060"/>
                          </a:solidFill>
                        </a:rPr>
                        <a:t>Overall</a:t>
                      </a:r>
                      <a:r>
                        <a:rPr lang="en-GB" b="0" baseline="0" dirty="0" smtClean="0">
                          <a:solidFill>
                            <a:srgbClr val="002060"/>
                          </a:solidFill>
                        </a:rPr>
                        <a:t> reduction in consumption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rgbClr val="002060"/>
                          </a:solidFill>
                        </a:rPr>
                        <a:t>5.7%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Annual health savings in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year 10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Deaths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318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Hospital admissions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6,500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Annual savings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Crimes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3,500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Days absent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32,300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Unemployed persons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1,300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10 year cost reduction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Health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£114m (direct)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£492m (QALY)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Crime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£24m</a:t>
                      </a:r>
                      <a:r>
                        <a:rPr lang="en-GB" baseline="0" dirty="0" smtClean="0">
                          <a:solidFill>
                            <a:srgbClr val="002060"/>
                          </a:solidFill>
                        </a:rPr>
                        <a:t> (direct)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£20m</a:t>
                      </a:r>
                      <a:r>
                        <a:rPr lang="en-GB" baseline="0" dirty="0" smtClean="0">
                          <a:solidFill>
                            <a:srgbClr val="002060"/>
                          </a:solidFill>
                        </a:rPr>
                        <a:t> (QALY)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Work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£292m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£942m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Revenue changes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Retailers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+£68.3m (off)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+£29.3m (on)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Duty + VAT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-£20.6m (off)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+£10.1m (on)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337300" cy="762000"/>
          </a:xfrm>
        </p:spPr>
        <p:txBody>
          <a:bodyPr/>
          <a:lstStyle/>
          <a:p>
            <a:r>
              <a:rPr lang="en-GB" sz="2800" smtClean="0"/>
              <a:t>Price policy effects on drinker types’ consumption in England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560388" y="1217613"/>
          <a:ext cx="8239125" cy="535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179388" y="6453188"/>
            <a:ext cx="7705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i="1">
                <a:latin typeface="TUOS Blake"/>
              </a:rPr>
              <a:t>Source: http://guidance.nice.org.uk/PHG/21/EconomicModellingReport/pdf/English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27313" y="115888"/>
            <a:ext cx="6265862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The cost of minimum pricing to drinkers</a:t>
            </a:r>
            <a:endParaRPr lang="en-GB" dirty="0"/>
          </a:p>
        </p:txBody>
      </p:sp>
      <p:graphicFrame>
        <p:nvGraphicFramePr>
          <p:cNvPr id="46082" name="Chart 4"/>
          <p:cNvGraphicFramePr>
            <a:graphicFrameLocks/>
          </p:cNvGraphicFramePr>
          <p:nvPr/>
        </p:nvGraphicFramePr>
        <p:xfrm>
          <a:off x="-50800" y="1362075"/>
          <a:ext cx="8850313" cy="543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r:id="rId4" imgW="8846063" imgH="5432007" progId="Excel.Chart.8">
                  <p:embed/>
                </p:oleObj>
              </mc:Choice>
              <mc:Fallback>
                <p:oleObj r:id="rId4" imgW="8846063" imgH="5432007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362075"/>
                        <a:ext cx="8850313" cy="543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083" name="Straight Connector 6"/>
          <p:cNvCxnSpPr>
            <a:cxnSpLocks noChangeShapeType="1"/>
          </p:cNvCxnSpPr>
          <p:nvPr/>
        </p:nvCxnSpPr>
        <p:spPr bwMode="auto">
          <a:xfrm rot="5400000" flipH="1" flipV="1">
            <a:off x="4104481" y="3680619"/>
            <a:ext cx="4103688" cy="0"/>
          </a:xfrm>
          <a:prstGeom prst="line">
            <a:avLst/>
          </a:prstGeom>
          <a:noFill/>
          <a:ln w="25400" algn="ctr">
            <a:solidFill>
              <a:srgbClr val="002060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For further information</a:t>
            </a:r>
          </a:p>
        </p:txBody>
      </p:sp>
      <p:sp>
        <p:nvSpPr>
          <p:cNvPr id="481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smtClean="0"/>
              <a:t>John.holmes@sheffield.ac.uk</a:t>
            </a:r>
          </a:p>
          <a:p>
            <a:r>
              <a:rPr lang="en-GB" sz="2000" smtClean="0"/>
              <a:t>http://www.shef.ac.uk/scharr/sections/ph/research/alpol</a:t>
            </a:r>
          </a:p>
          <a:p>
            <a:r>
              <a:rPr lang="en-GB" sz="2000" smtClean="0"/>
              <a:t>Unless otherwise indicated, all figures in this presentation are taken from: Meng, Y. et al. (2012) 'Model-based appraisal of alcohol minimum pricing and off-licensed trade discount bans in Scotland using the Sheffield Alcohol Policy Model (v.2):  Second update based on newly available data' ScHARR, University of Sheffield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Sheffield Alcohol Policy Model</a:t>
            </a:r>
            <a:endParaRPr lang="en-GB" dirty="0"/>
          </a:p>
        </p:txBody>
      </p:sp>
      <p:sp>
        <p:nvSpPr>
          <p:cNvPr id="1741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192838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Introduction to the model</a:t>
            </a:r>
            <a:endParaRPr lang="en-GB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609600" y="1412875"/>
            <a:ext cx="8229600" cy="4683125"/>
          </a:xfrm>
        </p:spPr>
        <p:txBody>
          <a:bodyPr/>
          <a:lstStyle/>
          <a:p>
            <a:r>
              <a:rPr lang="en-GB" smtClean="0"/>
              <a:t>Appraises the effectiveness and cost-effectiveness of alcohol policies</a:t>
            </a:r>
          </a:p>
          <a:p>
            <a:r>
              <a:rPr lang="en-GB" smtClean="0"/>
              <a:t>Pricing policies examined for Scotland:</a:t>
            </a:r>
          </a:p>
          <a:p>
            <a:pPr lvl="1"/>
            <a:r>
              <a:rPr lang="en-GB" smtClean="0"/>
              <a:t>Minimum prices from 25p to 70p per unit</a:t>
            </a:r>
          </a:p>
          <a:p>
            <a:pPr lvl="1"/>
            <a:r>
              <a:rPr lang="en-GB" smtClean="0"/>
              <a:t>Total off-trade discount ban (not multibuy)</a:t>
            </a:r>
          </a:p>
          <a:p>
            <a:pPr lvl="1"/>
            <a:r>
              <a:rPr lang="en-GB" smtClean="0"/>
              <a:t>Minimum price + off-trade discount ban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264275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Introduction to the model</a:t>
            </a:r>
            <a:endParaRPr lang="en-GB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09600" y="1341438"/>
            <a:ext cx="8229600" cy="4754562"/>
          </a:xfrm>
        </p:spPr>
        <p:txBody>
          <a:bodyPr/>
          <a:lstStyle/>
          <a:p>
            <a:r>
              <a:rPr lang="en-GB" smtClean="0"/>
              <a:t>Provides estimates of:</a:t>
            </a:r>
          </a:p>
          <a:p>
            <a:pPr lvl="1"/>
            <a:r>
              <a:rPr lang="en-GB" smtClean="0"/>
              <a:t>Changes in consumption</a:t>
            </a:r>
          </a:p>
          <a:p>
            <a:pPr lvl="1"/>
            <a:r>
              <a:rPr lang="en-GB" smtClean="0"/>
              <a:t>Changes in levels of harm</a:t>
            </a:r>
          </a:p>
          <a:p>
            <a:pPr lvl="2"/>
            <a:r>
              <a:rPr lang="en-GB" smtClean="0"/>
              <a:t>Health</a:t>
            </a:r>
          </a:p>
          <a:p>
            <a:pPr lvl="2"/>
            <a:r>
              <a:rPr lang="en-GB" smtClean="0"/>
              <a:t>Crime</a:t>
            </a:r>
          </a:p>
          <a:p>
            <a:pPr lvl="2"/>
            <a:r>
              <a:rPr lang="en-GB" smtClean="0"/>
              <a:t>Workplace</a:t>
            </a:r>
          </a:p>
          <a:p>
            <a:pPr lvl="1"/>
            <a:r>
              <a:rPr lang="en-GB" smtClean="0"/>
              <a:t>Changes in the cost of harms</a:t>
            </a:r>
          </a:p>
          <a:p>
            <a:pPr lvl="1"/>
            <a:r>
              <a:rPr lang="en-GB" smtClean="0"/>
              <a:t>Changes in consumer spending</a:t>
            </a:r>
          </a:p>
          <a:p>
            <a:pPr lvl="1"/>
            <a:r>
              <a:rPr lang="en-GB" smtClean="0"/>
              <a:t>Change in revenue to the exchequer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11188" y="1052513"/>
            <a:ext cx="8229600" cy="762000"/>
          </a:xfrm>
        </p:spPr>
        <p:txBody>
          <a:bodyPr/>
          <a:lstStyle/>
          <a:p>
            <a:r>
              <a:rPr lang="en-US" smtClean="0"/>
              <a:t>Structure and evidence base</a:t>
            </a:r>
          </a:p>
        </p:txBody>
      </p:sp>
      <p:sp>
        <p:nvSpPr>
          <p:cNvPr id="5939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229600" cy="373380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smtClean="0"/>
              <a:t>2-stage model: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Price change to consumption change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Consumption change to rates of alcohol-related harm</a:t>
            </a:r>
          </a:p>
          <a:p>
            <a:pPr>
              <a:defRPr/>
            </a:pPr>
            <a:r>
              <a:rPr lang="en-US" dirty="0" smtClean="0"/>
              <a:t>Price to consumption: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Econometric analysis to generate price </a:t>
            </a:r>
            <a:r>
              <a:rPr lang="en-US" dirty="0" err="1" smtClean="0"/>
              <a:t>elasticities</a:t>
            </a:r>
            <a:endParaRPr lang="en-US" dirty="0" smtClean="0"/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Based on UK data on individuals’ spending and alcohol prices</a:t>
            </a:r>
          </a:p>
          <a:p>
            <a:pPr>
              <a:defRPr/>
            </a:pPr>
            <a:r>
              <a:rPr lang="en-US" dirty="0" smtClean="0"/>
              <a:t>Consumption to harm: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Uses risk functions and alcohol attribution levels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Based on best available published evidence</a:t>
            </a:r>
          </a:p>
          <a:p>
            <a:pPr>
              <a:defRPr/>
            </a:pPr>
            <a:r>
              <a:rPr lang="en-US" dirty="0" smtClean="0"/>
              <a:t>Scotland adaptations:</a:t>
            </a:r>
          </a:p>
          <a:p>
            <a:pPr lvl="1">
              <a:buFont typeface="TUOS Stephenson" pitchFamily="18" charset="0"/>
              <a:buChar char="•"/>
              <a:defRPr/>
            </a:pPr>
            <a:r>
              <a:rPr lang="en-US" dirty="0" smtClean="0"/>
              <a:t>Uses Scottish data where available (see reports for details)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00113" y="4076700"/>
          <a:ext cx="7416825" cy="2448270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489654">
                <a:tc rowSpan="2">
                  <a:txBody>
                    <a:bodyPr/>
                    <a:lstStyle/>
                    <a:p>
                      <a:pPr algn="l"/>
                      <a:r>
                        <a:rPr lang="en-GB" b="1" dirty="0" smtClean="0"/>
                        <a:t>Drinker type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Units</a:t>
                      </a:r>
                      <a:r>
                        <a:rPr lang="en-GB" b="1" baseline="0" dirty="0" smtClean="0"/>
                        <a:t> per week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896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Men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Women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Moderate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Less than 21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Less than 14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Hazardous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21 – 50 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14 – 35 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Harmful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50+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35+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25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908050"/>
            <a:ext cx="11715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908050"/>
            <a:ext cx="119062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981075"/>
            <a:ext cx="1457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8" name="TextBox 7"/>
          <p:cNvSpPr txBox="1">
            <a:spLocks noChangeArrowheads="1"/>
          </p:cNvSpPr>
          <p:nvPr/>
        </p:nvSpPr>
        <p:spPr bwMode="auto">
          <a:xfrm>
            <a:off x="684213" y="2924175"/>
            <a:ext cx="18716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Beer (4% ABV)</a:t>
            </a:r>
          </a:p>
          <a:p>
            <a:pPr algn="ctr"/>
            <a:r>
              <a:rPr lang="en-GB">
                <a:latin typeface="TUOS Blake"/>
              </a:rPr>
              <a:t>1 pint ≈ 2 units</a:t>
            </a:r>
          </a:p>
        </p:txBody>
      </p:sp>
      <p:sp>
        <p:nvSpPr>
          <p:cNvPr id="25629" name="TextBox 8"/>
          <p:cNvSpPr txBox="1">
            <a:spLocks noChangeArrowheads="1"/>
          </p:cNvSpPr>
          <p:nvPr/>
        </p:nvSpPr>
        <p:spPr bwMode="auto">
          <a:xfrm>
            <a:off x="3419475" y="2924175"/>
            <a:ext cx="23764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Wine (12% ABV)</a:t>
            </a:r>
          </a:p>
          <a:p>
            <a:pPr algn="ctr"/>
            <a:r>
              <a:rPr lang="en-GB">
                <a:latin typeface="TUOS Blake"/>
              </a:rPr>
              <a:t>175ml glass ≈ 2 units</a:t>
            </a:r>
          </a:p>
          <a:p>
            <a:pPr algn="ctr"/>
            <a:r>
              <a:rPr lang="en-GB">
                <a:latin typeface="TUOS Blake"/>
              </a:rPr>
              <a:t>750ml bottle ≈ 9 units</a:t>
            </a:r>
          </a:p>
        </p:txBody>
      </p:sp>
      <p:sp>
        <p:nvSpPr>
          <p:cNvPr id="25630" name="TextBox 10"/>
          <p:cNvSpPr txBox="1">
            <a:spLocks noChangeArrowheads="1"/>
          </p:cNvSpPr>
          <p:nvPr/>
        </p:nvSpPr>
        <p:spPr bwMode="auto">
          <a:xfrm>
            <a:off x="6084888" y="2997200"/>
            <a:ext cx="2663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Whiskey (40% ABV)</a:t>
            </a:r>
          </a:p>
          <a:p>
            <a:pPr algn="ctr"/>
            <a:r>
              <a:rPr lang="en-GB">
                <a:latin typeface="TUOS Blake"/>
              </a:rPr>
              <a:t>25ml measure ≈  1 unit</a:t>
            </a:r>
          </a:p>
        </p:txBody>
      </p:sp>
      <p:sp>
        <p:nvSpPr>
          <p:cNvPr id="25631" name="TextBox 12"/>
          <p:cNvSpPr txBox="1">
            <a:spLocks noChangeArrowheads="1"/>
          </p:cNvSpPr>
          <p:nvPr/>
        </p:nvSpPr>
        <p:spPr bwMode="auto">
          <a:xfrm>
            <a:off x="2627313" y="188913"/>
            <a:ext cx="6121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>
                <a:latin typeface="TUOS Blake"/>
              </a:rPr>
              <a:t>1 unit  = 10ml of pure ethanol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The key evidence</a:t>
            </a:r>
            <a:endParaRPr lang="en-GB" dirty="0"/>
          </a:p>
        </p:txBody>
      </p:sp>
      <p:sp>
        <p:nvSpPr>
          <p:cNvPr id="2765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179388" y="1484313"/>
            <a:ext cx="3455987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b="1"/>
              <a:t>Effects of Price on Alcohol Consumption: </a:t>
            </a:r>
            <a:br>
              <a:rPr lang="en-US" sz="2200" b="1"/>
            </a:br>
            <a:r>
              <a:rPr lang="en-US" sz="2200" b="1"/>
              <a:t>A meta-analysis of 112 studies</a:t>
            </a:r>
          </a:p>
          <a:p>
            <a:pPr eaLnBrk="0" hangingPunct="0"/>
            <a:r>
              <a:rPr lang="en-GB" sz="2200" i="1"/>
              <a:t>   </a:t>
            </a:r>
            <a:endParaRPr lang="en-GB" sz="2400" b="1"/>
          </a:p>
          <a:p>
            <a:pPr eaLnBrk="0" hangingPunct="0"/>
            <a:r>
              <a:rPr lang="en-GB" b="1"/>
              <a:t>Found significant effects for:</a:t>
            </a:r>
          </a:p>
          <a:p>
            <a:pPr eaLnBrk="0" hangingPunct="0">
              <a:buFontTx/>
              <a:buChar char="-"/>
            </a:pPr>
            <a:r>
              <a:rPr lang="en-GB" b="1"/>
              <a:t> Total alcohol &amp; individual beverages</a:t>
            </a:r>
          </a:p>
          <a:p>
            <a:pPr eaLnBrk="0" hangingPunct="0">
              <a:buFontTx/>
              <a:buChar char="-"/>
            </a:pPr>
            <a:r>
              <a:rPr lang="en-GB" b="1"/>
              <a:t> Younger &amp; older drinkers</a:t>
            </a:r>
          </a:p>
          <a:p>
            <a:pPr eaLnBrk="0" hangingPunct="0">
              <a:buFontTx/>
              <a:buChar char="-"/>
            </a:pPr>
            <a:r>
              <a:rPr lang="en-GB" b="1"/>
              <a:t> Moderate &amp; binge drinkers</a:t>
            </a:r>
          </a:p>
        </p:txBody>
      </p:sp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3568700" y="5084763"/>
            <a:ext cx="543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b="1">
                <a:solidFill>
                  <a:srgbClr val="FFFFFF"/>
                </a:solidFill>
              </a:rPr>
              <a:t>Example:</a:t>
            </a:r>
            <a:r>
              <a:rPr lang="en-US" b="1">
                <a:solidFill>
                  <a:srgbClr val="FFFFFF"/>
                </a:solidFill>
              </a:rPr>
              <a:t> Average effect of a price increase on the consumption of all beverages</a:t>
            </a:r>
            <a:endParaRPr lang="en-US">
              <a:solidFill>
                <a:srgbClr val="FFFF33"/>
              </a:solidFill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15888"/>
            <a:ext cx="5368925" cy="4897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9700" name="Oval 8"/>
          <p:cNvSpPr>
            <a:spLocks noChangeArrowheads="1"/>
          </p:cNvSpPr>
          <p:nvPr/>
        </p:nvSpPr>
        <p:spPr bwMode="auto">
          <a:xfrm>
            <a:off x="4932363" y="4522788"/>
            <a:ext cx="503237" cy="287337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2400">
              <a:latin typeface="TUOS Stephenson"/>
            </a:endParaRPr>
          </a:p>
        </p:txBody>
      </p:sp>
      <p:sp>
        <p:nvSpPr>
          <p:cNvPr id="29701" name="Oval 9"/>
          <p:cNvSpPr>
            <a:spLocks noChangeArrowheads="1"/>
          </p:cNvSpPr>
          <p:nvPr/>
        </p:nvSpPr>
        <p:spPr bwMode="auto">
          <a:xfrm>
            <a:off x="6084888" y="4508500"/>
            <a:ext cx="503237" cy="28892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2400">
              <a:latin typeface="TUOS Stephenson"/>
            </a:endParaRPr>
          </a:p>
        </p:txBody>
      </p:sp>
      <p:sp>
        <p:nvSpPr>
          <p:cNvPr id="29702" name="TextBox 2"/>
          <p:cNvSpPr txBox="1">
            <a:spLocks noChangeArrowheads="1"/>
          </p:cNvSpPr>
          <p:nvPr/>
        </p:nvSpPr>
        <p:spPr bwMode="auto">
          <a:xfrm>
            <a:off x="214313" y="6165850"/>
            <a:ext cx="7345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i="1">
                <a:latin typeface="TUOS Blake"/>
              </a:rPr>
              <a:t>Source: Wagenaar et al. (2009) ‘Effects of beverage alcohol tax and price levels on drinking: a meta-analysis of 1003 estimates from 112 studies’. Addiction, 104, pp.179-90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/>
          </p:cNvSpPr>
          <p:nvPr/>
        </p:nvSpPr>
        <p:spPr bwMode="auto">
          <a:xfrm>
            <a:off x="2555875" y="188913"/>
            <a:ext cx="6192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500" b="1"/>
              <a:t>Conclusions - Morbidity &amp; Mortality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31746" name="Content Placeholder 2"/>
          <p:cNvSpPr>
            <a:spLocks/>
          </p:cNvSpPr>
          <p:nvPr/>
        </p:nvSpPr>
        <p:spPr bwMode="auto">
          <a:xfrm>
            <a:off x="431800" y="1798638"/>
            <a:ext cx="8712200" cy="50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•"/>
            </a:pPr>
            <a:r>
              <a:rPr lang="en-US" sz="2800"/>
              <a:t>Doubling the alcohol price was associated with</a:t>
            </a:r>
            <a:endParaRPr lang="en-US" sz="2400"/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35% reduction in alcohol-related mortality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11% reduction in traffic crash deaths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6% reduction in sexually transmitted diseases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2% reduction in violence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1% reduction in crime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431800" y="5949950"/>
            <a:ext cx="7308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i="1">
                <a:latin typeface="TUOS Blake"/>
              </a:rPr>
              <a:t>Source: Wagenaar et al. (2010) ‘Effects of alcohol tax and price policies on morbidity and mortality: A systematic review’, American Journal of Public Health, 100(11), pp.2270-8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os_ppt_template_colour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 Theme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Office Theme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tuos_ppt_template_colour</Template>
  <TotalTime>130</TotalTime>
  <Words>856</Words>
  <Application>Microsoft Office PowerPoint</Application>
  <PresentationFormat>On-screen Show (4:3)</PresentationFormat>
  <Paragraphs>165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tuos_ppt_template_colour</vt:lpstr>
      <vt:lpstr>Microsoft Excel Chart</vt:lpstr>
      <vt:lpstr>PowerPoint Presentation</vt:lpstr>
      <vt:lpstr>The Sheffield Alcohol Policy Model</vt:lpstr>
      <vt:lpstr>Introduction to the model</vt:lpstr>
      <vt:lpstr>Introduction to the model</vt:lpstr>
      <vt:lpstr>Structure and evidence base</vt:lpstr>
      <vt:lpstr>PowerPoint Presentation</vt:lpstr>
      <vt:lpstr>The key evidence</vt:lpstr>
      <vt:lpstr>PowerPoint Presentation</vt:lpstr>
      <vt:lpstr>PowerPoint Presentation</vt:lpstr>
      <vt:lpstr>Average price paid per unit of alcohol in England</vt:lpstr>
      <vt:lpstr>Recent Canadian evidence</vt:lpstr>
      <vt:lpstr>The findings</vt:lpstr>
      <vt:lpstr>Price policy effects: % change in consumption</vt:lpstr>
      <vt:lpstr>Estimated effects of minimum pricing</vt:lpstr>
      <vt:lpstr>Price policy effects on drinker types’ consumption in England</vt:lpstr>
      <vt:lpstr>The cost of minimum pricing to drinkers</vt:lpstr>
      <vt:lpstr>For further information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Your User Name</dc:creator>
  <cp:lastModifiedBy>MNelson</cp:lastModifiedBy>
  <cp:revision>11</cp:revision>
  <dcterms:created xsi:type="dcterms:W3CDTF">2012-10-25T13:31:41Z</dcterms:created>
  <dcterms:modified xsi:type="dcterms:W3CDTF">2012-11-07T12:01:33Z</dcterms:modified>
</cp:coreProperties>
</file>