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4" r:id="rId5"/>
    <p:sldMasterId id="2147483791" r:id="rId6"/>
  </p:sldMasterIdLst>
  <p:notesMasterIdLst>
    <p:notesMasterId r:id="rId31"/>
  </p:notesMasterIdLst>
  <p:handoutMasterIdLst>
    <p:handoutMasterId r:id="rId32"/>
  </p:handoutMasterIdLst>
  <p:sldIdLst>
    <p:sldId id="441" r:id="rId7"/>
    <p:sldId id="439" r:id="rId8"/>
    <p:sldId id="256" r:id="rId9"/>
    <p:sldId id="336" r:id="rId10"/>
    <p:sldId id="337" r:id="rId11"/>
    <p:sldId id="338" r:id="rId12"/>
    <p:sldId id="339" r:id="rId13"/>
    <p:sldId id="425" r:id="rId14"/>
    <p:sldId id="375" r:id="rId15"/>
    <p:sldId id="426" r:id="rId16"/>
    <p:sldId id="427" r:id="rId17"/>
    <p:sldId id="429" r:id="rId18"/>
    <p:sldId id="430" r:id="rId19"/>
    <p:sldId id="431" r:id="rId20"/>
    <p:sldId id="432" r:id="rId21"/>
    <p:sldId id="433" r:id="rId22"/>
    <p:sldId id="434" r:id="rId23"/>
    <p:sldId id="435" r:id="rId24"/>
    <p:sldId id="436" r:id="rId25"/>
    <p:sldId id="437" r:id="rId26"/>
    <p:sldId id="438" r:id="rId27"/>
    <p:sldId id="407" r:id="rId28"/>
    <p:sldId id="408" r:id="rId29"/>
    <p:sldId id="422" r:id="rId30"/>
  </p:sldIdLst>
  <p:sldSz cx="9144000" cy="6858000" type="screen4x3"/>
  <p:notesSz cx="6810375" cy="9942513"/>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000"/>
    <a:srgbClr val="8030A0"/>
    <a:srgbClr val="CC0099"/>
    <a:srgbClr val="820000"/>
    <a:srgbClr val="3399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731" autoAdjust="0"/>
  </p:normalViewPr>
  <p:slideViewPr>
    <p:cSldViewPr snapToGrid="0" snapToObjects="1">
      <p:cViewPr varScale="1">
        <p:scale>
          <a:sx n="73" d="100"/>
          <a:sy n="73" d="100"/>
        </p:scale>
        <p:origin x="-107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
    </p:cViewPr>
  </p:sorterViewPr>
  <p:notesViewPr>
    <p:cSldViewPr snapToGrid="0" snapToObjects="1">
      <p:cViewPr varScale="1">
        <p:scale>
          <a:sx n="54" d="100"/>
          <a:sy n="54" d="100"/>
        </p:scale>
        <p:origin x="-2634"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Sheet1!$C$15</c:f>
              <c:strCache>
                <c:ptCount val="1"/>
                <c:pt idx="0">
                  <c:v>Unweighted Sample</c:v>
                </c:pt>
              </c:strCache>
            </c:strRef>
          </c:tx>
          <c:invertIfNegative val="0"/>
          <c:cat>
            <c:strRef>
              <c:f>Sheet1!$B$16:$B$26</c:f>
              <c:strCache>
                <c:ptCount val="11"/>
                <c:pt idx="0">
                  <c:v>18-24 years</c:v>
                </c:pt>
                <c:pt idx="1">
                  <c:v>25-34 years</c:v>
                </c:pt>
                <c:pt idx="2">
                  <c:v>35-49 years</c:v>
                </c:pt>
                <c:pt idx="3">
                  <c:v>50-64 years</c:v>
                </c:pt>
                <c:pt idx="4">
                  <c:v>65 years and over</c:v>
                </c:pt>
                <c:pt idx="5">
                  <c:v>Male</c:v>
                </c:pt>
                <c:pt idx="6">
                  <c:v>Female</c:v>
                </c:pt>
                <c:pt idx="7">
                  <c:v>Dublin</c:v>
                </c:pt>
                <c:pt idx="8">
                  <c:v>Rest of Leinster</c:v>
                </c:pt>
                <c:pt idx="9">
                  <c:v>Munster</c:v>
                </c:pt>
                <c:pt idx="10">
                  <c:v>Conn/ Ulster</c:v>
                </c:pt>
              </c:strCache>
            </c:strRef>
          </c:cat>
          <c:val>
            <c:numRef>
              <c:f>Sheet1!$C$16:$C$26</c:f>
              <c:numCache>
                <c:formatCode>0%</c:formatCode>
                <c:ptCount val="11"/>
                <c:pt idx="0">
                  <c:v>0.12</c:v>
                </c:pt>
                <c:pt idx="1">
                  <c:v>0.22</c:v>
                </c:pt>
                <c:pt idx="2">
                  <c:v>0.28999999999999998</c:v>
                </c:pt>
                <c:pt idx="3">
                  <c:v>0.22</c:v>
                </c:pt>
                <c:pt idx="4">
                  <c:v>0.15</c:v>
                </c:pt>
                <c:pt idx="5">
                  <c:v>0.48</c:v>
                </c:pt>
                <c:pt idx="6">
                  <c:v>0.52</c:v>
                </c:pt>
                <c:pt idx="7">
                  <c:v>0.27</c:v>
                </c:pt>
                <c:pt idx="8">
                  <c:v>0.26</c:v>
                </c:pt>
                <c:pt idx="9">
                  <c:v>0.28000000000000003</c:v>
                </c:pt>
                <c:pt idx="10">
                  <c:v>0.2</c:v>
                </c:pt>
              </c:numCache>
            </c:numRef>
          </c:val>
        </c:ser>
        <c:ser>
          <c:idx val="1"/>
          <c:order val="1"/>
          <c:tx>
            <c:strRef>
              <c:f>Sheet1!$D$15</c:f>
              <c:strCache>
                <c:ptCount val="1"/>
                <c:pt idx="0">
                  <c:v>Weighted Sample</c:v>
                </c:pt>
              </c:strCache>
            </c:strRef>
          </c:tx>
          <c:invertIfNegative val="0"/>
          <c:cat>
            <c:strRef>
              <c:f>Sheet1!$B$16:$B$26</c:f>
              <c:strCache>
                <c:ptCount val="11"/>
                <c:pt idx="0">
                  <c:v>18-24 years</c:v>
                </c:pt>
                <c:pt idx="1">
                  <c:v>25-34 years</c:v>
                </c:pt>
                <c:pt idx="2">
                  <c:v>35-49 years</c:v>
                </c:pt>
                <c:pt idx="3">
                  <c:v>50-64 years</c:v>
                </c:pt>
                <c:pt idx="4">
                  <c:v>65 years and over</c:v>
                </c:pt>
                <c:pt idx="5">
                  <c:v>Male</c:v>
                </c:pt>
                <c:pt idx="6">
                  <c:v>Female</c:v>
                </c:pt>
                <c:pt idx="7">
                  <c:v>Dublin</c:v>
                </c:pt>
                <c:pt idx="8">
                  <c:v>Rest of Leinster</c:v>
                </c:pt>
                <c:pt idx="9">
                  <c:v>Munster</c:v>
                </c:pt>
                <c:pt idx="10">
                  <c:v>Conn/ Ulster</c:v>
                </c:pt>
              </c:strCache>
            </c:strRef>
          </c:cat>
          <c:val>
            <c:numRef>
              <c:f>Sheet1!$D$16:$D$26</c:f>
              <c:numCache>
                <c:formatCode>0%</c:formatCode>
                <c:ptCount val="11"/>
                <c:pt idx="0">
                  <c:v>0.12</c:v>
                </c:pt>
                <c:pt idx="1">
                  <c:v>0.22</c:v>
                </c:pt>
                <c:pt idx="2">
                  <c:v>0.28999999999999998</c:v>
                </c:pt>
                <c:pt idx="3">
                  <c:v>0.21</c:v>
                </c:pt>
                <c:pt idx="4">
                  <c:v>0.16</c:v>
                </c:pt>
                <c:pt idx="5">
                  <c:v>0.49</c:v>
                </c:pt>
                <c:pt idx="6">
                  <c:v>0.51</c:v>
                </c:pt>
                <c:pt idx="7">
                  <c:v>0.28000000000000003</c:v>
                </c:pt>
                <c:pt idx="8">
                  <c:v>0.27</c:v>
                </c:pt>
                <c:pt idx="9">
                  <c:v>0.27</c:v>
                </c:pt>
                <c:pt idx="10">
                  <c:v>0.18</c:v>
                </c:pt>
              </c:numCache>
            </c:numRef>
          </c:val>
        </c:ser>
        <c:ser>
          <c:idx val="2"/>
          <c:order val="2"/>
          <c:tx>
            <c:strRef>
              <c:f>Sheet1!$E$15</c:f>
              <c:strCache>
                <c:ptCount val="1"/>
                <c:pt idx="0">
                  <c:v>Census 2011</c:v>
                </c:pt>
              </c:strCache>
            </c:strRef>
          </c:tx>
          <c:invertIfNegative val="0"/>
          <c:cat>
            <c:strRef>
              <c:f>Sheet1!$B$16:$B$26</c:f>
              <c:strCache>
                <c:ptCount val="11"/>
                <c:pt idx="0">
                  <c:v>18-24 years</c:v>
                </c:pt>
                <c:pt idx="1">
                  <c:v>25-34 years</c:v>
                </c:pt>
                <c:pt idx="2">
                  <c:v>35-49 years</c:v>
                </c:pt>
                <c:pt idx="3">
                  <c:v>50-64 years</c:v>
                </c:pt>
                <c:pt idx="4">
                  <c:v>65 years and over</c:v>
                </c:pt>
                <c:pt idx="5">
                  <c:v>Male</c:v>
                </c:pt>
                <c:pt idx="6">
                  <c:v>Female</c:v>
                </c:pt>
                <c:pt idx="7">
                  <c:v>Dublin</c:v>
                </c:pt>
                <c:pt idx="8">
                  <c:v>Rest of Leinster</c:v>
                </c:pt>
                <c:pt idx="9">
                  <c:v>Munster</c:v>
                </c:pt>
                <c:pt idx="10">
                  <c:v>Conn/ Ulster</c:v>
                </c:pt>
              </c:strCache>
            </c:strRef>
          </c:cat>
          <c:val>
            <c:numRef>
              <c:f>Sheet1!$E$16:$E$26</c:f>
              <c:numCache>
                <c:formatCode>0%</c:formatCode>
                <c:ptCount val="11"/>
                <c:pt idx="0">
                  <c:v>0.12</c:v>
                </c:pt>
                <c:pt idx="1">
                  <c:v>0.22</c:v>
                </c:pt>
                <c:pt idx="2">
                  <c:v>0.28999999999999998</c:v>
                </c:pt>
                <c:pt idx="3">
                  <c:v>0.21</c:v>
                </c:pt>
                <c:pt idx="4">
                  <c:v>0.16</c:v>
                </c:pt>
                <c:pt idx="5">
                  <c:v>0.49</c:v>
                </c:pt>
                <c:pt idx="6">
                  <c:v>0.51</c:v>
                </c:pt>
                <c:pt idx="7">
                  <c:v>0.28000000000000003</c:v>
                </c:pt>
                <c:pt idx="8">
                  <c:v>0.27</c:v>
                </c:pt>
                <c:pt idx="9">
                  <c:v>0.27</c:v>
                </c:pt>
                <c:pt idx="10">
                  <c:v>0.18</c:v>
                </c:pt>
              </c:numCache>
            </c:numRef>
          </c:val>
        </c:ser>
        <c:dLbls>
          <c:showLegendKey val="0"/>
          <c:showVal val="0"/>
          <c:showCatName val="0"/>
          <c:showSerName val="0"/>
          <c:showPercent val="0"/>
          <c:showBubbleSize val="0"/>
        </c:dLbls>
        <c:gapWidth val="150"/>
        <c:axId val="100589568"/>
        <c:axId val="100591104"/>
      </c:barChart>
      <c:catAx>
        <c:axId val="100589568"/>
        <c:scaling>
          <c:orientation val="minMax"/>
        </c:scaling>
        <c:delete val="0"/>
        <c:axPos val="b"/>
        <c:majorTickMark val="out"/>
        <c:minorTickMark val="none"/>
        <c:tickLblPos val="nextTo"/>
        <c:txPr>
          <a:bodyPr rot="-5400000" vert="horz"/>
          <a:lstStyle/>
          <a:p>
            <a:pPr>
              <a:defRPr/>
            </a:pPr>
            <a:endParaRPr lang="en-US"/>
          </a:p>
        </c:txPr>
        <c:crossAx val="100591104"/>
        <c:crosses val="autoZero"/>
        <c:auto val="1"/>
        <c:lblAlgn val="ctr"/>
        <c:lblOffset val="100"/>
        <c:noMultiLvlLbl val="0"/>
      </c:catAx>
      <c:valAx>
        <c:axId val="100591104"/>
        <c:scaling>
          <c:orientation val="minMax"/>
        </c:scaling>
        <c:delete val="0"/>
        <c:axPos val="l"/>
        <c:majorGridlines>
          <c:spPr>
            <a:ln>
              <a:solidFill>
                <a:srgbClr val="FFFFFF">
                  <a:lumMod val="95000"/>
                </a:srgbClr>
              </a:solidFill>
            </a:ln>
          </c:spPr>
        </c:majorGridlines>
        <c:numFmt formatCode="0%" sourceLinked="1"/>
        <c:majorTickMark val="out"/>
        <c:minorTickMark val="none"/>
        <c:tickLblPos val="nextTo"/>
        <c:crossAx val="1005895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0.47979</cdr:x>
      <cdr:y>0.02893</cdr:y>
    </cdr:from>
    <cdr:to>
      <cdr:x>0.48055</cdr:x>
      <cdr:y>0.80165</cdr:y>
    </cdr:to>
    <cdr:cxnSp macro="">
      <cdr:nvCxnSpPr>
        <cdr:cNvPr id="6" name="Straight Connector 5"/>
        <cdr:cNvCxnSpPr/>
      </cdr:nvCxnSpPr>
      <cdr:spPr>
        <a:xfrm xmlns:a="http://schemas.openxmlformats.org/drawingml/2006/main">
          <a:off x="3994150" y="133350"/>
          <a:ext cx="6350" cy="3562350"/>
        </a:xfrm>
        <a:prstGeom xmlns:a="http://schemas.openxmlformats.org/drawingml/2006/main" prst="line">
          <a:avLst/>
        </a:prstGeom>
        <a:ln xmlns:a="http://schemas.openxmlformats.org/drawingml/2006/main"/>
      </cdr:spPr>
      <cdr: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7637" y="9443661"/>
            <a:ext cx="2951162" cy="497126"/>
          </a:xfrm>
          <a:prstGeom prst="rect">
            <a:avLst/>
          </a:prstGeom>
        </p:spPr>
        <p:txBody>
          <a:bodyPr vert="horz" lIns="91595" tIns="45798" rIns="91595" bIns="45798" rtlCol="0" anchor="b"/>
          <a:lstStyle>
            <a:lvl1pPr algn="r">
              <a:defRPr sz="1200"/>
            </a:lvl1pPr>
          </a:lstStyle>
          <a:p>
            <a:fld id="{A1EB9602-D030-CF4C-B89D-27E8DC36FCB4}" type="slidenum">
              <a:rPr lang="en-US" smtClean="0"/>
              <a:pPr/>
              <a:t>‹#›</a:t>
            </a:fld>
            <a:endParaRPr lang="en-US" dirty="0"/>
          </a:p>
        </p:txBody>
      </p:sp>
    </p:spTree>
    <p:extLst>
      <p:ext uri="{BB962C8B-B14F-4D97-AF65-F5344CB8AC3E}">
        <p14:creationId xmlns:p14="http://schemas.microsoft.com/office/powerpoint/2010/main" val="320452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162" cy="497126"/>
          </a:xfrm>
          <a:prstGeom prst="rect">
            <a:avLst/>
          </a:prstGeom>
        </p:spPr>
        <p:txBody>
          <a:bodyPr vert="horz" lIns="91595" tIns="45798" rIns="91595" bIns="45798" rtlCol="0"/>
          <a:lstStyle>
            <a:lvl1pPr algn="l">
              <a:defRPr sz="1200"/>
            </a:lvl1pPr>
          </a:lstStyle>
          <a:p>
            <a:endParaRPr lang="en-IE" dirty="0"/>
          </a:p>
        </p:txBody>
      </p:sp>
      <p:sp>
        <p:nvSpPr>
          <p:cNvPr id="3" name="Date Placeholder 2"/>
          <p:cNvSpPr>
            <a:spLocks noGrp="1"/>
          </p:cNvSpPr>
          <p:nvPr>
            <p:ph type="dt" idx="1"/>
          </p:nvPr>
        </p:nvSpPr>
        <p:spPr>
          <a:xfrm>
            <a:off x="3857637" y="0"/>
            <a:ext cx="2951162" cy="497126"/>
          </a:xfrm>
          <a:prstGeom prst="rect">
            <a:avLst/>
          </a:prstGeom>
        </p:spPr>
        <p:txBody>
          <a:bodyPr vert="horz" lIns="91595" tIns="45798" rIns="91595" bIns="45798" rtlCol="0"/>
          <a:lstStyle>
            <a:lvl1pPr algn="r">
              <a:defRPr sz="1200"/>
            </a:lvl1pPr>
          </a:lstStyle>
          <a:p>
            <a:fld id="{6EFB69D9-2286-4070-9019-D60CF32D6EF2}" type="datetimeFigureOut">
              <a:rPr lang="en-IE" smtClean="0"/>
              <a:pPr/>
              <a:t>07/11/2012</a:t>
            </a:fld>
            <a:endParaRPr lang="en-IE" dirty="0"/>
          </a:p>
        </p:txBody>
      </p:sp>
      <p:sp>
        <p:nvSpPr>
          <p:cNvPr id="4" name="Slide Image Placeholder 3"/>
          <p:cNvSpPr>
            <a:spLocks noGrp="1" noRot="1" noChangeAspect="1"/>
          </p:cNvSpPr>
          <p:nvPr>
            <p:ph type="sldImg" idx="2"/>
          </p:nvPr>
        </p:nvSpPr>
        <p:spPr>
          <a:xfrm>
            <a:off x="919163" y="746125"/>
            <a:ext cx="4972050" cy="3729038"/>
          </a:xfrm>
          <a:prstGeom prst="rect">
            <a:avLst/>
          </a:prstGeom>
          <a:noFill/>
          <a:ln w="12700">
            <a:solidFill>
              <a:prstClr val="black"/>
            </a:solidFill>
          </a:ln>
        </p:spPr>
        <p:txBody>
          <a:bodyPr vert="horz" lIns="91595" tIns="45798" rIns="91595" bIns="45798" rtlCol="0" anchor="ctr"/>
          <a:lstStyle/>
          <a:p>
            <a:endParaRPr lang="en-IE" dirty="0"/>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595" tIns="45798" rIns="91595" bIns="4579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1" y="9443661"/>
            <a:ext cx="2951162" cy="497126"/>
          </a:xfrm>
          <a:prstGeom prst="rect">
            <a:avLst/>
          </a:prstGeom>
        </p:spPr>
        <p:txBody>
          <a:bodyPr vert="horz" lIns="91595" tIns="45798" rIns="91595" bIns="45798"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57637" y="9443661"/>
            <a:ext cx="2951162" cy="497126"/>
          </a:xfrm>
          <a:prstGeom prst="rect">
            <a:avLst/>
          </a:prstGeom>
        </p:spPr>
        <p:txBody>
          <a:bodyPr vert="horz" lIns="91595" tIns="45798" rIns="91595" bIns="45798" rtlCol="0" anchor="b"/>
          <a:lstStyle>
            <a:lvl1pPr algn="r">
              <a:defRPr sz="1200"/>
            </a:lvl1pPr>
          </a:lstStyle>
          <a:p>
            <a:fld id="{C9B5EF05-4EA3-4ED7-A143-7E872E211F76}" type="slidenum">
              <a:rPr lang="en-IE" smtClean="0"/>
              <a:pPr/>
              <a:t>‹#›</a:t>
            </a:fld>
            <a:endParaRPr lang="en-IE" dirty="0"/>
          </a:p>
        </p:txBody>
      </p:sp>
    </p:spTree>
    <p:extLst>
      <p:ext uri="{BB962C8B-B14F-4D97-AF65-F5344CB8AC3E}">
        <p14:creationId xmlns:p14="http://schemas.microsoft.com/office/powerpoint/2010/main" val="2611941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1</a:t>
            </a:fld>
            <a:endParaRPr lang="en-IE" dirty="0"/>
          </a:p>
        </p:txBody>
      </p:sp>
    </p:spTree>
    <p:extLst>
      <p:ext uri="{BB962C8B-B14F-4D97-AF65-F5344CB8AC3E}">
        <p14:creationId xmlns:p14="http://schemas.microsoft.com/office/powerpoint/2010/main" val="2691154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Measuring person alcohol consumption</a:t>
            </a:r>
            <a:endParaRPr lang="en-IE" dirty="0" smtClean="0"/>
          </a:p>
          <a:p>
            <a:r>
              <a:rPr lang="en-IE" b="1" dirty="0" smtClean="0"/>
              <a:t>Almost 6 out of 10 (58%) have heard of the term ‘standard drink’. </a:t>
            </a:r>
          </a:p>
          <a:p>
            <a:endParaRPr lang="en-IE"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rPr>
              <a:t>Before proceeding to the next question, all respondents were provided with a definition of the term “standard drink” – “A standard drink is a term used to measure the amount of alcohol in an alcoholic drink”. Respondents were then asked the number of standard drinks in four alcoholic drinks of various measures.</a:t>
            </a:r>
          </a:p>
          <a:p>
            <a:pPr marL="0" marR="0" indent="0" algn="l" defTabSz="914400" rtl="0" eaLnBrk="1" fontAlgn="auto" latinLnBrk="0" hangingPunct="1">
              <a:lnSpc>
                <a:spcPct val="100000"/>
              </a:lnSpc>
              <a:spcBef>
                <a:spcPts val="0"/>
              </a:spcBef>
              <a:spcAft>
                <a:spcPts val="0"/>
              </a:spcAft>
              <a:buClrTx/>
              <a:buSzTx/>
              <a:buFontTx/>
              <a:buNone/>
              <a:tabLst/>
              <a:defRPr/>
            </a:pPr>
            <a:endParaRPr lang="en-IE" b="1" dirty="0" smtClean="0"/>
          </a:p>
          <a:p>
            <a:r>
              <a:rPr lang="en-IE" b="1" dirty="0" smtClean="0"/>
              <a:t>Nine per cent of respondents correctly identified the number of standard drinks in each of the four measures of alcohol asked about</a:t>
            </a:r>
            <a:r>
              <a:rPr lang="en-IE" dirty="0" smtClean="0"/>
              <a:t> in the survey. The </a:t>
            </a:r>
            <a:r>
              <a:rPr lang="en-IE" b="1" dirty="0" smtClean="0"/>
              <a:t>levels of understanding of the weekly maximum number of standard drinks recommended for either men or women are very low at nine per cent for each</a:t>
            </a:r>
            <a:r>
              <a:rPr lang="en-IE" dirty="0" smtClean="0"/>
              <a:t>. </a:t>
            </a:r>
          </a:p>
          <a:p>
            <a:r>
              <a:rPr lang="en-IE" dirty="0" smtClean="0"/>
              <a:t> </a:t>
            </a:r>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10</a:t>
            </a:fld>
            <a:endParaRPr lang="en-IE" dirty="0"/>
          </a:p>
        </p:txBody>
      </p:sp>
    </p:spTree>
    <p:extLst>
      <p:ext uri="{BB962C8B-B14F-4D97-AF65-F5344CB8AC3E}">
        <p14:creationId xmlns:p14="http://schemas.microsoft.com/office/powerpoint/2010/main" val="2086647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Almost </a:t>
            </a:r>
            <a:r>
              <a:rPr lang="en-IE" b="0" dirty="0" smtClean="0"/>
              <a:t>6 out of 10 </a:t>
            </a:r>
            <a:r>
              <a:rPr lang="en-IE" b="1" dirty="0" smtClean="0"/>
              <a:t>(58%) do not think that the government is doing enough to reduce alcohol consumption while only 19% think that the government is doing enough</a:t>
            </a:r>
            <a:r>
              <a:rPr lang="en-IE" dirty="0" smtClean="0"/>
              <a:t>. Over three-quarters </a:t>
            </a:r>
            <a:r>
              <a:rPr lang="en-IE" b="1" dirty="0" smtClean="0"/>
              <a:t>(78%) believe that the government has a responsibility to implement public health measures to address high alcohol consumption </a:t>
            </a:r>
            <a:r>
              <a:rPr lang="en-IE" dirty="0" smtClean="0"/>
              <a:t>and there is support for implementing some of the specific  measures in the recently published Report of the Working Group on a National Substance Misuse Strategy (for alcohol).</a:t>
            </a:r>
          </a:p>
          <a:p>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11</a:t>
            </a:fld>
            <a:endParaRPr lang="en-IE" dirty="0"/>
          </a:p>
        </p:txBody>
      </p:sp>
    </p:spTree>
    <p:extLst>
      <p:ext uri="{BB962C8B-B14F-4D97-AF65-F5344CB8AC3E}">
        <p14:creationId xmlns:p14="http://schemas.microsoft.com/office/powerpoint/2010/main" val="376204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Alcohol pricing</a:t>
            </a:r>
            <a:endParaRPr lang="en-IE" dirty="0" smtClean="0"/>
          </a:p>
          <a:p>
            <a:r>
              <a:rPr lang="en-IE" dirty="0" smtClean="0"/>
              <a:t>Around </a:t>
            </a:r>
            <a:r>
              <a:rPr lang="en-IE" b="1" dirty="0" smtClean="0"/>
              <a:t>three-quarters (76%, 777) have purchased alcohol in a supermarket in the past few years</a:t>
            </a:r>
            <a:r>
              <a:rPr lang="en-IE" dirty="0" smtClean="0"/>
              <a:t>. Just over half </a:t>
            </a:r>
            <a:r>
              <a:rPr lang="en-IE" b="1" dirty="0" smtClean="0"/>
              <a:t>(52%) of these respondents believe that the price of alcohol has fallen in supermarkets</a:t>
            </a:r>
            <a:r>
              <a:rPr lang="en-IE" dirty="0" smtClean="0"/>
              <a:t>, with almost </a:t>
            </a:r>
            <a:r>
              <a:rPr lang="en-IE" b="1" dirty="0" smtClean="0"/>
              <a:t>one quarter (23%) believing that it has remained at the same price</a:t>
            </a:r>
            <a:r>
              <a:rPr lang="en-IE" dirty="0" smtClean="0"/>
              <a:t> and </a:t>
            </a:r>
            <a:r>
              <a:rPr lang="en-IE" b="1" dirty="0" smtClean="0"/>
              <a:t>17% believing that the price has increased</a:t>
            </a:r>
            <a:r>
              <a:rPr lang="en-IE" dirty="0" smtClean="0"/>
              <a:t>. Of those noticing a </a:t>
            </a:r>
            <a:r>
              <a:rPr lang="en-IE" b="1" dirty="0" smtClean="0"/>
              <a:t>decrease in the price of alcohol, one quarter (25%) say that they have increased the amount they purchase and this is more common among those aged 34 years or under (at 34%). </a:t>
            </a:r>
          </a:p>
          <a:p>
            <a:endParaRPr lang="en-IE" b="1" dirty="0" smtClean="0"/>
          </a:p>
          <a:p>
            <a:r>
              <a:rPr lang="en-IE" dirty="0" smtClean="0"/>
              <a:t>In general, </a:t>
            </a:r>
            <a:r>
              <a:rPr lang="en-IE" b="1" dirty="0" smtClean="0"/>
              <a:t>24% would buy more alcohol in supermarkets</a:t>
            </a:r>
            <a:r>
              <a:rPr lang="en-IE" dirty="0" smtClean="0"/>
              <a:t> if the price was to decrease. </a:t>
            </a:r>
            <a:r>
              <a:rPr lang="en-IE" b="1" dirty="0" smtClean="0"/>
              <a:t>Half of those aged between 18-24 years claim they would buy more alcohol if supermarkets decreased prices</a:t>
            </a:r>
            <a:r>
              <a:rPr lang="en-IE" dirty="0" smtClean="0"/>
              <a:t>. </a:t>
            </a:r>
          </a:p>
          <a:p>
            <a:r>
              <a:rPr lang="en-IE" dirty="0" smtClean="0"/>
              <a:t> </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12</a:t>
            </a:fld>
            <a:endParaRPr lang="en-IE" dirty="0"/>
          </a:p>
        </p:txBody>
      </p:sp>
    </p:spTree>
    <p:extLst>
      <p:ext uri="{BB962C8B-B14F-4D97-AF65-F5344CB8AC3E}">
        <p14:creationId xmlns:p14="http://schemas.microsoft.com/office/powerpoint/2010/main" val="332738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It would require a </a:t>
            </a:r>
            <a:r>
              <a:rPr lang="en-IE" b="1" dirty="0" smtClean="0"/>
              <a:t>25% price increase to get at least two-thirds (67%) of those purchasing alcohol in a supermarket to decrease the amount of alcohol purchased</a:t>
            </a:r>
            <a:r>
              <a:rPr lang="en-IE" dirty="0" smtClean="0"/>
              <a:t>. </a:t>
            </a:r>
            <a:endParaRPr lang="en-GB" dirty="0" smtClean="0">
              <a:latin typeface="Arial" pitchFamily="34" charset="0"/>
            </a:endParaRPr>
          </a:p>
          <a:p>
            <a:endParaRPr lang="en-GB"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For example, a 25% increase on an average bottle of wine priced at €6.99 would increase its price to €8.74 and 67% of people (who would buy it at €6.99) would buy that bottle less often. </a:t>
            </a:r>
          </a:p>
          <a:p>
            <a:endParaRPr lang="en-GB" dirty="0" smtClean="0">
              <a:latin typeface="Arial" pitchFamily="34" charset="0"/>
            </a:endParaRPr>
          </a:p>
          <a:p>
            <a:r>
              <a:rPr lang="en-GB" dirty="0" smtClean="0">
                <a:latin typeface="Arial" pitchFamily="34" charset="0"/>
              </a:rPr>
              <a:t>Only </a:t>
            </a:r>
            <a:r>
              <a:rPr lang="en-GB" b="1" dirty="0" smtClean="0">
                <a:latin typeface="Arial" pitchFamily="34" charset="0"/>
              </a:rPr>
              <a:t>one-third (35%) would change their behaviour at a 10 per cent price increase</a:t>
            </a:r>
            <a:r>
              <a:rPr lang="en-GB" dirty="0" smtClean="0">
                <a:latin typeface="Arial" pitchFamily="34" charset="0"/>
              </a:rPr>
              <a:t>.</a:t>
            </a:r>
            <a:endParaRPr lang="en-IE" dirty="0" smtClean="0"/>
          </a:p>
          <a:p>
            <a:r>
              <a:rPr lang="en-IE" dirty="0" smtClean="0"/>
              <a:t> </a:t>
            </a:r>
          </a:p>
          <a:p>
            <a:r>
              <a:rPr lang="en-IE" dirty="0" smtClean="0"/>
              <a:t>Opinion is somewhat divided on whether special offers or price reductions encourage respondents to buy more alcohol than usual with </a:t>
            </a:r>
            <a:r>
              <a:rPr lang="en-IE" b="1" dirty="0" smtClean="0"/>
              <a:t>45% agreeing that they buy more alcohol and 39% disagreeing</a:t>
            </a:r>
            <a:r>
              <a:rPr lang="en-IE" dirty="0" smtClean="0"/>
              <a:t>. Those aged </a:t>
            </a:r>
            <a:r>
              <a:rPr lang="en-IE" b="1" dirty="0" smtClean="0"/>
              <a:t>18-24 years are most likely to respond to such promotions with almost two-thirds (65%) </a:t>
            </a:r>
            <a:r>
              <a:rPr lang="en-IE" dirty="0" smtClean="0"/>
              <a:t>saying that they </a:t>
            </a:r>
            <a:r>
              <a:rPr lang="en-IE" b="1" dirty="0" smtClean="0"/>
              <a:t>buy more </a:t>
            </a:r>
            <a:r>
              <a:rPr lang="en-IE" dirty="0" smtClean="0"/>
              <a:t>when alcohol is on special offer or when the price is reduced. This</a:t>
            </a:r>
            <a:r>
              <a:rPr lang="en-IE" baseline="0" dirty="0" smtClean="0"/>
              <a:t> decreases with age</a:t>
            </a:r>
            <a:endParaRPr lang="en-IE" dirty="0" smtClean="0"/>
          </a:p>
          <a:p>
            <a:endParaRPr lang="en-IE" dirty="0" smtClean="0"/>
          </a:p>
          <a:p>
            <a:r>
              <a:rPr lang="en-IE" dirty="0" smtClean="0"/>
              <a:t>The </a:t>
            </a:r>
            <a:r>
              <a:rPr lang="en-IE" b="1" dirty="0" smtClean="0"/>
              <a:t>majority (66%) believe that distance sales are an easy way for young people to obtain alcohol</a:t>
            </a:r>
            <a:r>
              <a:rPr lang="en-IE" dirty="0" smtClean="0"/>
              <a:t> and only 15% believe that distance sales are strictly monitored.</a:t>
            </a:r>
          </a:p>
          <a:p>
            <a:r>
              <a:rPr lang="en-IE" dirty="0" smtClean="0"/>
              <a:t> </a:t>
            </a:r>
          </a:p>
          <a:p>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13</a:t>
            </a:fld>
            <a:endParaRPr lang="en-IE" dirty="0"/>
          </a:p>
        </p:txBody>
      </p:sp>
    </p:spTree>
    <p:extLst>
      <p:ext uri="{BB962C8B-B14F-4D97-AF65-F5344CB8AC3E}">
        <p14:creationId xmlns:p14="http://schemas.microsoft.com/office/powerpoint/2010/main" val="582930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 Almost 6 out of 10 </a:t>
            </a:r>
            <a:r>
              <a:rPr lang="en-IE" b="1" dirty="0" smtClean="0"/>
              <a:t>(58%) respondents support minimum unit pricing for alcohol</a:t>
            </a:r>
            <a:r>
              <a:rPr lang="en-IE" dirty="0" smtClean="0"/>
              <a:t>. Support is </a:t>
            </a:r>
            <a:r>
              <a:rPr lang="en-IE" b="1" dirty="0" smtClean="0"/>
              <a:t>strongest among those aged between 35-64 years at 65%</a:t>
            </a:r>
            <a:r>
              <a:rPr lang="en-IE" dirty="0" smtClean="0"/>
              <a:t>. Over </a:t>
            </a:r>
            <a:r>
              <a:rPr lang="en-IE" b="1" dirty="0" smtClean="0"/>
              <a:t>one-fifth (21%) would not support a minimum price for alcohol</a:t>
            </a:r>
            <a:r>
              <a:rPr lang="en-IE" dirty="0" smtClean="0"/>
              <a:t>, with the lack of support </a:t>
            </a:r>
            <a:r>
              <a:rPr lang="en-IE" b="1" dirty="0" smtClean="0"/>
              <a:t>(at 33%) highest among those aged 18-24 years</a:t>
            </a:r>
            <a:r>
              <a:rPr lang="en-IE" dirty="0" smtClean="0"/>
              <a:t>. It is generally accepted that the greater the increase in alcohol prices the greater the reduction in purchasing and this has most effect on younger and heavy drinkers.</a:t>
            </a:r>
          </a:p>
          <a:p>
            <a:r>
              <a:rPr lang="en-IE" dirty="0" smtClean="0"/>
              <a:t> </a:t>
            </a:r>
          </a:p>
          <a:p>
            <a:r>
              <a:rPr lang="en-IE" b="1" dirty="0" smtClean="0"/>
              <a:t>Forty seven per cent agree that the government should reduce the number of outlets selling alcohol while 28%</a:t>
            </a:r>
            <a:r>
              <a:rPr lang="en-IE" b="1" baseline="0" dirty="0" smtClean="0"/>
              <a:t> disagree</a:t>
            </a:r>
            <a:r>
              <a:rPr lang="en-IE" dirty="0" smtClean="0"/>
              <a:t>, with support strongest among women and older age groups. </a:t>
            </a:r>
          </a:p>
          <a:p>
            <a:endParaRPr lang="en-IE" dirty="0" smtClean="0"/>
          </a:p>
          <a:p>
            <a:r>
              <a:rPr lang="en-IE" b="1" dirty="0" smtClean="0"/>
              <a:t>Forty per cent</a:t>
            </a:r>
            <a:r>
              <a:rPr lang="en-IE" dirty="0" smtClean="0"/>
              <a:t> agree with </a:t>
            </a:r>
            <a:r>
              <a:rPr lang="en-IE" b="1" dirty="0" smtClean="0"/>
              <a:t>separating the sale of alcohol from food and other household products </a:t>
            </a:r>
            <a:r>
              <a:rPr lang="en-IE" dirty="0" smtClean="0"/>
              <a:t>while 32% disagree. </a:t>
            </a:r>
          </a:p>
          <a:p>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14</a:t>
            </a:fld>
            <a:endParaRPr lang="en-IE" dirty="0"/>
          </a:p>
        </p:txBody>
      </p:sp>
    </p:spTree>
    <p:extLst>
      <p:ext uri="{BB962C8B-B14F-4D97-AF65-F5344CB8AC3E}">
        <p14:creationId xmlns:p14="http://schemas.microsoft.com/office/powerpoint/2010/main" val="3836625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Alcohol consumption and driving</a:t>
            </a:r>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There is good knowledge about the dangers of driving a vehicle under the influence of alcohol and there is strong support for measures to detect and deter such driving practices. </a:t>
            </a:r>
            <a:r>
              <a:rPr lang="en-GB" dirty="0" smtClean="0">
                <a:latin typeface="Arial" pitchFamily="34" charset="0"/>
              </a:rPr>
              <a:t>Overall, </a:t>
            </a:r>
            <a:r>
              <a:rPr lang="en-GB" b="1" dirty="0" smtClean="0">
                <a:latin typeface="Arial" pitchFamily="34" charset="0"/>
              </a:rPr>
              <a:t>three-quarters (75 per cent) do not agree that it is safe to drive after one alcoholic drink</a:t>
            </a:r>
            <a:r>
              <a:rPr lang="en-GB" dirty="0" smtClean="0">
                <a:latin typeface="Arial" pitchFamily="34" charset="0"/>
              </a:rPr>
              <a:t>. Females are more likely to disagree that it is safe than males. Nine out of 10 </a:t>
            </a:r>
            <a:r>
              <a:rPr lang="en-GB" b="1" dirty="0" smtClean="0">
                <a:latin typeface="Arial" pitchFamily="34" charset="0"/>
              </a:rPr>
              <a:t>(90 per cent) do not agree that it is safe to drive after two alcoholic drinks</a:t>
            </a:r>
            <a:r>
              <a:rPr lang="en-GB" dirty="0" smtClean="0">
                <a:latin typeface="Arial" pitchFamily="34" charset="0"/>
              </a:rPr>
              <a:t>. The gender difference seen in terms of driving after one alcoholic drink is no longer evident. </a:t>
            </a:r>
            <a:r>
              <a:rPr lang="en-IE" dirty="0" smtClean="0"/>
              <a:t>There is near universal support </a:t>
            </a:r>
            <a:r>
              <a:rPr lang="en-IE" b="1" dirty="0" smtClean="0"/>
              <a:t>(94%) for the mandatory testing of drivers’ alcohol levels when involved in traffic accidents</a:t>
            </a:r>
            <a:r>
              <a:rPr lang="en-IE" dirty="0" smtClean="0"/>
              <a:t>. Over 8 out of 10 </a:t>
            </a:r>
            <a:r>
              <a:rPr lang="en-IE" b="1" dirty="0" smtClean="0"/>
              <a:t>(84%) agree that those convicted of drink driving on more than one occasion should have an ‘alcohol lock’ fitted in their car</a:t>
            </a:r>
            <a:r>
              <a:rPr lang="en-IE" dirty="0" smtClean="0"/>
              <a:t>. </a:t>
            </a:r>
            <a:r>
              <a:rPr lang="en-GB" dirty="0" smtClean="0">
                <a:latin typeface="Arial" pitchFamily="34" charset="0"/>
              </a:rPr>
              <a:t>No differences by gender or age were found.</a:t>
            </a:r>
            <a:endParaRPr lang="en-IE" dirty="0" smtClean="0"/>
          </a:p>
          <a:p>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15</a:t>
            </a:fld>
            <a:endParaRPr lang="en-IE" dirty="0"/>
          </a:p>
        </p:txBody>
      </p:sp>
    </p:spTree>
    <p:extLst>
      <p:ext uri="{BB962C8B-B14F-4D97-AF65-F5344CB8AC3E}">
        <p14:creationId xmlns:p14="http://schemas.microsoft.com/office/powerpoint/2010/main" val="861977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Advertising alcohol</a:t>
            </a:r>
            <a:endParaRPr lang="en-IE" dirty="0" smtClean="0"/>
          </a:p>
          <a:p>
            <a:r>
              <a:rPr lang="en-IE" dirty="0" smtClean="0"/>
              <a:t>The</a:t>
            </a:r>
            <a:r>
              <a:rPr lang="en-IE" baseline="0" dirty="0" smtClean="0"/>
              <a:t> majority</a:t>
            </a:r>
            <a:r>
              <a:rPr lang="en-IE" dirty="0" smtClean="0"/>
              <a:t> support restricting many forms of  alcohol advertising and </a:t>
            </a:r>
            <a:r>
              <a:rPr lang="en-IE" b="1" dirty="0" smtClean="0"/>
              <a:t>two-fifths (40%) support a ban on all alcohol advertising</a:t>
            </a:r>
            <a:r>
              <a:rPr lang="en-IE" dirty="0" smtClean="0"/>
              <a:t>. </a:t>
            </a:r>
          </a:p>
          <a:p>
            <a:endParaRPr lang="en-IE" dirty="0" smtClean="0"/>
          </a:p>
          <a:p>
            <a:r>
              <a:rPr lang="en-IE" dirty="0" smtClean="0"/>
              <a:t>Almost 8 out of 10 (78%) believe that alcohol advertising should be limited to the product itself rather than the type of person who consumes the brand. Eighty per cent support banning alcohol advertising in cinemas before screening movies rated as suitable for viewing by those aged 17 years or under. Seventy six per cent support not allowing any alcohol advertising on TV and radio before 9pm. In total 70% support banning alcohol advertising on social media and 57% support a ban on alcohol advertising on billboards and at bus stops.</a:t>
            </a:r>
            <a:r>
              <a:rPr lang="en-IE" baseline="0" dirty="0" smtClean="0"/>
              <a:t> </a:t>
            </a:r>
            <a:endParaRPr lang="en-IE" dirty="0" smtClean="0"/>
          </a:p>
          <a:p>
            <a:r>
              <a:rPr lang="en-IE" dirty="0" smtClean="0"/>
              <a:t> </a:t>
            </a:r>
          </a:p>
          <a:p>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16</a:t>
            </a:fld>
            <a:endParaRPr lang="en-IE" dirty="0"/>
          </a:p>
        </p:txBody>
      </p:sp>
    </p:spTree>
    <p:extLst>
      <p:ext uri="{BB962C8B-B14F-4D97-AF65-F5344CB8AC3E}">
        <p14:creationId xmlns:p14="http://schemas.microsoft.com/office/powerpoint/2010/main" val="3537370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Overall, </a:t>
            </a:r>
            <a:r>
              <a:rPr lang="en-IE" b="1" dirty="0" smtClean="0"/>
              <a:t>two-fifths (42%) support a ban on the alcohol industry sponsoring sporting events and over one-third (37%) support a ban on sponsoring musical events</a:t>
            </a:r>
            <a:r>
              <a:rPr lang="en-IE" dirty="0" smtClean="0"/>
              <a:t>. </a:t>
            </a:r>
            <a:r>
              <a:rPr lang="en-GB" dirty="0" smtClean="0">
                <a:latin typeface="Arial" pitchFamily="34" charset="0"/>
              </a:rPr>
              <a:t>Support is higher among women and in the older age groups (over 45s). </a:t>
            </a:r>
            <a:r>
              <a:rPr lang="en-IE" dirty="0" smtClean="0"/>
              <a:t>Lack of support is more common among men and those aged 44 years or under. Lack of support for such a ban may be due to a perceived shortage of alternative funders or a lack of knowledge that one of the uses of the proposed social responsibility levy could be to help sponsor such events.</a:t>
            </a:r>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17</a:t>
            </a:fld>
            <a:endParaRPr lang="en-IE" dirty="0"/>
          </a:p>
        </p:txBody>
      </p:sp>
    </p:spTree>
    <p:extLst>
      <p:ext uri="{BB962C8B-B14F-4D97-AF65-F5344CB8AC3E}">
        <p14:creationId xmlns:p14="http://schemas.microsoft.com/office/powerpoint/2010/main" val="1221236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There is a </a:t>
            </a:r>
            <a:r>
              <a:rPr lang="en-IE" sz="1200" b="1" kern="1200" dirty="0" smtClean="0">
                <a:solidFill>
                  <a:schemeClr val="tx1"/>
                </a:solidFill>
                <a:effectLst/>
                <a:latin typeface="+mn-lt"/>
                <a:ea typeface="+mn-ea"/>
                <a:cs typeface="+mn-cs"/>
              </a:rPr>
              <a:t>desire for better labelling of alcohol containers </a:t>
            </a:r>
            <a:r>
              <a:rPr lang="en-IE" sz="1200" kern="1200" dirty="0" smtClean="0">
                <a:solidFill>
                  <a:schemeClr val="tx1"/>
                </a:solidFill>
                <a:effectLst/>
                <a:latin typeface="+mn-lt"/>
                <a:ea typeface="+mn-ea"/>
                <a:cs typeface="+mn-cs"/>
              </a:rPr>
              <a:t>with very strong support for all four forms of information, asked about,  on the labels of alcohol containers. The vast majority of respondents want information on the alcohol strength (98%), details of alcohol-related harms (95%) a list of ingredients (91%) and the number of calories (82%).</a:t>
            </a:r>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18</a:t>
            </a:fld>
            <a:endParaRPr lang="en-IE" dirty="0"/>
          </a:p>
        </p:txBody>
      </p:sp>
    </p:spTree>
    <p:extLst>
      <p:ext uri="{BB962C8B-B14F-4D97-AF65-F5344CB8AC3E}">
        <p14:creationId xmlns:p14="http://schemas.microsoft.com/office/powerpoint/2010/main" val="1883049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The alcohol industry say that they pay 2 billion to the exchequer each year, actually the most recent figure is 1.8 billion, … but many taxpayers may not realise that the state sponsored health, social and  policing services, which taxpayers finance,  pay 3.7 billion to deal with the consequences of alcohol… a shortfall of 1.7 billion</a:t>
            </a:r>
          </a:p>
          <a:p>
            <a:endParaRPr lang="en-IE" dirty="0" smtClean="0"/>
          </a:p>
          <a:p>
            <a:r>
              <a:rPr lang="en-IE" dirty="0" smtClean="0"/>
              <a:t> </a:t>
            </a:r>
          </a:p>
          <a:p>
            <a:r>
              <a:rPr lang="en-IE" sz="1200" kern="1200" dirty="0" smtClean="0">
                <a:solidFill>
                  <a:schemeClr val="tx1"/>
                </a:solidFill>
                <a:effectLst/>
                <a:latin typeface="+mn-lt"/>
                <a:ea typeface="+mn-ea"/>
                <a:cs typeface="+mn-cs"/>
              </a:rPr>
              <a:t>A HSE commissioned report showed that in 2007, the health-related costs of alcohol were €1.2 billion. </a:t>
            </a:r>
          </a:p>
          <a:p>
            <a:r>
              <a:rPr lang="en-IE" dirty="0" smtClean="0"/>
              <a:t>Sixty one per cent believe that people who drink alcohol should contribute to the health-related costs of excessive alcohol consumption. Forty two per cent believe that the alcohol industry should contribute to these costs. Only 27% believe that the State, through taxation, should contribute to these costs.</a:t>
            </a:r>
          </a:p>
          <a:p>
            <a:endParaRPr lang="en-IE" dirty="0" smtClean="0"/>
          </a:p>
          <a:p>
            <a:endParaRPr lang="en-IE" dirty="0" smtClean="0"/>
          </a:p>
          <a:p>
            <a:r>
              <a:rPr lang="en-IE" dirty="0" smtClean="0"/>
              <a:t> </a:t>
            </a:r>
          </a:p>
          <a:p>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19</a:t>
            </a:fld>
            <a:endParaRPr lang="en-IE" dirty="0"/>
          </a:p>
        </p:txBody>
      </p:sp>
    </p:spTree>
    <p:extLst>
      <p:ext uri="{BB962C8B-B14F-4D97-AF65-F5344CB8AC3E}">
        <p14:creationId xmlns:p14="http://schemas.microsoft.com/office/powerpoint/2010/main" val="136312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Arial" pitchFamily="34" charset="0"/>
              <a:buNone/>
            </a:pPr>
            <a:r>
              <a:rPr lang="en-US" sz="2400" b="1" dirty="0" smtClean="0">
                <a:solidFill>
                  <a:srgbClr val="7030A0"/>
                </a:solidFill>
                <a:latin typeface="Helvetica" pitchFamily="34" charset="0"/>
              </a:rPr>
              <a:t>Alcohol results from the NACD 2010/11 Drug Prevalence Survey</a:t>
            </a:r>
            <a:endParaRPr lang="en-IE" sz="2300" b="1" dirty="0" smtClean="0">
              <a:solidFill>
                <a:srgbClr val="7030A0"/>
              </a:solidFill>
              <a:latin typeface="Arial" pitchFamily="34" charset="0"/>
              <a:cs typeface="Arial" pitchFamily="34" charset="0"/>
            </a:endParaRPr>
          </a:p>
          <a:p>
            <a:pPr marL="0" lvl="1" indent="0">
              <a:buFont typeface="Arial" pitchFamily="34" charset="0"/>
              <a:buNone/>
            </a:pPr>
            <a:r>
              <a:rPr lang="en-IE" sz="2300" b="1" dirty="0" smtClean="0">
                <a:solidFill>
                  <a:srgbClr val="7030A0"/>
                </a:solidFill>
                <a:latin typeface="Arial" pitchFamily="34" charset="0"/>
                <a:cs typeface="Arial" pitchFamily="34" charset="0"/>
              </a:rPr>
              <a:t>87%</a:t>
            </a:r>
            <a:r>
              <a:rPr lang="en-IE" sz="2300" dirty="0" smtClean="0">
                <a:latin typeface="Arial" pitchFamily="34" charset="0"/>
                <a:cs typeface="Arial" pitchFamily="34" charset="0"/>
              </a:rPr>
              <a:t>  (89% males, 85% females) were current drinkers</a:t>
            </a:r>
          </a:p>
          <a:p>
            <a:pPr lvl="1"/>
            <a:r>
              <a:rPr lang="en-IE" sz="1400" dirty="0" smtClean="0">
                <a:latin typeface="Arial" pitchFamily="34" charset="0"/>
                <a:cs typeface="Arial" pitchFamily="34" charset="0"/>
              </a:rPr>
              <a:t>	Highest among females aged 18-24 years </a:t>
            </a:r>
            <a:r>
              <a:rPr lang="en-IE" sz="1400" b="1" dirty="0" smtClean="0">
                <a:solidFill>
                  <a:srgbClr val="7030A0"/>
                </a:solidFill>
                <a:latin typeface="Arial" pitchFamily="34" charset="0"/>
                <a:cs typeface="Arial" pitchFamily="34" charset="0"/>
              </a:rPr>
              <a:t>(94%) </a:t>
            </a:r>
          </a:p>
          <a:p>
            <a:pPr lvl="1"/>
            <a:r>
              <a:rPr lang="en-IE" sz="1400" dirty="0" smtClean="0">
                <a:latin typeface="Arial" pitchFamily="34" charset="0"/>
                <a:cs typeface="Arial" pitchFamily="34" charset="0"/>
              </a:rPr>
              <a:t>	Lowest among females aged 50-64 years </a:t>
            </a:r>
            <a:r>
              <a:rPr lang="en-IE" sz="1400" b="1" dirty="0" smtClean="0">
                <a:solidFill>
                  <a:srgbClr val="7030A0"/>
                </a:solidFill>
                <a:latin typeface="Arial" pitchFamily="34" charset="0"/>
                <a:cs typeface="Arial" pitchFamily="34" charset="0"/>
              </a:rPr>
              <a:t>(79%)</a:t>
            </a:r>
            <a:endParaRPr lang="en-IE" sz="1300" b="1" dirty="0" smtClean="0">
              <a:solidFill>
                <a:srgbClr val="7030A0"/>
              </a:solidFill>
              <a:latin typeface="Arial" pitchFamily="34" charset="0"/>
              <a:cs typeface="Arial" pitchFamily="34" charset="0"/>
            </a:endParaRPr>
          </a:p>
          <a:p>
            <a:r>
              <a:rPr lang="en-IE" sz="2300" b="1" dirty="0" smtClean="0">
                <a:solidFill>
                  <a:srgbClr val="7030A0"/>
                </a:solidFill>
                <a:latin typeface="Arial" pitchFamily="34" charset="0"/>
                <a:cs typeface="Arial" pitchFamily="34" charset="0"/>
              </a:rPr>
              <a:t>31%</a:t>
            </a:r>
            <a:r>
              <a:rPr lang="en-IE" sz="2300" dirty="0" smtClean="0">
                <a:latin typeface="Arial" pitchFamily="34" charset="0"/>
                <a:cs typeface="Arial" pitchFamily="34" charset="0"/>
              </a:rPr>
              <a:t> of men and </a:t>
            </a:r>
            <a:r>
              <a:rPr lang="en-IE" sz="2300" b="1" dirty="0" smtClean="0">
                <a:solidFill>
                  <a:srgbClr val="7030A0"/>
                </a:solidFill>
                <a:latin typeface="Arial" pitchFamily="34" charset="0"/>
                <a:cs typeface="Arial" pitchFamily="34" charset="0"/>
              </a:rPr>
              <a:t>21%</a:t>
            </a:r>
            <a:r>
              <a:rPr lang="en-IE" sz="2300" dirty="0" smtClean="0">
                <a:latin typeface="Arial" pitchFamily="34" charset="0"/>
                <a:cs typeface="Arial" pitchFamily="34" charset="0"/>
              </a:rPr>
              <a:t> of women consumed alcohol at least twice weekly</a:t>
            </a:r>
          </a:p>
          <a:p>
            <a:pPr marL="0" marR="0" lvl="1" indent="0" algn="l" defTabSz="914400" rtl="0" eaLnBrk="1" fontAlgn="auto" latinLnBrk="0" hangingPunct="1">
              <a:lnSpc>
                <a:spcPct val="100000"/>
              </a:lnSpc>
              <a:spcBef>
                <a:spcPts val="0"/>
              </a:spcBef>
              <a:spcAft>
                <a:spcPts val="0"/>
              </a:spcAft>
              <a:buClrTx/>
              <a:buSzTx/>
              <a:buFontTx/>
              <a:buNone/>
              <a:tabLst/>
              <a:defRPr/>
            </a:pPr>
            <a:r>
              <a:rPr lang="en-IE" sz="2000" dirty="0" smtClean="0">
                <a:latin typeface="Arial" pitchFamily="34" charset="0"/>
                <a:cs typeface="Arial" pitchFamily="34" charset="0"/>
              </a:rPr>
              <a:t>	Highest among males 18-24 years </a:t>
            </a:r>
            <a:r>
              <a:rPr lang="en-IE" sz="2000" b="1" dirty="0" smtClean="0">
                <a:solidFill>
                  <a:srgbClr val="7030A0"/>
                </a:solidFill>
                <a:latin typeface="Arial" pitchFamily="34" charset="0"/>
                <a:cs typeface="Arial" pitchFamily="34" charset="0"/>
              </a:rPr>
              <a:t>(60%) </a:t>
            </a:r>
            <a:r>
              <a:rPr lang="en-IE" sz="2000" dirty="0" smtClean="0">
                <a:latin typeface="Arial" pitchFamily="34" charset="0"/>
                <a:cs typeface="Arial" pitchFamily="34" charset="0"/>
              </a:rPr>
              <a:t>and 25-34 years </a:t>
            </a:r>
            <a:r>
              <a:rPr lang="en-IE" sz="2000" b="1" dirty="0" smtClean="0">
                <a:solidFill>
                  <a:srgbClr val="7030A0"/>
                </a:solidFill>
                <a:latin typeface="Arial" pitchFamily="34" charset="0"/>
                <a:cs typeface="Arial" pitchFamily="34" charset="0"/>
              </a:rPr>
              <a:t>(48%)</a:t>
            </a:r>
          </a:p>
          <a:p>
            <a:r>
              <a:rPr lang="en-IE" sz="2300" b="1" dirty="0" smtClean="0">
                <a:solidFill>
                  <a:srgbClr val="7030A0"/>
                </a:solidFill>
                <a:latin typeface="Arial" pitchFamily="34" charset="0"/>
                <a:cs typeface="Arial" pitchFamily="34" charset="0"/>
              </a:rPr>
              <a:t>27%</a:t>
            </a:r>
            <a:r>
              <a:rPr lang="en-IE" sz="2300" dirty="0" smtClean="0">
                <a:latin typeface="Arial" pitchFamily="34" charset="0"/>
                <a:cs typeface="Arial" pitchFamily="34" charset="0"/>
              </a:rPr>
              <a:t> consumed more than 7+ standard drinks/drinking occasion</a:t>
            </a:r>
          </a:p>
          <a:p>
            <a:pPr marL="0" marR="0" indent="0" algn="l" defTabSz="914400" rtl="0" eaLnBrk="1" fontAlgn="auto" latinLnBrk="0" hangingPunct="1">
              <a:lnSpc>
                <a:spcPct val="100000"/>
              </a:lnSpc>
              <a:spcBef>
                <a:spcPts val="0"/>
              </a:spcBef>
              <a:spcAft>
                <a:spcPts val="0"/>
              </a:spcAft>
              <a:buClrTx/>
              <a:buSzTx/>
              <a:buFontTx/>
              <a:buNone/>
              <a:tabLst/>
              <a:defRPr/>
            </a:pPr>
            <a:r>
              <a:rPr lang="en-IE" sz="2300" dirty="0" smtClean="0">
                <a:latin typeface="Arial" pitchFamily="34" charset="0"/>
                <a:cs typeface="Arial" pitchFamily="34" charset="0"/>
              </a:rPr>
              <a:t>	</a:t>
            </a:r>
            <a:r>
              <a:rPr lang="en-IE" sz="2400" b="0" i="0" u="none" strike="noStrike" kern="1200" baseline="0" dirty="0" smtClean="0">
                <a:solidFill>
                  <a:schemeClr val="tx1"/>
                </a:solidFill>
                <a:latin typeface="+mn-lt"/>
                <a:ea typeface="+mn-ea"/>
                <a:cs typeface="+mn-cs"/>
              </a:rPr>
              <a:t>75g of pure alcohol on a single drinking occasion. This corresponds to four pints of beer or seven pub measures of spirits or one 750ml bottle of wine. There is no definitive guidelines on what constitutes RSOD; for this survey 75g was used to denote RSOD as this is the definition which was used by the European Comparative Alcohol Study2 and has been used in a number of Irish drinking surveys. According to the European Commission, RSOD at least once a month in the previous year can be considered a harmful drinking pattern.</a:t>
            </a:r>
            <a:endParaRPr lang="en-IE" sz="1300" dirty="0" smtClean="0"/>
          </a:p>
          <a:p>
            <a:pPr defTabSz="914400">
              <a:buFont typeface="Arial" pitchFamily="34" charset="0"/>
              <a:buNone/>
            </a:pPr>
            <a:r>
              <a:rPr lang="en-IE" sz="2300" b="1" dirty="0" smtClean="0">
                <a:solidFill>
                  <a:srgbClr val="8030A0"/>
                </a:solidFill>
                <a:latin typeface="Arial" pitchFamily="34" charset="0"/>
                <a:cs typeface="Arial" pitchFamily="34" charset="0"/>
              </a:rPr>
              <a:t>45%</a:t>
            </a:r>
            <a:r>
              <a:rPr lang="en-IE" sz="2300" dirty="0" smtClean="0">
                <a:solidFill>
                  <a:prstClr val="black"/>
                </a:solidFill>
                <a:latin typeface="Arial" pitchFamily="34" charset="0"/>
                <a:cs typeface="Arial" pitchFamily="34" charset="0"/>
              </a:rPr>
              <a:t> engaged in binge drinking at least once per month in the year prior to the survey </a:t>
            </a:r>
            <a:r>
              <a:rPr lang="en-IE" sz="2300" b="1" dirty="0" smtClean="0">
                <a:solidFill>
                  <a:prstClr val="black"/>
                </a:solidFill>
                <a:latin typeface="Arial" pitchFamily="34" charset="0"/>
                <a:cs typeface="Arial" pitchFamily="34" charset="0"/>
              </a:rPr>
              <a:t>- </a:t>
            </a:r>
            <a:r>
              <a:rPr lang="en-IE" sz="2300" b="1" dirty="0" smtClean="0">
                <a:solidFill>
                  <a:srgbClr val="8030A0"/>
                </a:solidFill>
                <a:latin typeface="Helvetica" pitchFamily="34" charset="0"/>
              </a:rPr>
              <a:t>52%</a:t>
            </a:r>
            <a:r>
              <a:rPr lang="en-IE" sz="2300" b="1" dirty="0" smtClean="0">
                <a:solidFill>
                  <a:srgbClr val="CC0099"/>
                </a:solidFill>
                <a:latin typeface="Helvetica" pitchFamily="34" charset="0"/>
              </a:rPr>
              <a:t> </a:t>
            </a:r>
            <a:r>
              <a:rPr lang="en-IE" sz="2300" dirty="0" smtClean="0">
                <a:solidFill>
                  <a:prstClr val="black"/>
                </a:solidFill>
                <a:latin typeface="Helvetica" pitchFamily="34" charset="0"/>
              </a:rPr>
              <a:t>of recent drinkers</a:t>
            </a:r>
            <a:endParaRPr lang="en-IE" sz="1300" dirty="0" smtClean="0">
              <a:solidFill>
                <a:prstClr val="black"/>
              </a:solidFill>
              <a:latin typeface="Arial" pitchFamily="34" charset="0"/>
              <a:cs typeface="Arial" pitchFamily="34" charset="0"/>
            </a:endParaRPr>
          </a:p>
          <a:p>
            <a:pPr lvl="0" defTabSz="914400">
              <a:buFont typeface="Arial" pitchFamily="34" charset="0"/>
              <a:buNone/>
            </a:pPr>
            <a:r>
              <a:rPr lang="en-IE" sz="2300" b="1" dirty="0" smtClean="0">
                <a:solidFill>
                  <a:srgbClr val="7030A0"/>
                </a:solidFill>
                <a:latin typeface="Helvetica" pitchFamily="34" charset="0"/>
              </a:rPr>
              <a:t>50%</a:t>
            </a:r>
            <a:r>
              <a:rPr lang="en-IE" sz="2300" dirty="0" smtClean="0">
                <a:solidFill>
                  <a:prstClr val="black"/>
                </a:solidFill>
                <a:latin typeface="Helvetica" pitchFamily="34" charset="0"/>
              </a:rPr>
              <a:t> scored positive for harmful drinking using the AUDIT-C screening tool -</a:t>
            </a:r>
            <a:r>
              <a:rPr lang="en-IE" sz="2300" b="1" dirty="0" smtClean="0">
                <a:solidFill>
                  <a:srgbClr val="8030A0"/>
                </a:solidFill>
                <a:latin typeface="Helvetica" pitchFamily="34" charset="0"/>
              </a:rPr>
              <a:t>58%</a:t>
            </a:r>
            <a:r>
              <a:rPr lang="en-IE" sz="2300" dirty="0" smtClean="0">
                <a:solidFill>
                  <a:prstClr val="black"/>
                </a:solidFill>
                <a:latin typeface="Helvetica" pitchFamily="34" charset="0"/>
              </a:rPr>
              <a:t> of recent drinkers</a:t>
            </a:r>
            <a:endParaRPr lang="en-IE" sz="1200" dirty="0" smtClean="0">
              <a:solidFill>
                <a:prstClr val="black"/>
              </a:solidFill>
              <a:latin typeface="Helvetica" pitchFamily="34" charset="0"/>
            </a:endParaRPr>
          </a:p>
          <a:p>
            <a:pPr defTabSz="914400">
              <a:buFont typeface="Arial" pitchFamily="34" charset="0"/>
              <a:buNone/>
            </a:pPr>
            <a:r>
              <a:rPr lang="en-IE" sz="2300" b="1" dirty="0" smtClean="0">
                <a:solidFill>
                  <a:srgbClr val="7030A0"/>
                </a:solidFill>
                <a:latin typeface="Helvetica" pitchFamily="34" charset="0"/>
              </a:rPr>
              <a:t>20% </a:t>
            </a:r>
            <a:r>
              <a:rPr lang="en-IE" sz="2300" dirty="0" smtClean="0">
                <a:latin typeface="Helvetica" pitchFamily="34" charset="0"/>
              </a:rPr>
              <a:t>experienced at least one harms as a result of their drinking</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latin typeface="Helvetica" pitchFamily="34" charset="0"/>
              </a:rPr>
              <a:t>	Six harms – harm to health, home life, work, friendships, being involved in an accident or fight</a:t>
            </a:r>
            <a:endParaRPr lang="en-IE" sz="1200" dirty="0" smtClean="0"/>
          </a:p>
          <a:p>
            <a:r>
              <a:rPr lang="en-IE" sz="2300" b="1" dirty="0" smtClean="0">
                <a:solidFill>
                  <a:srgbClr val="7030A0"/>
                </a:solidFill>
                <a:latin typeface="Helvetica" pitchFamily="34" charset="0"/>
              </a:rPr>
              <a:t>27%</a:t>
            </a:r>
            <a:r>
              <a:rPr lang="en-IE" sz="2300" dirty="0" smtClean="0">
                <a:latin typeface="Helvetica" pitchFamily="34" charset="0"/>
              </a:rPr>
              <a:t> experienced harm as a result of someone else’s drinking</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latin typeface="Helvetica" pitchFamily="34" charset="0"/>
              </a:rPr>
              <a:t>	Five harms – family and money problems, being assaulted, being a passenger with a drunk driver, property vandalised</a:t>
            </a:r>
            <a:endParaRPr lang="en-IE" dirty="0" smtClean="0"/>
          </a:p>
          <a:p>
            <a:r>
              <a:rPr lang="en-IE" sz="1200" dirty="0" smtClean="0">
                <a:latin typeface="Helvetica" pitchFamily="34" charset="0"/>
              </a:rPr>
              <a:t>Representative sample </a:t>
            </a:r>
            <a:r>
              <a:rPr lang="en-IE" sz="1200" b="1" dirty="0" smtClean="0">
                <a:solidFill>
                  <a:srgbClr val="7030A0"/>
                </a:solidFill>
                <a:latin typeface="Helvetica" pitchFamily="34" charset="0"/>
              </a:rPr>
              <a:t>4,843</a:t>
            </a:r>
            <a:r>
              <a:rPr lang="en-IE" sz="1200" dirty="0" smtClean="0">
                <a:latin typeface="Helvetica" pitchFamily="34" charset="0"/>
              </a:rPr>
              <a:t> respondents aged </a:t>
            </a:r>
            <a:r>
              <a:rPr lang="en-IE" sz="1200" b="1" dirty="0" smtClean="0">
                <a:solidFill>
                  <a:srgbClr val="7030A0"/>
                </a:solidFill>
                <a:latin typeface="Helvetica" pitchFamily="34" charset="0"/>
              </a:rPr>
              <a:t>18-64</a:t>
            </a:r>
            <a:r>
              <a:rPr lang="en-IE" sz="1200" dirty="0" smtClean="0">
                <a:latin typeface="Helvetica" pitchFamily="34" charset="0"/>
              </a:rPr>
              <a:t> years</a:t>
            </a:r>
            <a:endParaRPr lang="en-IE" sz="200" dirty="0" smtClean="0">
              <a:latin typeface="Helvetica" pitchFamily="34" charset="0"/>
            </a:endParaRPr>
          </a:p>
          <a:p>
            <a:r>
              <a:rPr lang="en-IE" sz="1200" dirty="0" smtClean="0">
                <a:latin typeface="Helvetica" pitchFamily="34" charset="0"/>
              </a:rPr>
              <a:t>Fieldwork Oct 2010 – June 2011</a:t>
            </a:r>
            <a:endParaRPr lang="en-IE" sz="200" dirty="0" smtClean="0">
              <a:latin typeface="Helvetica" pitchFamily="34" charset="0"/>
            </a:endParaRPr>
          </a:p>
          <a:p>
            <a:r>
              <a:rPr lang="en-IE" sz="1200" dirty="0" smtClean="0">
                <a:latin typeface="Helvetica" pitchFamily="34" charset="0"/>
              </a:rPr>
              <a:t>Response rate – </a:t>
            </a:r>
            <a:r>
              <a:rPr lang="en-IE" sz="1200" b="1" dirty="0" smtClean="0">
                <a:solidFill>
                  <a:srgbClr val="7030A0"/>
                </a:solidFill>
                <a:latin typeface="Helvetica" pitchFamily="34" charset="0"/>
              </a:rPr>
              <a:t>60%</a:t>
            </a:r>
            <a:r>
              <a:rPr lang="en-IE" sz="1200" dirty="0" smtClean="0">
                <a:latin typeface="Helvetica" pitchFamily="34" charset="0"/>
              </a:rPr>
              <a:t> </a:t>
            </a:r>
          </a:p>
        </p:txBody>
      </p:sp>
      <p:sp>
        <p:nvSpPr>
          <p:cNvPr id="4" name="Slide Number Placeholder 3"/>
          <p:cNvSpPr>
            <a:spLocks noGrp="1"/>
          </p:cNvSpPr>
          <p:nvPr>
            <p:ph type="sldNum" sz="quarter" idx="10"/>
          </p:nvPr>
        </p:nvSpPr>
        <p:spPr/>
        <p:txBody>
          <a:bodyPr/>
          <a:lstStyle/>
          <a:p>
            <a:fld id="{C9B5EF05-4EA3-4ED7-A143-7E872E211F76}" type="slidenum">
              <a:rPr lang="en-IE" smtClean="0"/>
              <a:pPr/>
              <a:t>2</a:t>
            </a:fld>
            <a:endParaRPr lang="en-IE" dirty="0"/>
          </a:p>
        </p:txBody>
      </p:sp>
    </p:spTree>
    <p:extLst>
      <p:ext uri="{BB962C8B-B14F-4D97-AF65-F5344CB8AC3E}">
        <p14:creationId xmlns:p14="http://schemas.microsoft.com/office/powerpoint/2010/main" val="3180042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IE" dirty="0" smtClean="0"/>
          </a:p>
          <a:p>
            <a:r>
              <a:rPr lang="en-IE" sz="1200" kern="1200" dirty="0" smtClean="0">
                <a:solidFill>
                  <a:schemeClr val="tx1"/>
                </a:solidFill>
                <a:effectLst/>
                <a:latin typeface="+mn-lt"/>
                <a:ea typeface="+mn-ea"/>
                <a:cs typeface="+mn-cs"/>
              </a:rPr>
              <a:t> </a:t>
            </a:r>
          </a:p>
          <a:p>
            <a:r>
              <a:rPr lang="en-IE" sz="1200" kern="1200" dirty="0" smtClean="0">
                <a:solidFill>
                  <a:schemeClr val="tx1"/>
                </a:solidFill>
                <a:effectLst/>
                <a:latin typeface="+mn-lt"/>
                <a:ea typeface="+mn-ea"/>
                <a:cs typeface="+mn-cs"/>
              </a:rPr>
              <a:t>The same study showed that public disorder-related costs in 2007 also amounted to €1.2billion. </a:t>
            </a:r>
            <a:r>
              <a:rPr lang="en-IE" dirty="0" smtClean="0"/>
              <a:t>As with the health-related costs of excessive drinking, the majority believe that those who drink alcohol (71%) followed, to a lesser extent, by the alcohol industry (30%) and then the State through taxation (22%) should contribute to the costs of alcohol-related public disorder, relationship difficulties and financial loss. </a:t>
            </a:r>
          </a:p>
          <a:p>
            <a:endParaRPr lang="en-IE" dirty="0" smtClean="0"/>
          </a:p>
          <a:p>
            <a:endParaRPr lang="en-IE" dirty="0" smtClean="0"/>
          </a:p>
          <a:p>
            <a:r>
              <a:rPr lang="en-IE" dirty="0" smtClean="0"/>
              <a:t> </a:t>
            </a:r>
          </a:p>
          <a:p>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20</a:t>
            </a:fld>
            <a:endParaRPr lang="en-IE" dirty="0"/>
          </a:p>
        </p:txBody>
      </p:sp>
    </p:spTree>
    <p:extLst>
      <p:ext uri="{BB962C8B-B14F-4D97-AF65-F5344CB8AC3E}">
        <p14:creationId xmlns:p14="http://schemas.microsoft.com/office/powerpoint/2010/main" val="1363126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56038" y="0"/>
            <a:ext cx="29527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2" tIns="46141" rIns="92282" bIns="46141"/>
          <a:lstStyle>
            <a:lvl1pPr defTabSz="906463" eaLnBrk="0" hangingPunct="0">
              <a:defRPr sz="1200" b="1">
                <a:solidFill>
                  <a:schemeClr val="tx1"/>
                </a:solidFill>
                <a:latin typeface="Arial" pitchFamily="34" charset="0"/>
              </a:defRPr>
            </a:lvl1pPr>
            <a:lvl2pPr marL="742950" indent="-285750" defTabSz="906463" eaLnBrk="0" hangingPunct="0">
              <a:defRPr sz="1200" b="1">
                <a:solidFill>
                  <a:schemeClr val="tx1"/>
                </a:solidFill>
                <a:latin typeface="Arial" pitchFamily="34" charset="0"/>
              </a:defRPr>
            </a:lvl2pPr>
            <a:lvl3pPr marL="1143000" indent="-228600" defTabSz="906463" eaLnBrk="0" hangingPunct="0">
              <a:defRPr sz="1200" b="1">
                <a:solidFill>
                  <a:schemeClr val="tx1"/>
                </a:solidFill>
                <a:latin typeface="Arial" pitchFamily="34" charset="0"/>
              </a:defRPr>
            </a:lvl3pPr>
            <a:lvl4pPr marL="1600200" indent="-228600" defTabSz="906463" eaLnBrk="0" hangingPunct="0">
              <a:defRPr sz="1200" b="1">
                <a:solidFill>
                  <a:schemeClr val="tx1"/>
                </a:solidFill>
                <a:latin typeface="Arial" pitchFamily="34" charset="0"/>
              </a:defRPr>
            </a:lvl4pPr>
            <a:lvl5pPr marL="2057400" indent="-228600" defTabSz="906463" eaLnBrk="0" hangingPunct="0">
              <a:defRPr sz="1200" b="1">
                <a:solidFill>
                  <a:schemeClr val="tx1"/>
                </a:solidFill>
                <a:latin typeface="Arial" pitchFamily="34" charset="0"/>
              </a:defRPr>
            </a:lvl5pPr>
            <a:lvl6pPr marL="2514600" indent="-228600" algn="ctr" defTabSz="906463" eaLnBrk="0" fontAlgn="base" hangingPunct="0">
              <a:spcBef>
                <a:spcPct val="0"/>
              </a:spcBef>
              <a:spcAft>
                <a:spcPct val="0"/>
              </a:spcAft>
              <a:defRPr sz="1200" b="1">
                <a:solidFill>
                  <a:schemeClr val="tx1"/>
                </a:solidFill>
                <a:latin typeface="Arial" pitchFamily="34" charset="0"/>
              </a:defRPr>
            </a:lvl6pPr>
            <a:lvl7pPr marL="2971800" indent="-228600" algn="ctr" defTabSz="906463" eaLnBrk="0" fontAlgn="base" hangingPunct="0">
              <a:spcBef>
                <a:spcPct val="0"/>
              </a:spcBef>
              <a:spcAft>
                <a:spcPct val="0"/>
              </a:spcAft>
              <a:defRPr sz="1200" b="1">
                <a:solidFill>
                  <a:schemeClr val="tx1"/>
                </a:solidFill>
                <a:latin typeface="Arial" pitchFamily="34" charset="0"/>
              </a:defRPr>
            </a:lvl7pPr>
            <a:lvl8pPr marL="3429000" indent="-228600" algn="ctr" defTabSz="906463" eaLnBrk="0" fontAlgn="base" hangingPunct="0">
              <a:spcBef>
                <a:spcPct val="0"/>
              </a:spcBef>
              <a:spcAft>
                <a:spcPct val="0"/>
              </a:spcAft>
              <a:defRPr sz="1200" b="1">
                <a:solidFill>
                  <a:schemeClr val="tx1"/>
                </a:solidFill>
                <a:latin typeface="Arial" pitchFamily="34" charset="0"/>
              </a:defRPr>
            </a:lvl8pPr>
            <a:lvl9pPr marL="3886200" indent="-228600" algn="ctr" defTabSz="906463" eaLnBrk="0" fontAlgn="base" hangingPunct="0">
              <a:spcBef>
                <a:spcPct val="0"/>
              </a:spcBef>
              <a:spcAft>
                <a:spcPct val="0"/>
              </a:spcAft>
              <a:defRPr sz="1200" b="1">
                <a:solidFill>
                  <a:schemeClr val="tx1"/>
                </a:solidFill>
                <a:latin typeface="Arial" pitchFamily="34" charset="0"/>
              </a:defRPr>
            </a:lvl9pPr>
          </a:lstStyle>
          <a:p>
            <a:pPr algn="r" eaLnBrk="1" hangingPunct="1"/>
            <a:r>
              <a:rPr lang="en-GB" sz="800" b="0" dirty="0"/>
              <a:t>  </a:t>
            </a:r>
            <a:r>
              <a:rPr lang="en-GB" sz="800" b="0" dirty="0">
                <a:solidFill>
                  <a:srgbClr val="333333"/>
                </a:solidFill>
                <a:ea typeface="Times New Roman" pitchFamily="18" charset="0"/>
                <a:cs typeface="Arial" pitchFamily="34" charset="0"/>
              </a:rPr>
              <a:t>Ipsos MRBI: Report Title</a:t>
            </a:r>
            <a:r>
              <a:rPr lang="en-GB" sz="1000" b="0" dirty="0">
                <a:solidFill>
                  <a:srgbClr val="000000"/>
                </a:solidFill>
                <a:latin typeface="Arial Black" pitchFamily="34" charset="0"/>
              </a:rPr>
              <a:t> </a:t>
            </a:r>
            <a:fld id="{BE9D6485-6701-4267-A726-118F1A4E04F9}" type="slidenum">
              <a:rPr lang="en-GB" sz="1000" b="0">
                <a:latin typeface="Arial Black" pitchFamily="34" charset="0"/>
              </a:rPr>
              <a:pPr algn="r" eaLnBrk="1" hangingPunct="1"/>
              <a:t>21</a:t>
            </a:fld>
            <a:endParaRPr lang="en-GB" sz="1000" b="0" dirty="0">
              <a:latin typeface="Arial Black"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IE" dirty="0"/>
              <a:t>In general, there is good knowledge about the common diseases associated with alcohol consumption such as its effects on the liver (92%), pancreas (84%) and blood pressure (80%). Knowledge about alcohol’s association with breast cancer (49%) and bowel cancer (65%) is less well understood though there is evidence for the links.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22</a:t>
            </a:fld>
            <a:endParaRPr lang="en-IE" dirty="0"/>
          </a:p>
        </p:txBody>
      </p:sp>
    </p:spTree>
    <p:extLst>
      <p:ext uri="{BB962C8B-B14F-4D97-AF65-F5344CB8AC3E}">
        <p14:creationId xmlns:p14="http://schemas.microsoft.com/office/powerpoint/2010/main" val="1933118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Conclusions</a:t>
            </a:r>
            <a:endParaRPr lang="en-IE" dirty="0"/>
          </a:p>
          <a:p>
            <a:r>
              <a:rPr lang="en-IE" dirty="0"/>
              <a:t>The survey findings are consistent with general population surveys, surveys among school children and other public opinion surveys. There is a strong belief among survey respondents that the current level of alcohol consumption in Ireland is too high. The majority do not think that the government is doing enough to reduce alcohol consumption. Over three-quarters believe that the government has a responsibility to implement public health measures to address high alcohol consumption and there is support for implementing some of the specific measures in the recently published Report of the Working Group on a National Substance Misuse Strategy (for alcohol).</a:t>
            </a:r>
          </a:p>
          <a:p>
            <a:r>
              <a:rPr lang="en-IE" dirty="0"/>
              <a:t> </a:t>
            </a:r>
          </a:p>
          <a:p>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23</a:t>
            </a:fld>
            <a:endParaRPr lang="en-IE" dirty="0"/>
          </a:p>
        </p:txBody>
      </p:sp>
    </p:spTree>
    <p:extLst>
      <p:ext uri="{BB962C8B-B14F-4D97-AF65-F5344CB8AC3E}">
        <p14:creationId xmlns:p14="http://schemas.microsoft.com/office/powerpoint/2010/main" val="2875717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The support for</a:t>
            </a:r>
            <a:r>
              <a:rPr lang="en-IE" baseline="0" dirty="0" smtClean="0"/>
              <a:t> the measures in the </a:t>
            </a:r>
            <a:r>
              <a:rPr lang="en-IE" sz="1200" dirty="0" smtClean="0"/>
              <a:t>Report of the Working Group on a National Substance Misuse Strategy</a:t>
            </a:r>
          </a:p>
          <a:p>
            <a:r>
              <a:rPr lang="en-IE" dirty="0" smtClean="0"/>
              <a:t>is as follows:</a:t>
            </a:r>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24</a:t>
            </a:fld>
            <a:endParaRPr lang="en-IE" dirty="0"/>
          </a:p>
        </p:txBody>
      </p:sp>
    </p:spTree>
    <p:extLst>
      <p:ext uri="{BB962C8B-B14F-4D97-AF65-F5344CB8AC3E}">
        <p14:creationId xmlns:p14="http://schemas.microsoft.com/office/powerpoint/2010/main" val="262807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10"/>
          </p:nvPr>
        </p:nvSpPr>
        <p:spPr/>
        <p:txBody>
          <a:bodyPr/>
          <a:lstStyle/>
          <a:p>
            <a:fld id="{C9B5EF05-4EA3-4ED7-A143-7E872E211F76}" type="slidenum">
              <a:rPr lang="en-IE" smtClean="0"/>
              <a:pPr/>
              <a:t>3</a:t>
            </a:fld>
            <a:endParaRPr lang="en-IE" dirty="0"/>
          </a:p>
        </p:txBody>
      </p:sp>
    </p:spTree>
    <p:extLst>
      <p:ext uri="{BB962C8B-B14F-4D97-AF65-F5344CB8AC3E}">
        <p14:creationId xmlns:p14="http://schemas.microsoft.com/office/powerpoint/2010/main" val="571905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In April 2012, the Department of Health asked the Health Research Board to </a:t>
            </a:r>
            <a:r>
              <a:rPr lang="en-IE" sz="1200" b="1" kern="1200" dirty="0" smtClean="0">
                <a:solidFill>
                  <a:schemeClr val="tx1"/>
                </a:solidFill>
                <a:effectLst/>
                <a:latin typeface="+mn-lt"/>
                <a:ea typeface="+mn-ea"/>
                <a:cs typeface="+mn-cs"/>
              </a:rPr>
              <a:t>ascertain the knowledge, opinions and behaviours of the general public in relation to alcohol consumption and whether they agreed or disagreed with the some of the specific measures</a:t>
            </a:r>
            <a:r>
              <a:rPr lang="en-IE" sz="1200" kern="1200" dirty="0" smtClean="0">
                <a:solidFill>
                  <a:schemeClr val="tx1"/>
                </a:solidFill>
                <a:effectLst/>
                <a:latin typeface="+mn-lt"/>
                <a:ea typeface="+mn-ea"/>
                <a:cs typeface="+mn-cs"/>
              </a:rPr>
              <a:t> in the recently published Report of the Working Group on a National Substance Misuse Strategy (for alcohol). </a:t>
            </a:r>
          </a:p>
          <a:p>
            <a:r>
              <a:rPr lang="en-IE" sz="1200" kern="1200" dirty="0" smtClean="0">
                <a:solidFill>
                  <a:schemeClr val="tx1"/>
                </a:solidFill>
                <a:effectLst/>
                <a:latin typeface="+mn-lt"/>
                <a:ea typeface="+mn-ea"/>
                <a:cs typeface="+mn-cs"/>
              </a:rPr>
              <a:t> </a:t>
            </a:r>
          </a:p>
          <a:p>
            <a:r>
              <a:rPr lang="en-IE" sz="1200" kern="1200" dirty="0" smtClean="0">
                <a:solidFill>
                  <a:schemeClr val="tx1"/>
                </a:solidFill>
                <a:effectLst/>
                <a:latin typeface="+mn-lt"/>
                <a:ea typeface="+mn-ea"/>
                <a:cs typeface="+mn-cs"/>
              </a:rPr>
              <a:t>We </a:t>
            </a:r>
            <a:r>
              <a:rPr lang="en-IE" sz="1200" b="1" kern="1200" dirty="0" smtClean="0">
                <a:solidFill>
                  <a:schemeClr val="tx1"/>
                </a:solidFill>
                <a:effectLst/>
                <a:latin typeface="+mn-lt"/>
                <a:ea typeface="+mn-ea"/>
                <a:cs typeface="+mn-cs"/>
              </a:rPr>
              <a:t>broadened the scope</a:t>
            </a:r>
            <a:r>
              <a:rPr lang="en-IE" sz="1200" kern="1200" dirty="0" smtClean="0">
                <a:solidFill>
                  <a:schemeClr val="tx1"/>
                </a:solidFill>
                <a:effectLst/>
                <a:latin typeface="+mn-lt"/>
                <a:ea typeface="+mn-ea"/>
                <a:cs typeface="+mn-cs"/>
              </a:rPr>
              <a:t> to include all the measures that the DOH are responsible for and some of the measures that the HSE are responsible for. We developed a </a:t>
            </a:r>
            <a:r>
              <a:rPr lang="en-IE" sz="1200" b="1" kern="1200" dirty="0" smtClean="0">
                <a:solidFill>
                  <a:schemeClr val="tx1"/>
                </a:solidFill>
                <a:effectLst/>
                <a:latin typeface="+mn-lt"/>
                <a:ea typeface="+mn-ea"/>
                <a:cs typeface="+mn-cs"/>
              </a:rPr>
              <a:t>draft questionnaire</a:t>
            </a:r>
            <a:r>
              <a:rPr lang="en-IE" sz="1200" kern="1200" dirty="0" smtClean="0">
                <a:solidFill>
                  <a:schemeClr val="tx1"/>
                </a:solidFill>
                <a:effectLst/>
                <a:latin typeface="+mn-lt"/>
                <a:ea typeface="+mn-ea"/>
                <a:cs typeface="+mn-cs"/>
              </a:rPr>
              <a:t> with input from the HSE and other similar surveys.</a:t>
            </a:r>
          </a:p>
          <a:p>
            <a:r>
              <a:rPr lang="en-IE" sz="1200" kern="1200" dirty="0" smtClean="0">
                <a:solidFill>
                  <a:schemeClr val="tx1"/>
                </a:solidFill>
                <a:effectLst/>
                <a:latin typeface="+mn-lt"/>
                <a:ea typeface="+mn-ea"/>
                <a:cs typeface="+mn-cs"/>
              </a:rPr>
              <a:t> </a:t>
            </a:r>
          </a:p>
          <a:p>
            <a:r>
              <a:rPr lang="en-IE" dirty="0" smtClean="0"/>
              <a:t>. </a:t>
            </a:r>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4</a:t>
            </a:fld>
            <a:endParaRPr lang="en-IE" dirty="0"/>
          </a:p>
        </p:txBody>
      </p:sp>
    </p:spTree>
    <p:extLst>
      <p:ext uri="{BB962C8B-B14F-4D97-AF65-F5344CB8AC3E}">
        <p14:creationId xmlns:p14="http://schemas.microsoft.com/office/powerpoint/2010/main" val="1650702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We </a:t>
            </a:r>
            <a:r>
              <a:rPr lang="en-IE" sz="1200" b="1" kern="1200" dirty="0" smtClean="0">
                <a:solidFill>
                  <a:schemeClr val="tx1"/>
                </a:solidFill>
                <a:effectLst/>
                <a:latin typeface="+mn-lt"/>
                <a:ea typeface="+mn-ea"/>
                <a:cs typeface="+mn-cs"/>
              </a:rPr>
              <a:t>commissioned </a:t>
            </a:r>
            <a:r>
              <a:rPr lang="en-IE" sz="1200" b="1" kern="1200" dirty="0" err="1" smtClean="0">
                <a:solidFill>
                  <a:schemeClr val="tx1"/>
                </a:solidFill>
                <a:effectLst/>
                <a:latin typeface="+mn-lt"/>
                <a:ea typeface="+mn-ea"/>
                <a:cs typeface="+mn-cs"/>
              </a:rPr>
              <a:t>Ipsos</a:t>
            </a:r>
            <a:r>
              <a:rPr lang="en-IE" sz="1200" b="1" kern="1200" dirty="0" smtClean="0">
                <a:solidFill>
                  <a:schemeClr val="tx1"/>
                </a:solidFill>
                <a:effectLst/>
                <a:latin typeface="+mn-lt"/>
                <a:ea typeface="+mn-ea"/>
                <a:cs typeface="+mn-cs"/>
              </a:rPr>
              <a:t> MRBI</a:t>
            </a:r>
            <a:r>
              <a:rPr lang="en-IE" sz="1200" kern="1200" dirty="0" smtClean="0">
                <a:solidFill>
                  <a:schemeClr val="tx1"/>
                </a:solidFill>
                <a:effectLst/>
                <a:latin typeface="+mn-lt"/>
                <a:ea typeface="+mn-ea"/>
                <a:cs typeface="+mn-cs"/>
              </a:rPr>
              <a:t> to do the survey. </a:t>
            </a:r>
            <a:r>
              <a:rPr lang="en-IE" sz="1200" kern="1200" dirty="0" err="1" smtClean="0">
                <a:solidFill>
                  <a:schemeClr val="tx1"/>
                </a:solidFill>
                <a:effectLst/>
                <a:latin typeface="+mn-lt"/>
                <a:ea typeface="+mn-ea"/>
                <a:cs typeface="+mn-cs"/>
              </a:rPr>
              <a:t>Ipsos</a:t>
            </a:r>
            <a:r>
              <a:rPr lang="en-IE" sz="1200" kern="1200" dirty="0" smtClean="0">
                <a:solidFill>
                  <a:schemeClr val="tx1"/>
                </a:solidFill>
                <a:effectLst/>
                <a:latin typeface="+mn-lt"/>
                <a:ea typeface="+mn-ea"/>
                <a:cs typeface="+mn-cs"/>
              </a:rPr>
              <a:t> MRBI </a:t>
            </a:r>
            <a:r>
              <a:rPr lang="en-IE" sz="1200" b="1" kern="1200" dirty="0" smtClean="0">
                <a:solidFill>
                  <a:schemeClr val="tx1"/>
                </a:solidFill>
                <a:effectLst/>
                <a:latin typeface="+mn-lt"/>
                <a:ea typeface="+mn-ea"/>
                <a:cs typeface="+mn-cs"/>
              </a:rPr>
              <a:t>redrafted the questionnaire</a:t>
            </a:r>
            <a:r>
              <a:rPr lang="en-IE" sz="1200" kern="1200" dirty="0" smtClean="0">
                <a:solidFill>
                  <a:schemeClr val="tx1"/>
                </a:solidFill>
                <a:effectLst/>
                <a:latin typeface="+mn-lt"/>
                <a:ea typeface="+mn-ea"/>
                <a:cs typeface="+mn-cs"/>
              </a:rPr>
              <a:t> and ensured each question was phrased in a </a:t>
            </a:r>
            <a:r>
              <a:rPr lang="en-IE" sz="1200" b="1" kern="1200" dirty="0" smtClean="0">
                <a:solidFill>
                  <a:schemeClr val="tx1"/>
                </a:solidFill>
                <a:effectLst/>
                <a:latin typeface="+mn-lt"/>
                <a:ea typeface="+mn-ea"/>
                <a:cs typeface="+mn-cs"/>
              </a:rPr>
              <a:t>neutral </a:t>
            </a:r>
            <a:r>
              <a:rPr lang="en-IE" sz="1200" kern="1200" dirty="0" smtClean="0">
                <a:solidFill>
                  <a:schemeClr val="tx1"/>
                </a:solidFill>
                <a:effectLst/>
                <a:latin typeface="+mn-lt"/>
                <a:ea typeface="+mn-ea"/>
                <a:cs typeface="+mn-cs"/>
              </a:rPr>
              <a:t>manner.  They </a:t>
            </a:r>
            <a:r>
              <a:rPr lang="en-IE" sz="1200" b="1" kern="1200" dirty="0" smtClean="0">
                <a:solidFill>
                  <a:schemeClr val="tx1"/>
                </a:solidFill>
                <a:effectLst/>
                <a:latin typeface="+mn-lt"/>
                <a:ea typeface="+mn-ea"/>
                <a:cs typeface="+mn-cs"/>
              </a:rPr>
              <a:t>laid out </a:t>
            </a:r>
            <a:r>
              <a:rPr lang="en-IE" sz="1200" kern="1200" dirty="0" smtClean="0">
                <a:solidFill>
                  <a:schemeClr val="tx1"/>
                </a:solidFill>
                <a:effectLst/>
                <a:latin typeface="+mn-lt"/>
                <a:ea typeface="+mn-ea"/>
                <a:cs typeface="+mn-cs"/>
              </a:rPr>
              <a:t>the questions to </a:t>
            </a:r>
            <a:r>
              <a:rPr lang="en-IE" sz="1200" b="1" kern="1200" dirty="0" smtClean="0">
                <a:solidFill>
                  <a:schemeClr val="tx1"/>
                </a:solidFill>
                <a:effectLst/>
                <a:latin typeface="+mn-lt"/>
                <a:ea typeface="+mn-ea"/>
                <a:cs typeface="+mn-cs"/>
              </a:rPr>
              <a:t>facilitate easy, objective, and consistent administration</a:t>
            </a:r>
            <a:r>
              <a:rPr lang="en-IE" sz="1200" kern="1200" dirty="0" smtClean="0">
                <a:solidFill>
                  <a:schemeClr val="tx1"/>
                </a:solidFill>
                <a:effectLst/>
                <a:latin typeface="+mn-lt"/>
                <a:ea typeface="+mn-ea"/>
                <a:cs typeface="+mn-cs"/>
              </a:rPr>
              <a:t> for the respondents and the interviewees. </a:t>
            </a:r>
            <a:r>
              <a:rPr lang="en-IE" sz="1200" kern="1200" dirty="0" err="1" smtClean="0">
                <a:solidFill>
                  <a:schemeClr val="tx1"/>
                </a:solidFill>
                <a:effectLst/>
                <a:latin typeface="+mn-lt"/>
                <a:ea typeface="+mn-ea"/>
                <a:cs typeface="+mn-cs"/>
              </a:rPr>
              <a:t>Ipsos</a:t>
            </a:r>
            <a:r>
              <a:rPr lang="en-IE" sz="1200" kern="1200" dirty="0" smtClean="0">
                <a:solidFill>
                  <a:schemeClr val="tx1"/>
                </a:solidFill>
                <a:effectLst/>
                <a:latin typeface="+mn-lt"/>
                <a:ea typeface="+mn-ea"/>
                <a:cs typeface="+mn-cs"/>
              </a:rPr>
              <a:t> MRBI collected the survey data.</a:t>
            </a:r>
          </a:p>
          <a:p>
            <a:r>
              <a:rPr lang="en-IE" sz="1200" kern="1200" dirty="0" smtClean="0">
                <a:solidFill>
                  <a:schemeClr val="tx1"/>
                </a:solidFill>
                <a:effectLst/>
                <a:latin typeface="+mn-lt"/>
                <a:ea typeface="+mn-ea"/>
                <a:cs typeface="+mn-cs"/>
              </a:rPr>
              <a:t> </a:t>
            </a:r>
          </a:p>
          <a:p>
            <a:r>
              <a:rPr lang="en-IE" sz="1200" kern="1200" dirty="0" err="1" smtClean="0">
                <a:solidFill>
                  <a:schemeClr val="tx1"/>
                </a:solidFill>
                <a:effectLst/>
                <a:latin typeface="+mn-lt"/>
                <a:ea typeface="+mn-ea"/>
                <a:cs typeface="+mn-cs"/>
              </a:rPr>
              <a:t>Ipsos</a:t>
            </a:r>
            <a:r>
              <a:rPr lang="en-IE" sz="1200" kern="1200" dirty="0" smtClean="0">
                <a:solidFill>
                  <a:schemeClr val="tx1"/>
                </a:solidFill>
                <a:effectLst/>
                <a:latin typeface="+mn-lt"/>
                <a:ea typeface="+mn-ea"/>
                <a:cs typeface="+mn-cs"/>
              </a:rPr>
              <a:t> MRBI used their </a:t>
            </a:r>
            <a:r>
              <a:rPr lang="en-IE" sz="1200" b="1" kern="1200" dirty="0" smtClean="0">
                <a:solidFill>
                  <a:schemeClr val="tx1"/>
                </a:solidFill>
                <a:effectLst/>
                <a:latin typeface="+mn-lt"/>
                <a:ea typeface="+mn-ea"/>
                <a:cs typeface="+mn-cs"/>
              </a:rPr>
              <a:t>national quota survey methodology</a:t>
            </a:r>
            <a:r>
              <a:rPr lang="en-IE" sz="1200" kern="1200" dirty="0" smtClean="0">
                <a:solidFill>
                  <a:schemeClr val="tx1"/>
                </a:solidFill>
                <a:effectLst/>
                <a:latin typeface="+mn-lt"/>
                <a:ea typeface="+mn-ea"/>
                <a:cs typeface="+mn-cs"/>
              </a:rPr>
              <a:t> and their </a:t>
            </a:r>
            <a:r>
              <a:rPr lang="en-IE" sz="1200" b="1" kern="1200" dirty="0" smtClean="0">
                <a:solidFill>
                  <a:schemeClr val="tx1"/>
                </a:solidFill>
                <a:effectLst/>
                <a:latin typeface="+mn-lt"/>
                <a:ea typeface="+mn-ea"/>
                <a:cs typeface="+mn-cs"/>
              </a:rPr>
              <a:t>trained interviewers</a:t>
            </a:r>
            <a:r>
              <a:rPr lang="en-IE" sz="1200" kern="1200" dirty="0" smtClean="0">
                <a:solidFill>
                  <a:schemeClr val="tx1"/>
                </a:solidFill>
                <a:effectLst/>
                <a:latin typeface="+mn-lt"/>
                <a:ea typeface="+mn-ea"/>
                <a:cs typeface="+mn-cs"/>
              </a:rPr>
              <a:t> to implement the survey. The </a:t>
            </a:r>
            <a:r>
              <a:rPr lang="en-IE" sz="1200" b="1" kern="1200" dirty="0" smtClean="0">
                <a:solidFill>
                  <a:schemeClr val="tx1"/>
                </a:solidFill>
                <a:effectLst/>
                <a:latin typeface="+mn-lt"/>
                <a:ea typeface="+mn-ea"/>
                <a:cs typeface="+mn-cs"/>
              </a:rPr>
              <a:t>findings</a:t>
            </a:r>
            <a:r>
              <a:rPr lang="en-IE" sz="1200" kern="1200" dirty="0" smtClean="0">
                <a:solidFill>
                  <a:schemeClr val="tx1"/>
                </a:solidFill>
                <a:effectLst/>
                <a:latin typeface="+mn-lt"/>
                <a:ea typeface="+mn-ea"/>
                <a:cs typeface="+mn-cs"/>
              </a:rPr>
              <a:t> of this survey are </a:t>
            </a:r>
            <a:r>
              <a:rPr lang="en-IE" sz="1200" b="1" kern="1200" dirty="0" smtClean="0">
                <a:solidFill>
                  <a:schemeClr val="tx1"/>
                </a:solidFill>
                <a:effectLst/>
                <a:latin typeface="+mn-lt"/>
                <a:ea typeface="+mn-ea"/>
                <a:cs typeface="+mn-cs"/>
              </a:rPr>
              <a:t>consistent</a:t>
            </a:r>
            <a:r>
              <a:rPr lang="en-IE" sz="1200" kern="1200" dirty="0" smtClean="0">
                <a:solidFill>
                  <a:schemeClr val="tx1"/>
                </a:solidFill>
                <a:effectLst/>
                <a:latin typeface="+mn-lt"/>
                <a:ea typeface="+mn-ea"/>
                <a:cs typeface="+mn-cs"/>
              </a:rPr>
              <a:t> with surveys among general population (SLAN and NACD) and school children (ESPAD) and Alcohol Action Irelands knowledge, attitudes and behaviours survey.  </a:t>
            </a:r>
          </a:p>
          <a:p>
            <a:endParaRPr lang="en-GB" dirty="0"/>
          </a:p>
          <a:p>
            <a:r>
              <a:rPr lang="en-GB" dirty="0"/>
              <a:t>It was administered to a national quota sample of </a:t>
            </a:r>
            <a:r>
              <a:rPr lang="en-GB" b="1" dirty="0"/>
              <a:t>1,020…</a:t>
            </a:r>
            <a:r>
              <a:rPr lang="en-GB" dirty="0"/>
              <a:t> representative of the 3.4 million adults </a:t>
            </a:r>
            <a:r>
              <a:rPr lang="en-GB" b="1" dirty="0"/>
              <a:t>aged 18 years and over</a:t>
            </a:r>
            <a:r>
              <a:rPr lang="en-GB" dirty="0"/>
              <a:t>… covering </a:t>
            </a:r>
            <a:r>
              <a:rPr lang="en-GB" b="1" dirty="0"/>
              <a:t>100 sampling points </a:t>
            </a:r>
            <a:r>
              <a:rPr lang="en-GB" dirty="0"/>
              <a:t>throughout Ireland </a:t>
            </a:r>
          </a:p>
          <a:p>
            <a:endParaRPr lang="en-GB" dirty="0"/>
          </a:p>
          <a:p>
            <a:r>
              <a:rPr lang="en-GB" dirty="0"/>
              <a:t>Interviews were conducted using a </a:t>
            </a:r>
            <a:r>
              <a:rPr lang="en-GB" b="1" dirty="0"/>
              <a:t>face-to-face</a:t>
            </a:r>
            <a:r>
              <a:rPr lang="en-GB" dirty="0"/>
              <a:t> approach, at home addresses between 16th and 25th May, and took approximately </a:t>
            </a:r>
            <a:r>
              <a:rPr lang="en-GB" b="1" dirty="0"/>
              <a:t>15 minutes </a:t>
            </a:r>
            <a:r>
              <a:rPr lang="en-GB" dirty="0"/>
              <a:t>to </a:t>
            </a:r>
            <a:r>
              <a:rPr lang="en-GB" dirty="0" smtClean="0"/>
              <a:t>complete.</a:t>
            </a:r>
          </a:p>
          <a:p>
            <a:endParaRPr lang="en-GB" dirty="0" smtClean="0"/>
          </a:p>
          <a:p>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5</a:t>
            </a:fld>
            <a:endParaRPr lang="en-IE" dirty="0"/>
          </a:p>
        </p:txBody>
      </p:sp>
    </p:spTree>
    <p:extLst>
      <p:ext uri="{BB962C8B-B14F-4D97-AF65-F5344CB8AC3E}">
        <p14:creationId xmlns:p14="http://schemas.microsoft.com/office/powerpoint/2010/main" val="332617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At the request of the HRB, </a:t>
            </a:r>
            <a:r>
              <a:rPr lang="en-IE" sz="1200" kern="1200" dirty="0" err="1" smtClean="0">
                <a:solidFill>
                  <a:schemeClr val="tx1"/>
                </a:solidFill>
                <a:effectLst/>
                <a:latin typeface="+mn-lt"/>
                <a:ea typeface="+mn-ea"/>
                <a:cs typeface="+mn-cs"/>
              </a:rPr>
              <a:t>Ipsos</a:t>
            </a:r>
            <a:r>
              <a:rPr lang="en-IE" sz="1200" kern="1200" dirty="0" smtClean="0">
                <a:solidFill>
                  <a:schemeClr val="tx1"/>
                </a:solidFill>
                <a:effectLst/>
                <a:latin typeface="+mn-lt"/>
                <a:ea typeface="+mn-ea"/>
                <a:cs typeface="+mn-cs"/>
              </a:rPr>
              <a:t> MRBI </a:t>
            </a:r>
            <a:r>
              <a:rPr lang="en-IE" sz="1200" b="1" kern="1200" dirty="0" smtClean="0">
                <a:solidFill>
                  <a:schemeClr val="tx1"/>
                </a:solidFill>
                <a:effectLst/>
                <a:latin typeface="+mn-lt"/>
                <a:ea typeface="+mn-ea"/>
                <a:cs typeface="+mn-cs"/>
              </a:rPr>
              <a:t>weighted the data using the Census 2011</a:t>
            </a:r>
            <a:r>
              <a:rPr lang="en-IE" sz="1200" kern="1200" dirty="0" smtClean="0">
                <a:solidFill>
                  <a:schemeClr val="tx1"/>
                </a:solidFill>
                <a:effectLst/>
                <a:latin typeface="+mn-lt"/>
                <a:ea typeface="+mn-ea"/>
                <a:cs typeface="+mn-cs"/>
              </a:rPr>
              <a:t> and </a:t>
            </a:r>
            <a:r>
              <a:rPr lang="en-IE" sz="1200" b="1" kern="1200" dirty="0" smtClean="0">
                <a:solidFill>
                  <a:schemeClr val="tx1"/>
                </a:solidFill>
                <a:effectLst/>
                <a:latin typeface="+mn-lt"/>
                <a:ea typeface="+mn-ea"/>
                <a:cs typeface="+mn-cs"/>
              </a:rPr>
              <a:t>analysed</a:t>
            </a:r>
            <a:r>
              <a:rPr lang="en-IE" sz="1200" kern="1200" dirty="0" smtClean="0">
                <a:solidFill>
                  <a:schemeClr val="tx1"/>
                </a:solidFill>
                <a:effectLst/>
                <a:latin typeface="+mn-lt"/>
                <a:ea typeface="+mn-ea"/>
                <a:cs typeface="+mn-cs"/>
              </a:rPr>
              <a:t> each question by </a:t>
            </a:r>
            <a:r>
              <a:rPr lang="en-IE" sz="1200" b="1" kern="1200" dirty="0" smtClean="0">
                <a:solidFill>
                  <a:schemeClr val="tx1"/>
                </a:solidFill>
                <a:effectLst/>
                <a:latin typeface="+mn-lt"/>
                <a:ea typeface="+mn-ea"/>
                <a:cs typeface="+mn-cs"/>
              </a:rPr>
              <a:t>gender and age</a:t>
            </a:r>
            <a:r>
              <a:rPr lang="en-IE" sz="1200" kern="1200" dirty="0" smtClean="0">
                <a:solidFill>
                  <a:schemeClr val="tx1"/>
                </a:solidFill>
                <a:effectLst/>
                <a:latin typeface="+mn-lt"/>
                <a:ea typeface="+mn-ea"/>
                <a:cs typeface="+mn-cs"/>
              </a:rPr>
              <a:t>. The proportion of people who do </a:t>
            </a:r>
            <a:r>
              <a:rPr lang="en-IE" sz="1200" b="1" kern="1200" dirty="0" smtClean="0">
                <a:solidFill>
                  <a:schemeClr val="tx1"/>
                </a:solidFill>
                <a:effectLst/>
                <a:latin typeface="+mn-lt"/>
                <a:ea typeface="+mn-ea"/>
                <a:cs typeface="+mn-cs"/>
              </a:rPr>
              <a:t>not drink alcohol (at 17%)</a:t>
            </a:r>
            <a:r>
              <a:rPr lang="en-IE" sz="1200" kern="1200" dirty="0" smtClean="0">
                <a:solidFill>
                  <a:schemeClr val="tx1"/>
                </a:solidFill>
                <a:effectLst/>
                <a:latin typeface="+mn-lt"/>
                <a:ea typeface="+mn-ea"/>
                <a:cs typeface="+mn-cs"/>
              </a:rPr>
              <a:t> is consistent with the 2007 SLAN survey (at 19%)… not shown in figure. </a:t>
            </a:r>
          </a:p>
          <a:p>
            <a:r>
              <a:rPr lang="en-IE" sz="1200" kern="1200" dirty="0" smtClean="0">
                <a:solidFill>
                  <a:schemeClr val="tx1"/>
                </a:solidFill>
                <a:effectLst/>
                <a:latin typeface="+mn-lt"/>
                <a:ea typeface="+mn-ea"/>
                <a:cs typeface="+mn-cs"/>
              </a:rPr>
              <a:t> </a:t>
            </a:r>
          </a:p>
          <a:p>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6</a:t>
            </a:fld>
            <a:endParaRPr lang="en-IE" dirty="0"/>
          </a:p>
        </p:txBody>
      </p:sp>
    </p:spTree>
    <p:extLst>
      <p:ext uri="{BB962C8B-B14F-4D97-AF65-F5344CB8AC3E}">
        <p14:creationId xmlns:p14="http://schemas.microsoft.com/office/powerpoint/2010/main" val="160959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key findings are presented in a number of themes. Only</a:t>
            </a:r>
            <a:r>
              <a:rPr lang="en-IE" baseline="0" dirty="0" smtClean="0"/>
              <a:t> a selection of the findings are reported in the presentation.</a:t>
            </a:r>
            <a:endParaRPr lang="en-IE" dirty="0" smtClean="0"/>
          </a:p>
          <a:p>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The </a:t>
            </a:r>
            <a:r>
              <a:rPr lang="en-IE" sz="1200" b="1" kern="1200" dirty="0" smtClean="0">
                <a:solidFill>
                  <a:schemeClr val="tx1"/>
                </a:solidFill>
                <a:effectLst/>
                <a:latin typeface="+mn-lt"/>
                <a:ea typeface="+mn-ea"/>
                <a:cs typeface="+mn-cs"/>
              </a:rPr>
              <a:t>report presents</a:t>
            </a:r>
            <a:r>
              <a:rPr lang="en-IE" sz="1200" kern="1200" dirty="0" smtClean="0">
                <a:solidFill>
                  <a:schemeClr val="tx1"/>
                </a:solidFill>
                <a:effectLst/>
                <a:latin typeface="+mn-lt"/>
                <a:ea typeface="+mn-ea"/>
                <a:cs typeface="+mn-cs"/>
              </a:rPr>
              <a:t> all the findings, the questionnaire, interviewer</a:t>
            </a:r>
            <a:r>
              <a:rPr lang="en-IE" sz="1200" kern="1200" baseline="0" dirty="0" smtClean="0">
                <a:solidFill>
                  <a:schemeClr val="tx1"/>
                </a:solidFill>
                <a:effectLst/>
                <a:latin typeface="+mn-lt"/>
                <a:ea typeface="+mn-ea"/>
                <a:cs typeface="+mn-cs"/>
              </a:rPr>
              <a:t> written briefing</a:t>
            </a:r>
            <a:r>
              <a:rPr lang="en-IE" sz="1200" kern="1200" dirty="0" smtClean="0">
                <a:solidFill>
                  <a:schemeClr val="tx1"/>
                </a:solidFill>
                <a:effectLst/>
                <a:latin typeface="+mn-lt"/>
                <a:ea typeface="+mn-ea"/>
                <a:cs typeface="+mn-cs"/>
              </a:rPr>
              <a:t> and relevant references and is available at http://www.drugsandalcohol.ie/18022/. </a:t>
            </a:r>
          </a:p>
          <a:p>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7</a:t>
            </a:fld>
            <a:endParaRPr lang="en-IE" dirty="0"/>
          </a:p>
        </p:txBody>
      </p:sp>
    </p:spTree>
    <p:extLst>
      <p:ext uri="{BB962C8B-B14F-4D97-AF65-F5344CB8AC3E}">
        <p14:creationId xmlns:p14="http://schemas.microsoft.com/office/powerpoint/2010/main" val="427114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There is a </a:t>
            </a:r>
            <a:r>
              <a:rPr lang="en-IE" b="1" dirty="0" smtClean="0"/>
              <a:t>strong belief</a:t>
            </a:r>
            <a:r>
              <a:rPr lang="en-IE" dirty="0" smtClean="0"/>
              <a:t> among 1,020 survey respondents </a:t>
            </a:r>
            <a:r>
              <a:rPr lang="en-IE" b="1" dirty="0" smtClean="0"/>
              <a:t>(85%) that the current level of alcohol consumption in Ireland is too high </a:t>
            </a:r>
            <a:r>
              <a:rPr lang="en-IE" dirty="0" smtClean="0"/>
              <a:t>and a </a:t>
            </a:r>
            <a:r>
              <a:rPr lang="en-IE" b="1" dirty="0" smtClean="0"/>
              <a:t>general perception (73%) that Irish society tolerates high levels of alcohol consumption</a:t>
            </a:r>
            <a:r>
              <a:rPr lang="en-IE" dirty="0" smtClean="0"/>
              <a:t>. A </a:t>
            </a:r>
            <a:r>
              <a:rPr lang="en-IE" b="1" dirty="0" smtClean="0"/>
              <a:t>considerable majority (72%) say they know someone who, in their opinion, drinks too much alcohol</a:t>
            </a:r>
            <a:r>
              <a:rPr lang="en-IE" dirty="0" smtClean="0"/>
              <a:t>, and of the 744 respondents who </a:t>
            </a:r>
            <a:r>
              <a:rPr lang="en-IE" b="1" dirty="0" smtClean="0"/>
              <a:t>know someone who drinks too much, 42% say that the person is an immediate family member</a:t>
            </a:r>
            <a:r>
              <a:rPr lang="en-IE" dirty="0" smtClean="0"/>
              <a:t>.  </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8</a:t>
            </a:fld>
            <a:endParaRPr lang="en-IE" dirty="0"/>
          </a:p>
        </p:txBody>
      </p:sp>
    </p:spTree>
    <p:extLst>
      <p:ext uri="{BB962C8B-B14F-4D97-AF65-F5344CB8AC3E}">
        <p14:creationId xmlns:p14="http://schemas.microsoft.com/office/powerpoint/2010/main" val="2132705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dirty="0" smtClean="0">
                <a:solidFill>
                  <a:srgbClr val="C00000"/>
                </a:solidFill>
              </a:rPr>
              <a:t>When measuring person alcohol consumption in Ireland, a standard drink is used…</a:t>
            </a:r>
            <a:r>
              <a:rPr lang="en-IE" sz="1800" b="1" dirty="0" smtClean="0"/>
              <a:t/>
            </a:r>
            <a:br>
              <a:rPr lang="en-IE" sz="1800" b="1" dirty="0" smtClean="0"/>
            </a:br>
            <a:r>
              <a:rPr lang="en-IE" sz="1800" b="1" dirty="0" smtClean="0"/>
              <a:t/>
            </a:r>
            <a:br>
              <a:rPr lang="en-IE" sz="1800" b="1" dirty="0" smtClean="0"/>
            </a:br>
            <a:r>
              <a:rPr lang="en-IE" sz="1200" dirty="0" smtClean="0">
                <a:solidFill>
                  <a:schemeClr val="bg1">
                    <a:lumMod val="50000"/>
                  </a:schemeClr>
                </a:solidFill>
              </a:rPr>
              <a:t>a standard drink is 10 grams of alcohol which is equivalent to one half pint of beer, one pub measure of spirit and</a:t>
            </a:r>
            <a:r>
              <a:rPr lang="en-IE" sz="1200" baseline="0" dirty="0" smtClean="0">
                <a:solidFill>
                  <a:schemeClr val="bg1">
                    <a:lumMod val="50000"/>
                  </a:schemeClr>
                </a:solidFill>
              </a:rPr>
              <a:t> </a:t>
            </a:r>
            <a:r>
              <a:rPr lang="en-IE" sz="1200" dirty="0" smtClean="0">
                <a:solidFill>
                  <a:schemeClr val="bg1">
                    <a:lumMod val="50000"/>
                  </a:schemeClr>
                </a:solidFill>
              </a:rPr>
              <a:t>100 ml of wine… The normal small wine glass contains about 150 ml</a:t>
            </a:r>
            <a:r>
              <a:rPr lang="en-IE" sz="1200" baseline="0" dirty="0" smtClean="0">
                <a:solidFill>
                  <a:schemeClr val="bg1">
                    <a:lumMod val="50000"/>
                  </a:schemeClr>
                </a:solidFill>
              </a:rPr>
              <a:t> which is 1.5 standard drinks…</a:t>
            </a:r>
            <a:r>
              <a:rPr lang="en-IE" sz="1200" dirty="0" smtClean="0">
                <a:solidFill>
                  <a:schemeClr val="bg1">
                    <a:lumMod val="50000"/>
                  </a:schemeClr>
                </a:solidFill>
              </a:rPr>
              <a:t> and the more modern larger wine glass</a:t>
            </a:r>
            <a:r>
              <a:rPr lang="en-IE" sz="1200" baseline="0" dirty="0" smtClean="0">
                <a:solidFill>
                  <a:schemeClr val="bg1">
                    <a:lumMod val="50000"/>
                  </a:schemeClr>
                </a:solidFill>
              </a:rPr>
              <a:t> would contain 200 ml of wine which is 2 standard drinks </a:t>
            </a:r>
          </a:p>
          <a:p>
            <a:endParaRPr lang="en-IE" sz="1200" baseline="0" dirty="0" smtClean="0">
              <a:solidFill>
                <a:schemeClr val="bg1">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C9B5EF05-4EA3-4ED7-A143-7E872E211F76}" type="slidenum">
              <a:rPr lang="en-IE" smtClean="0"/>
              <a:pPr/>
              <a:t>9</a:t>
            </a:fld>
            <a:endParaRPr lang="en-IE" dirty="0"/>
          </a:p>
        </p:txBody>
      </p:sp>
    </p:spTree>
    <p:extLst>
      <p:ext uri="{BB962C8B-B14F-4D97-AF65-F5344CB8AC3E}">
        <p14:creationId xmlns:p14="http://schemas.microsoft.com/office/powerpoint/2010/main" val="4271149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791346"/>
            <a:ext cx="6755101" cy="707886"/>
          </a:xfrm>
        </p:spPr>
        <p:txBody>
          <a:bodyPr wrap="square" anchor="b" anchorCtr="0">
            <a:spAutoFit/>
          </a:bodyPr>
          <a:lstStyle>
            <a:lvl1pPr>
              <a:defRPr sz="4000" baseline="0">
                <a:solidFill>
                  <a:schemeClr val="accent1"/>
                </a:solidFill>
                <a:latin typeface="Helvetica Neue LT Pro 55 Roman"/>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2569760"/>
            <a:ext cx="5759495" cy="1752600"/>
          </a:xfrm>
        </p:spPr>
        <p:txBody>
          <a:bodyPr/>
          <a:lstStyle>
            <a:lvl1pPr marL="0" indent="0" algn="l">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461678"/>
            <a:ext cx="1535916" cy="259797"/>
          </a:xfrm>
        </p:spPr>
        <p:txBody>
          <a:bodyPr/>
          <a:lstStyle/>
          <a:p>
            <a:fld id="{6C8C59B1-132C-1749-8333-142E7C26FE11}" type="datetimeFigureOut">
              <a:rPr lang="en-US" smtClean="0"/>
              <a:pPr/>
              <a:t>11/7/2012</a:t>
            </a:fld>
            <a:endParaRPr lang="en-US" dirty="0"/>
          </a:p>
        </p:txBody>
      </p:sp>
      <p:sp>
        <p:nvSpPr>
          <p:cNvPr id="5" name="Footer Placeholder 4"/>
          <p:cNvSpPr>
            <a:spLocks noGrp="1"/>
          </p:cNvSpPr>
          <p:nvPr>
            <p:ph type="ftr" sz="quarter" idx="11"/>
          </p:nvPr>
        </p:nvSpPr>
        <p:spPr>
          <a:xfrm>
            <a:off x="2132277" y="6461678"/>
            <a:ext cx="3800720" cy="259797"/>
          </a:xfrm>
        </p:spPr>
        <p:txBody>
          <a:bodyPr/>
          <a:lstStyle/>
          <a:p>
            <a:endParaRPr lang="en-US" dirty="0"/>
          </a:p>
        </p:txBody>
      </p:sp>
      <p:sp>
        <p:nvSpPr>
          <p:cNvPr id="6" name="Slide Number Placeholder 5"/>
          <p:cNvSpPr>
            <a:spLocks noGrp="1"/>
          </p:cNvSpPr>
          <p:nvPr>
            <p:ph type="sldNum" sz="quarter" idx="12"/>
          </p:nvPr>
        </p:nvSpPr>
        <p:spPr>
          <a:xfrm>
            <a:off x="6090592" y="6461678"/>
            <a:ext cx="844119" cy="259797"/>
          </a:xfrm>
        </p:spPr>
        <p:txBody>
          <a:bodyPr/>
          <a:lstStyle/>
          <a:p>
            <a:fld id="{5F689140-E178-1740-87FB-6181BC7EACD6}" type="slidenum">
              <a:rPr lang="en-US" smtClean="0"/>
              <a:pPr/>
              <a:t>‹#›</a:t>
            </a:fld>
            <a:endParaRPr lang="en-US" dirty="0"/>
          </a:p>
        </p:txBody>
      </p:sp>
      <p:pic>
        <p:nvPicPr>
          <p:cNvPr id="7" name="Picture 6"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733256"/>
            <a:ext cx="1152128" cy="908261"/>
          </a:xfrm>
          <a:prstGeom prst="rect">
            <a:avLst/>
          </a:prstGeom>
        </p:spPr>
      </p:pic>
    </p:spTree>
    <p:extLst>
      <p:ext uri="{BB962C8B-B14F-4D97-AF65-F5344CB8AC3E}">
        <p14:creationId xmlns:p14="http://schemas.microsoft.com/office/powerpoint/2010/main" val="374621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Side Not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730083" cy="1162050"/>
          </a:xfrm>
        </p:spPr>
        <p:txBody>
          <a:bodyPr anchor="b"/>
          <a:lstStyle>
            <a:lvl1pPr algn="l">
              <a:defRPr sz="2000" b="0" i="0">
                <a:solidFill>
                  <a:schemeClr val="accent1"/>
                </a:solidFill>
                <a:latin typeface="Helvetica Neue LT Pro 55 Roman"/>
                <a:cs typeface="HelveticaNeueLT Pro 75 Bd"/>
              </a:defRPr>
            </a:lvl1pPr>
          </a:lstStyle>
          <a:p>
            <a:r>
              <a:rPr lang="en-GB" dirty="0" smtClean="0"/>
              <a:t>Click to edit Master title style</a:t>
            </a:r>
            <a:endParaRPr lang="en-US" dirty="0"/>
          </a:p>
        </p:txBody>
      </p:sp>
      <p:sp>
        <p:nvSpPr>
          <p:cNvPr id="3" name="Content Placeholder 2"/>
          <p:cNvSpPr>
            <a:spLocks noGrp="1"/>
          </p:cNvSpPr>
          <p:nvPr>
            <p:ph idx="1"/>
          </p:nvPr>
        </p:nvSpPr>
        <p:spPr>
          <a:xfrm>
            <a:off x="3575050" y="1435100"/>
            <a:ext cx="5029398" cy="47252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7252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C8C59B1-132C-1749-8333-142E7C26FE11}" type="datetimeFigureOut">
              <a:rPr lang="en-US" smtClean="0"/>
              <a:pPr/>
              <a:t>11/7/2012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689140-E178-1740-87FB-6181BC7EACD6}" type="slidenum">
              <a:rPr lang="en-US" smtClean="0"/>
              <a:pPr/>
              <a:t>‹#›</a:t>
            </a:fld>
            <a:endParaRPr lang="en-US" dirty="0"/>
          </a:p>
        </p:txBody>
      </p:sp>
      <p:pic>
        <p:nvPicPr>
          <p:cNvPr id="8" name="Picture 7"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429356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6821488" cy="566738"/>
          </a:xfrm>
        </p:spPr>
        <p:txBody>
          <a:bodyPr anchor="b"/>
          <a:lstStyle>
            <a:lvl1pPr algn="l">
              <a:defRPr sz="2000" b="0" i="0">
                <a:solidFill>
                  <a:schemeClr val="accent1"/>
                </a:solidFill>
                <a:latin typeface="Helvetica Neue LT Pro 55 Roman"/>
                <a:cs typeface="HelveticaNeueLT Pro 75 Bd"/>
              </a:defRPr>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612775"/>
            <a:ext cx="682148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5367338"/>
            <a:ext cx="68214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C8C59B1-132C-1749-8333-142E7C26FE11}" type="datetimeFigureOut">
              <a:rPr lang="en-US" smtClean="0"/>
              <a:pPr/>
              <a:t>11/7/2012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689140-E178-1740-87FB-6181BC7EACD6}" type="slidenum">
              <a:rPr lang="en-US" smtClean="0"/>
              <a:pPr/>
              <a:t>‹#›</a:t>
            </a:fld>
            <a:endParaRPr lang="en-US" dirty="0"/>
          </a:p>
        </p:txBody>
      </p:sp>
      <p:pic>
        <p:nvPicPr>
          <p:cNvPr id="8" name="Picture 7"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3987431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6821488" cy="566738"/>
          </a:xfrm>
        </p:spPr>
        <p:txBody>
          <a:bodyPr anchor="b"/>
          <a:lstStyle>
            <a:lvl1pPr algn="l">
              <a:defRPr sz="2000" b="0" i="0">
                <a:solidFill>
                  <a:schemeClr val="accent1"/>
                </a:solidFill>
                <a:latin typeface="Helvetica Neue LT Pro 55 Roman"/>
                <a:cs typeface="HelveticaNeueLT Pro 75 Bd"/>
              </a:defRPr>
            </a:lvl1pPr>
          </a:lstStyle>
          <a:p>
            <a:r>
              <a:rPr lang="en-GB" dirty="0" smtClean="0"/>
              <a:t>Click to edit Master title style</a:t>
            </a:r>
            <a:endParaRPr lang="en-US" dirty="0"/>
          </a:p>
        </p:txBody>
      </p:sp>
      <p:sp>
        <p:nvSpPr>
          <p:cNvPr id="4" name="Text Placeholder 3"/>
          <p:cNvSpPr>
            <a:spLocks noGrp="1"/>
          </p:cNvSpPr>
          <p:nvPr>
            <p:ph type="body" sz="half" idx="2"/>
          </p:nvPr>
        </p:nvSpPr>
        <p:spPr>
          <a:xfrm>
            <a:off x="457200" y="5367338"/>
            <a:ext cx="68214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C8C59B1-132C-1749-8333-142E7C26FE11}" type="datetimeFigureOut">
              <a:rPr lang="en-US" smtClean="0"/>
              <a:pPr/>
              <a:t>11/7/2012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689140-E178-1740-87FB-6181BC7EACD6}" type="slidenum">
              <a:rPr lang="en-US" smtClean="0"/>
              <a:pPr/>
              <a:t>‹#›</a:t>
            </a:fld>
            <a:endParaRPr lang="en-US" dirty="0"/>
          </a:p>
        </p:txBody>
      </p:sp>
      <p:pic>
        <p:nvPicPr>
          <p:cNvPr id="8" name="Picture 7"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
        <p:nvSpPr>
          <p:cNvPr id="11" name="Content Placeholder 9"/>
          <p:cNvSpPr>
            <a:spLocks noGrp="1"/>
          </p:cNvSpPr>
          <p:nvPr>
            <p:ph sz="quarter" idx="13"/>
          </p:nvPr>
        </p:nvSpPr>
        <p:spPr>
          <a:xfrm>
            <a:off x="457200" y="612775"/>
            <a:ext cx="6821488"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146102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7073" cy="1143000"/>
          </a:xfrm>
        </p:spPr>
        <p:txBody>
          <a:bodyPr/>
          <a:lstStyle>
            <a:lvl1pPr>
              <a:defRPr b="0" i="0">
                <a:solidFill>
                  <a:schemeClr val="accent1"/>
                </a:solidFill>
                <a:latin typeface="HelveticaNeueLT Pro 55 Roman"/>
                <a:cs typeface="HelveticaNeueLT Pro 55 Roman"/>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147248" cy="450446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C8C59B1-132C-1749-8333-142E7C26FE11}" type="datetimeFigureOut">
              <a:rPr lang="en-US" smtClean="0"/>
              <a:pPr/>
              <a:t>11/7/2012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689140-E178-1740-87FB-6181BC7EACD6}" type="slidenum">
              <a:rPr lang="en-US" smtClean="0"/>
              <a:pPr/>
              <a:t>‹#›</a:t>
            </a:fld>
            <a:endParaRPr lang="en-US" dirty="0"/>
          </a:p>
        </p:txBody>
      </p:sp>
      <p:pic>
        <p:nvPicPr>
          <p:cNvPr id="7" name="Picture 6"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3678414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20313" y="274638"/>
            <a:ext cx="2057400" cy="5851525"/>
          </a:xfrm>
        </p:spPr>
        <p:txBody>
          <a:bodyPr vert="eaVert"/>
          <a:lstStyle>
            <a:lvl1pPr>
              <a:defRPr b="0" i="0">
                <a:solidFill>
                  <a:schemeClr val="accent1"/>
                </a:solidFill>
                <a:latin typeface="HelveticaNeueLT Pro 55 Roman"/>
                <a:cs typeface="HelveticaNeueLT Pro 55 Roman"/>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623898" y="274638"/>
            <a:ext cx="4437690" cy="5851525"/>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1291528" y="6480219"/>
            <a:ext cx="1378321" cy="241256"/>
          </a:xfrm>
        </p:spPr>
        <p:txBody>
          <a:bodyPr/>
          <a:lstStyle/>
          <a:p>
            <a:fld id="{6C8C59B1-132C-1749-8333-142E7C26FE11}" type="datetimeFigureOut">
              <a:rPr lang="en-US" smtClean="0"/>
              <a:pPr/>
              <a:t>11/7/2012</a:t>
            </a:fld>
            <a:endParaRPr lang="en-US" dirty="0"/>
          </a:p>
        </p:txBody>
      </p:sp>
      <p:sp>
        <p:nvSpPr>
          <p:cNvPr id="5" name="Footer Placeholder 4"/>
          <p:cNvSpPr>
            <a:spLocks noGrp="1"/>
          </p:cNvSpPr>
          <p:nvPr>
            <p:ph type="ftr" sz="quarter" idx="11"/>
          </p:nvPr>
        </p:nvSpPr>
        <p:spPr>
          <a:xfrm>
            <a:off x="2827444" y="6480219"/>
            <a:ext cx="3513447" cy="241256"/>
          </a:xfrm>
        </p:spPr>
        <p:txBody>
          <a:bodyPr/>
          <a:lstStyle/>
          <a:p>
            <a:endParaRPr lang="en-US" dirty="0"/>
          </a:p>
        </p:txBody>
      </p:sp>
      <p:sp>
        <p:nvSpPr>
          <p:cNvPr id="6" name="Slide Number Placeholder 5"/>
          <p:cNvSpPr>
            <a:spLocks noGrp="1"/>
          </p:cNvSpPr>
          <p:nvPr>
            <p:ph type="sldNum" sz="quarter" idx="12"/>
          </p:nvPr>
        </p:nvSpPr>
        <p:spPr>
          <a:xfrm>
            <a:off x="6484839" y="6480219"/>
            <a:ext cx="769957" cy="241256"/>
          </a:xfrm>
        </p:spPr>
        <p:txBody>
          <a:bodyPr/>
          <a:lstStyle/>
          <a:p>
            <a:fld id="{5F689140-E178-1740-87FB-6181BC7EACD6}" type="slidenum">
              <a:rPr lang="en-US" smtClean="0"/>
              <a:pPr/>
              <a:t>‹#›</a:t>
            </a:fld>
            <a:endParaRPr lang="en-US" dirty="0"/>
          </a:p>
        </p:txBody>
      </p:sp>
      <p:pic>
        <p:nvPicPr>
          <p:cNvPr id="7" name="Picture 6"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7452320" y="5095969"/>
            <a:ext cx="1152128" cy="908261"/>
          </a:xfrm>
          <a:prstGeom prst="rect">
            <a:avLst/>
          </a:prstGeom>
        </p:spPr>
      </p:pic>
    </p:spTree>
    <p:extLst>
      <p:ext uri="{BB962C8B-B14F-4D97-AF65-F5344CB8AC3E}">
        <p14:creationId xmlns:p14="http://schemas.microsoft.com/office/powerpoint/2010/main" val="1027663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791346"/>
            <a:ext cx="6755101" cy="707886"/>
          </a:xfrm>
        </p:spPr>
        <p:txBody>
          <a:bodyPr wrap="square" anchor="b" anchorCtr="0">
            <a:spAutoFit/>
          </a:bodyPr>
          <a:lstStyle>
            <a:lvl1pPr>
              <a:defRPr sz="4000" baseline="0">
                <a:solidFill>
                  <a:schemeClr val="accent1"/>
                </a:solidFill>
                <a:latin typeface="Helvetica Neue LT Pro 55 Roman"/>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2569760"/>
            <a:ext cx="5759495" cy="1752600"/>
          </a:xfrm>
        </p:spPr>
        <p:txBody>
          <a:bodyPr/>
          <a:lstStyle>
            <a:lvl1pPr marL="0" indent="0" algn="l">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461678"/>
            <a:ext cx="1535916" cy="259797"/>
          </a:xfrm>
        </p:spPr>
        <p:txBody>
          <a:bodyPr/>
          <a:lstStyle/>
          <a:p>
            <a:fld id="{6C8C59B1-132C-1749-8333-142E7C26FE11}" type="datetimeFigureOut">
              <a:rPr lang="en-US" smtClean="0">
                <a:solidFill>
                  <a:srgbClr val="AFAEB3"/>
                </a:solidFill>
              </a:rPr>
              <a:pPr/>
              <a:t>11/7/2012</a:t>
            </a:fld>
            <a:endParaRPr lang="en-US" dirty="0">
              <a:solidFill>
                <a:srgbClr val="AFAEB3"/>
              </a:solidFill>
            </a:endParaRPr>
          </a:p>
        </p:txBody>
      </p:sp>
      <p:sp>
        <p:nvSpPr>
          <p:cNvPr id="5" name="Footer Placeholder 4"/>
          <p:cNvSpPr>
            <a:spLocks noGrp="1"/>
          </p:cNvSpPr>
          <p:nvPr>
            <p:ph type="ftr" sz="quarter" idx="11"/>
          </p:nvPr>
        </p:nvSpPr>
        <p:spPr>
          <a:xfrm>
            <a:off x="2132277" y="6461678"/>
            <a:ext cx="3800720" cy="259797"/>
          </a:xfrm>
        </p:spPr>
        <p:txBody>
          <a:bodyPr/>
          <a:lstStyle/>
          <a:p>
            <a:endParaRPr lang="en-US" dirty="0">
              <a:solidFill>
                <a:srgbClr val="AFAEB3"/>
              </a:solidFill>
            </a:endParaRPr>
          </a:p>
        </p:txBody>
      </p:sp>
      <p:sp>
        <p:nvSpPr>
          <p:cNvPr id="6" name="Slide Number Placeholder 5"/>
          <p:cNvSpPr>
            <a:spLocks noGrp="1"/>
          </p:cNvSpPr>
          <p:nvPr>
            <p:ph type="sldNum" sz="quarter" idx="12"/>
          </p:nvPr>
        </p:nvSpPr>
        <p:spPr>
          <a:xfrm>
            <a:off x="6090592" y="6461678"/>
            <a:ext cx="844119" cy="259797"/>
          </a:xfrm>
        </p:spPr>
        <p:txBody>
          <a:bodyPr/>
          <a:lstStyle/>
          <a:p>
            <a:fld id="{5F689140-E178-1740-87FB-6181BC7EACD6}" type="slidenum">
              <a:rPr lang="en-US" smtClean="0">
                <a:solidFill>
                  <a:srgbClr val="AFAEB3"/>
                </a:solidFill>
              </a:rPr>
              <a:pPr/>
              <a:t>‹#›</a:t>
            </a:fld>
            <a:endParaRPr lang="en-US" dirty="0">
              <a:solidFill>
                <a:srgbClr val="AFAEB3"/>
              </a:solidFill>
            </a:endParaRPr>
          </a:p>
        </p:txBody>
      </p:sp>
      <p:pic>
        <p:nvPicPr>
          <p:cNvPr id="7" name="Picture 6"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733256"/>
            <a:ext cx="1152128" cy="908261"/>
          </a:xfrm>
          <a:prstGeom prst="rect">
            <a:avLst/>
          </a:prstGeom>
        </p:spPr>
      </p:pic>
    </p:spTree>
    <p:extLst>
      <p:ext uri="{BB962C8B-B14F-4D97-AF65-F5344CB8AC3E}">
        <p14:creationId xmlns:p14="http://schemas.microsoft.com/office/powerpoint/2010/main" val="4269215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230"/>
            <a:ext cx="8147248" cy="1143000"/>
          </a:xfrm>
        </p:spPr>
        <p:txBody>
          <a:bodyPr/>
          <a:lstStyle>
            <a:lvl1pPr>
              <a:defRPr b="0" i="0">
                <a:solidFill>
                  <a:schemeClr val="accent1"/>
                </a:solidFill>
                <a:latin typeface="HelveticaNeueLT Pro 55 Roman"/>
                <a:cs typeface="HelveticaNeueLT Pro 55 Roman"/>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8C59B1-132C-1749-8333-142E7C26FE11}" type="datetimeFigureOut">
              <a:rPr lang="en-US" smtClean="0">
                <a:solidFill>
                  <a:srgbClr val="AFAEB3"/>
                </a:solidFill>
              </a:rPr>
              <a:pPr/>
              <a:t>11/7/2012</a:t>
            </a:fld>
            <a:endParaRPr lang="en-US" dirty="0">
              <a:solidFill>
                <a:srgbClr val="AFAEB3"/>
              </a:solidFill>
            </a:endParaRPr>
          </a:p>
        </p:txBody>
      </p:sp>
      <p:sp>
        <p:nvSpPr>
          <p:cNvPr id="4" name="Footer Placeholder 3"/>
          <p:cNvSpPr>
            <a:spLocks noGrp="1"/>
          </p:cNvSpPr>
          <p:nvPr>
            <p:ph type="ftr" sz="quarter" idx="11"/>
          </p:nvPr>
        </p:nvSpPr>
        <p:spPr/>
        <p:txBody>
          <a:bodyPr/>
          <a:lstStyle/>
          <a:p>
            <a:endParaRPr lang="en-US" dirty="0">
              <a:solidFill>
                <a:srgbClr val="AFAEB3"/>
              </a:solidFill>
            </a:endParaRPr>
          </a:p>
        </p:txBody>
      </p:sp>
      <p:sp>
        <p:nvSpPr>
          <p:cNvPr id="5" name="Slide Number Placeholder 4"/>
          <p:cNvSpPr>
            <a:spLocks noGrp="1"/>
          </p:cNvSpPr>
          <p:nvPr>
            <p:ph type="sldNum" sz="quarter" idx="12"/>
          </p:nvPr>
        </p:nvSpPr>
        <p:spPr/>
        <p:txBody>
          <a:bodyPr/>
          <a:lstStyle/>
          <a:p>
            <a:fld id="{5F689140-E178-1740-87FB-6181BC7EACD6}" type="slidenum">
              <a:rPr lang="en-US" smtClean="0">
                <a:solidFill>
                  <a:srgbClr val="AFAEB3"/>
                </a:solidFill>
              </a:rPr>
              <a:pPr/>
              <a:t>‹#›</a:t>
            </a:fld>
            <a:endParaRPr lang="en-US" dirty="0">
              <a:solidFill>
                <a:srgbClr val="AFAEB3"/>
              </a:solidFill>
            </a:endParaRPr>
          </a:p>
        </p:txBody>
      </p:sp>
      <p:pic>
        <p:nvPicPr>
          <p:cNvPr id="6" name="Picture 5"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1117387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76493"/>
            <a:ext cx="8147248" cy="1362075"/>
          </a:xfrm>
        </p:spPr>
        <p:txBody>
          <a:bodyPr anchor="t"/>
          <a:lstStyle>
            <a:lvl1pPr algn="l">
              <a:defRPr sz="4000" b="0" i="0" cap="none">
                <a:solidFill>
                  <a:schemeClr val="accent1"/>
                </a:solidFill>
                <a:latin typeface="HelveticaNeueLT Pro 55 Roman"/>
                <a:cs typeface="HelveticaNeueLT Pro 55 Roman"/>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76306"/>
            <a:ext cx="81472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C59B1-132C-1749-8333-142E7C26FE11}" type="datetimeFigureOut">
              <a:rPr lang="en-US" smtClean="0">
                <a:solidFill>
                  <a:srgbClr val="AFAEB3"/>
                </a:solidFill>
              </a:rPr>
              <a:pPr/>
              <a:t>11/7/2012</a:t>
            </a:fld>
            <a:endParaRPr lang="en-US" dirty="0">
              <a:solidFill>
                <a:srgbClr val="AFAEB3"/>
              </a:solidFill>
            </a:endParaRPr>
          </a:p>
        </p:txBody>
      </p:sp>
      <p:sp>
        <p:nvSpPr>
          <p:cNvPr id="5" name="Footer Placeholder 4"/>
          <p:cNvSpPr>
            <a:spLocks noGrp="1"/>
          </p:cNvSpPr>
          <p:nvPr>
            <p:ph type="ftr" sz="quarter" idx="11"/>
          </p:nvPr>
        </p:nvSpPr>
        <p:spPr/>
        <p:txBody>
          <a:bodyPr/>
          <a:lstStyle/>
          <a:p>
            <a:endParaRPr lang="en-US" dirty="0">
              <a:solidFill>
                <a:srgbClr val="AFAEB3"/>
              </a:solidFill>
            </a:endParaRPr>
          </a:p>
        </p:txBody>
      </p:sp>
      <p:sp>
        <p:nvSpPr>
          <p:cNvPr id="6" name="Slide Number Placeholder 5"/>
          <p:cNvSpPr>
            <a:spLocks noGrp="1"/>
          </p:cNvSpPr>
          <p:nvPr>
            <p:ph type="sldNum" sz="quarter" idx="12"/>
          </p:nvPr>
        </p:nvSpPr>
        <p:spPr/>
        <p:txBody>
          <a:bodyPr/>
          <a:lstStyle/>
          <a:p>
            <a:fld id="{5F689140-E178-1740-87FB-6181BC7EACD6}" type="slidenum">
              <a:rPr lang="en-US" smtClean="0">
                <a:solidFill>
                  <a:srgbClr val="AFAEB3"/>
                </a:solidFill>
              </a:rPr>
              <a:pPr/>
              <a:t>‹#›</a:t>
            </a:fld>
            <a:endParaRPr lang="en-US" dirty="0">
              <a:solidFill>
                <a:srgbClr val="AFAEB3"/>
              </a:solidFill>
            </a:endParaRPr>
          </a:p>
        </p:txBody>
      </p:sp>
      <p:pic>
        <p:nvPicPr>
          <p:cNvPr id="7" name="Picture 6"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2805894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230"/>
            <a:ext cx="8147248" cy="1143000"/>
          </a:xfrm>
        </p:spPr>
        <p:txBody>
          <a:bodyPr/>
          <a:lstStyle>
            <a:lvl1pPr>
              <a:defRPr b="0" i="0">
                <a:solidFill>
                  <a:schemeClr val="accent1"/>
                </a:solidFill>
                <a:latin typeface="HelveticaNeueLT Pro 55 Roman"/>
                <a:cs typeface="HelveticaNeueLT Pro 55 Roman"/>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8C59B1-132C-1749-8333-142E7C26FE11}" type="datetimeFigureOut">
              <a:rPr lang="en-US" smtClean="0"/>
              <a:pPr/>
              <a:t>11/7/2012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689140-E178-1740-87FB-6181BC7EACD6}" type="slidenum">
              <a:rPr lang="en-US" smtClean="0"/>
              <a:pPr/>
              <a:t>‹#›</a:t>
            </a:fld>
            <a:endParaRPr lang="en-US" dirty="0"/>
          </a:p>
        </p:txBody>
      </p:sp>
      <p:pic>
        <p:nvPicPr>
          <p:cNvPr id="6" name="Picture 5"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236026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76493"/>
            <a:ext cx="8147248" cy="1362075"/>
          </a:xfrm>
        </p:spPr>
        <p:txBody>
          <a:bodyPr anchor="t"/>
          <a:lstStyle>
            <a:lvl1pPr algn="l">
              <a:defRPr sz="4000" b="0" i="0" cap="none">
                <a:solidFill>
                  <a:schemeClr val="accent1"/>
                </a:solidFill>
                <a:latin typeface="HelveticaNeueLT Pro 55 Roman"/>
                <a:cs typeface="HelveticaNeueLT Pro 55 Roman"/>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76306"/>
            <a:ext cx="81472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C59B1-132C-1749-8333-142E7C26FE11}" type="datetimeFigureOut">
              <a:rPr lang="en-US" smtClean="0"/>
              <a:pPr/>
              <a:t>11/7/2012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689140-E178-1740-87FB-6181BC7EACD6}" type="slidenum">
              <a:rPr lang="en-US" smtClean="0"/>
              <a:pPr/>
              <a:t>‹#›</a:t>
            </a:fld>
            <a:endParaRPr lang="en-US" dirty="0"/>
          </a:p>
        </p:txBody>
      </p:sp>
      <p:pic>
        <p:nvPicPr>
          <p:cNvPr id="7" name="Picture 6"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207391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10721" cy="1143000"/>
          </a:xfrm>
        </p:spPr>
        <p:txBody>
          <a:bodyPr/>
          <a:lstStyle>
            <a:lvl1pPr>
              <a:defRPr b="0" i="0">
                <a:solidFill>
                  <a:schemeClr val="accent1"/>
                </a:solidFill>
                <a:latin typeface="HelveticaNeueLT Pro 55 Roman"/>
                <a:cs typeface="HelveticaNeueLT Pro 55 Roman"/>
              </a:defRPr>
            </a:lvl1pPr>
          </a:lstStyle>
          <a:p>
            <a:r>
              <a:rPr lang="en-GB" dirty="0" smtClean="0"/>
              <a:t>Click to edit Master title style</a:t>
            </a:r>
            <a:endParaRPr lang="en-US" dirty="0"/>
          </a:p>
        </p:txBody>
      </p:sp>
      <p:sp>
        <p:nvSpPr>
          <p:cNvPr id="5" name="Date Placeholder 4"/>
          <p:cNvSpPr>
            <a:spLocks noGrp="1"/>
          </p:cNvSpPr>
          <p:nvPr>
            <p:ph type="dt" sz="half" idx="10"/>
          </p:nvPr>
        </p:nvSpPr>
        <p:spPr/>
        <p:txBody>
          <a:bodyPr/>
          <a:lstStyle/>
          <a:p>
            <a:fld id="{6C8C59B1-132C-1749-8333-142E7C26FE11}" type="datetimeFigureOut">
              <a:rPr lang="en-US" smtClean="0"/>
              <a:pPr/>
              <a:t>11/7/2012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689140-E178-1740-87FB-6181BC7EACD6}" type="slidenum">
              <a:rPr lang="en-US" smtClean="0"/>
              <a:pPr/>
              <a:t>‹#›</a:t>
            </a:fld>
            <a:endParaRPr lang="en-US" dirty="0"/>
          </a:p>
        </p:txBody>
      </p:sp>
      <p:pic>
        <p:nvPicPr>
          <p:cNvPr id="9" name="Picture 8"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
        <p:nvSpPr>
          <p:cNvPr id="10" name="Content Placeholder 2"/>
          <p:cNvSpPr>
            <a:spLocks noGrp="1"/>
          </p:cNvSpPr>
          <p:nvPr>
            <p:ph sz="half" idx="1"/>
          </p:nvPr>
        </p:nvSpPr>
        <p:spPr>
          <a:xfrm>
            <a:off x="457200" y="1600200"/>
            <a:ext cx="8147248" cy="4571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00794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10721" cy="1143000"/>
          </a:xfrm>
        </p:spPr>
        <p:txBody>
          <a:bodyPr/>
          <a:lstStyle>
            <a:lvl1pPr>
              <a:defRPr b="0" i="0">
                <a:solidFill>
                  <a:schemeClr val="accent1"/>
                </a:solidFill>
                <a:latin typeface="HelveticaNeueLT Pro 55 Roman"/>
                <a:cs typeface="HelveticaNeueLT Pro 55 Roman"/>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1600200"/>
            <a:ext cx="3956400" cy="4537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3956248" cy="4537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6C8C59B1-132C-1749-8333-142E7C26FE11}" type="datetimeFigureOut">
              <a:rPr lang="en-US" smtClean="0"/>
              <a:pPr/>
              <a:t>11/7/2012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689140-E178-1740-87FB-6181BC7EACD6}" type="slidenum">
              <a:rPr lang="en-US" smtClean="0"/>
              <a:pPr/>
              <a:t>‹#›</a:t>
            </a:fld>
            <a:endParaRPr lang="en-US" dirty="0"/>
          </a:p>
        </p:txBody>
      </p:sp>
      <p:pic>
        <p:nvPicPr>
          <p:cNvPr id="9" name="Picture 8"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931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17892" cy="1143000"/>
          </a:xfrm>
        </p:spPr>
        <p:txBody>
          <a:bodyPr/>
          <a:lstStyle>
            <a:lvl1pPr>
              <a:defRPr b="0" i="0">
                <a:solidFill>
                  <a:schemeClr val="accent1"/>
                </a:solidFill>
                <a:latin typeface="HelveticaNeueLT Pro 55 Roman"/>
                <a:cs typeface="HelveticaNeueLT Pro 55 Roman"/>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457200" y="1535113"/>
            <a:ext cx="3956400"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3956400" cy="39632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3956400"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4"/>
            <a:ext cx="3956400" cy="39632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C8C59B1-132C-1749-8333-142E7C26FE11}" type="datetimeFigureOut">
              <a:rPr lang="en-US" smtClean="0"/>
              <a:pPr/>
              <a:t>11/7/2012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689140-E178-1740-87FB-6181BC7EACD6}" type="slidenum">
              <a:rPr lang="en-US" smtClean="0"/>
              <a:pPr/>
              <a:t>‹#›</a:t>
            </a:fld>
            <a:endParaRPr lang="en-US" dirty="0"/>
          </a:p>
        </p:txBody>
      </p:sp>
      <p:pic>
        <p:nvPicPr>
          <p:cNvPr id="10" name="Picture 9"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6854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age (with Logo &amp;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C59B1-132C-1749-8333-142E7C26FE11}" type="datetimeFigureOut">
              <a:rPr lang="en-US" smtClean="0"/>
              <a:pPr/>
              <a:t>11/7/2012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689140-E178-1740-87FB-6181BC7EACD6}" type="slidenum">
              <a:rPr lang="en-US" smtClean="0"/>
              <a:pPr/>
              <a:t>‹#›</a:t>
            </a:fld>
            <a:endParaRPr lang="en-US" dirty="0"/>
          </a:p>
        </p:txBody>
      </p:sp>
      <p:pic>
        <p:nvPicPr>
          <p:cNvPr id="5" name="Picture 4" descr="HRB Logo and 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1963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age (with Logo)">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C59B1-132C-1749-8333-142E7C26FE11}" type="datetimeFigureOut">
              <a:rPr lang="en-US" smtClean="0"/>
              <a:pPr/>
              <a:t>11/7/2012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689140-E178-1740-87FB-6181BC7EACD6}" type="slidenum">
              <a:rPr lang="en-US" smtClean="0"/>
              <a:pPr/>
              <a:t>‹#›</a:t>
            </a:fld>
            <a:endParaRPr lang="en-US" dirty="0"/>
          </a:p>
        </p:txBody>
      </p:sp>
      <p:pic>
        <p:nvPicPr>
          <p:cNvPr id="5" name="Picture 4" descr="HRB Logo and 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320" y="365521"/>
            <a:ext cx="1152128" cy="908261"/>
          </a:xfrm>
          <a:prstGeom prst="rect">
            <a:avLst/>
          </a:prstGeom>
        </p:spPr>
      </p:pic>
    </p:spTree>
    <p:extLst>
      <p:ext uri="{BB962C8B-B14F-4D97-AF65-F5344CB8AC3E}">
        <p14:creationId xmlns:p14="http://schemas.microsoft.com/office/powerpoint/2010/main" val="64983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No Logo or Backgroun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8C59B1-132C-1749-8333-142E7C26FE11}" type="datetimeFigureOut">
              <a:rPr lang="en-US" smtClean="0"/>
              <a:pPr/>
              <a:t>11/7/2012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689140-E178-1740-87FB-6181BC7EACD6}" type="slidenum">
              <a:rPr lang="en-US" smtClean="0"/>
              <a:pPr/>
              <a:t>‹#›</a:t>
            </a:fld>
            <a:endParaRPr lang="en-US" dirty="0"/>
          </a:p>
        </p:txBody>
      </p:sp>
    </p:spTree>
    <p:extLst>
      <p:ext uri="{BB962C8B-B14F-4D97-AF65-F5344CB8AC3E}">
        <p14:creationId xmlns:p14="http://schemas.microsoft.com/office/powerpoint/2010/main" val="32091107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smtClean="0">
                <a:ln>
                  <a:noFill/>
                </a:ln>
                <a:solidFill>
                  <a:srgbClr val="800000"/>
                </a:solidFill>
                <a:effectLst/>
                <a:uLnTx/>
                <a:uFillTx/>
                <a:latin typeface="HelveticaNeueLT Pro 55 Roman"/>
                <a:ea typeface="ＭＳ Ｐゴシック" pitchFamily="-110" charset="-128"/>
              </a:rPr>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80219"/>
            <a:ext cx="1378321" cy="241256"/>
          </a:xfrm>
          <a:prstGeom prst="rect">
            <a:avLst/>
          </a:prstGeom>
        </p:spPr>
        <p:txBody>
          <a:bodyPr vert="horz" lIns="91440" tIns="45720" rIns="91440" bIns="45720" rtlCol="0" anchor="ctr"/>
          <a:lstStyle>
            <a:lvl1pPr algn="l">
              <a:defRPr sz="1000">
                <a:solidFill>
                  <a:schemeClr val="tx2"/>
                </a:solidFill>
                <a:latin typeface="Helvetica Neue LT Pro 45 Light"/>
              </a:defRPr>
            </a:lvl1pPr>
          </a:lstStyle>
          <a:p>
            <a:fld id="{6C8C59B1-132C-1749-8333-142E7C26FE11}" type="datetimeFigureOut">
              <a:rPr lang="en-US" smtClean="0"/>
              <a:pPr/>
              <a:t>11/7/2012</a:t>
            </a:fld>
            <a:endParaRPr lang="en-US" dirty="0"/>
          </a:p>
        </p:txBody>
      </p:sp>
      <p:sp>
        <p:nvSpPr>
          <p:cNvPr id="5" name="Footer Placeholder 4"/>
          <p:cNvSpPr>
            <a:spLocks noGrp="1"/>
          </p:cNvSpPr>
          <p:nvPr>
            <p:ph type="ftr" sz="quarter" idx="3"/>
          </p:nvPr>
        </p:nvSpPr>
        <p:spPr>
          <a:xfrm>
            <a:off x="1965305" y="6480219"/>
            <a:ext cx="3986233" cy="241256"/>
          </a:xfrm>
          <a:prstGeom prst="rect">
            <a:avLst/>
          </a:prstGeom>
        </p:spPr>
        <p:txBody>
          <a:bodyPr vert="horz" lIns="91440" tIns="45720" rIns="91440" bIns="45720" rtlCol="0" anchor="ctr"/>
          <a:lstStyle>
            <a:lvl1pPr algn="l">
              <a:defRPr sz="1000">
                <a:solidFill>
                  <a:schemeClr val="tx2"/>
                </a:solidFill>
                <a:latin typeface="Helvetica Neue LT Pro 45 Light"/>
              </a:defRPr>
            </a:lvl1pPr>
          </a:lstStyle>
          <a:p>
            <a:endParaRPr lang="en-US" dirty="0"/>
          </a:p>
        </p:txBody>
      </p:sp>
      <p:sp>
        <p:nvSpPr>
          <p:cNvPr id="6" name="Slide Number Placeholder 5"/>
          <p:cNvSpPr>
            <a:spLocks noGrp="1"/>
          </p:cNvSpPr>
          <p:nvPr>
            <p:ph type="sldNum" sz="quarter" idx="4"/>
          </p:nvPr>
        </p:nvSpPr>
        <p:spPr>
          <a:xfrm>
            <a:off x="6099861" y="6480219"/>
            <a:ext cx="769957" cy="241256"/>
          </a:xfrm>
          <a:prstGeom prst="rect">
            <a:avLst/>
          </a:prstGeom>
        </p:spPr>
        <p:txBody>
          <a:bodyPr vert="horz" lIns="91440" tIns="45720" rIns="91440" bIns="45720" rtlCol="0" anchor="ctr"/>
          <a:lstStyle>
            <a:lvl1pPr algn="r">
              <a:defRPr sz="1000">
                <a:solidFill>
                  <a:schemeClr val="tx2"/>
                </a:solidFill>
                <a:latin typeface="Helvetica Neue LT Pro 45 Light"/>
              </a:defRPr>
            </a:lvl1pPr>
          </a:lstStyle>
          <a:p>
            <a:fld id="{5F689140-E178-1740-87FB-6181BC7EACD6}" type="slidenum">
              <a:rPr lang="en-US" smtClean="0"/>
              <a:pPr/>
              <a:t>‹#›</a:t>
            </a:fld>
            <a:endParaRPr lang="en-US" dirty="0"/>
          </a:p>
        </p:txBody>
      </p:sp>
    </p:spTree>
    <p:extLst>
      <p:ext uri="{BB962C8B-B14F-4D97-AF65-F5344CB8AC3E}">
        <p14:creationId xmlns:p14="http://schemas.microsoft.com/office/powerpoint/2010/main" val="19720051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1" r:id="rId3"/>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Neue LT Pro 45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Helvetica Neue LT Pro 45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Helvetica Neue LT Pro 45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Neue LT Pro 45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Neue LT Pro 45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0" lang="ga-IE" sz="4400" b="0" i="0" u="none" strike="noStrike" kern="1200" cap="none" spc="0" normalizeH="0" baseline="0" noProof="0" dirty="0" smtClean="0">
                <a:ln>
                  <a:noFill/>
                </a:ln>
                <a:solidFill>
                  <a:srgbClr val="800000"/>
                </a:solidFill>
                <a:effectLst/>
                <a:uLnTx/>
                <a:uFillTx/>
                <a:latin typeface="HelveticaNeueLT Pro 55 Roman"/>
                <a:ea typeface="ＭＳ Ｐゴシック" pitchFamily="-110" charset="-128"/>
                <a:cs typeface="HelveticaNeueLT Pro 55 Roman"/>
              </a:rPr>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480219"/>
            <a:ext cx="1378321" cy="241256"/>
          </a:xfrm>
          <a:prstGeom prst="rect">
            <a:avLst/>
          </a:prstGeom>
        </p:spPr>
        <p:txBody>
          <a:bodyPr vert="horz" lIns="91440" tIns="45720" rIns="91440" bIns="45720" rtlCol="0" anchor="ctr"/>
          <a:lstStyle>
            <a:lvl1pPr algn="l">
              <a:defRPr sz="1000">
                <a:solidFill>
                  <a:schemeClr val="tx2"/>
                </a:solidFill>
                <a:latin typeface="Helvetica Neue LT Pro 45 Light"/>
              </a:defRPr>
            </a:lvl1pPr>
          </a:lstStyle>
          <a:p>
            <a:fld id="{6C8C59B1-132C-1749-8333-142E7C26FE11}" type="datetimeFigureOut">
              <a:rPr lang="en-US" smtClean="0"/>
              <a:pPr/>
              <a:t>11/7/2012</a:t>
            </a:fld>
            <a:endParaRPr lang="en-US" dirty="0"/>
          </a:p>
        </p:txBody>
      </p:sp>
      <p:sp>
        <p:nvSpPr>
          <p:cNvPr id="5" name="Footer Placeholder 4"/>
          <p:cNvSpPr>
            <a:spLocks noGrp="1"/>
          </p:cNvSpPr>
          <p:nvPr>
            <p:ph type="ftr" sz="quarter" idx="3"/>
          </p:nvPr>
        </p:nvSpPr>
        <p:spPr>
          <a:xfrm>
            <a:off x="1965305" y="6480219"/>
            <a:ext cx="3986233" cy="241256"/>
          </a:xfrm>
          <a:prstGeom prst="rect">
            <a:avLst/>
          </a:prstGeom>
        </p:spPr>
        <p:txBody>
          <a:bodyPr vert="horz" lIns="91440" tIns="45720" rIns="91440" bIns="45720" rtlCol="0" anchor="ctr"/>
          <a:lstStyle>
            <a:lvl1pPr algn="l">
              <a:defRPr sz="1000">
                <a:solidFill>
                  <a:schemeClr val="tx2"/>
                </a:solidFill>
                <a:latin typeface="Helvetica Neue LT Pro 45 Light"/>
              </a:defRPr>
            </a:lvl1pPr>
          </a:lstStyle>
          <a:p>
            <a:endParaRPr lang="en-US" dirty="0"/>
          </a:p>
        </p:txBody>
      </p:sp>
      <p:sp>
        <p:nvSpPr>
          <p:cNvPr id="6" name="Slide Number Placeholder 5"/>
          <p:cNvSpPr>
            <a:spLocks noGrp="1"/>
          </p:cNvSpPr>
          <p:nvPr>
            <p:ph type="sldNum" sz="quarter" idx="4"/>
          </p:nvPr>
        </p:nvSpPr>
        <p:spPr>
          <a:xfrm>
            <a:off x="6099861" y="6480219"/>
            <a:ext cx="769957" cy="241256"/>
          </a:xfrm>
          <a:prstGeom prst="rect">
            <a:avLst/>
          </a:prstGeom>
        </p:spPr>
        <p:txBody>
          <a:bodyPr vert="horz" lIns="91440" tIns="45720" rIns="91440" bIns="45720" rtlCol="0" anchor="ctr"/>
          <a:lstStyle>
            <a:lvl1pPr algn="r">
              <a:defRPr sz="1000">
                <a:solidFill>
                  <a:schemeClr val="tx2"/>
                </a:solidFill>
                <a:latin typeface="Helvetica Neue LT Pro 45 Light"/>
              </a:defRPr>
            </a:lvl1pPr>
          </a:lstStyle>
          <a:p>
            <a:fld id="{5F689140-E178-1740-87FB-6181BC7EACD6}" type="slidenum">
              <a:rPr lang="en-US" smtClean="0"/>
              <a:pPr/>
              <a:t>‹#›</a:t>
            </a:fld>
            <a:endParaRPr lang="en-US" dirty="0"/>
          </a:p>
        </p:txBody>
      </p:sp>
    </p:spTree>
    <p:extLst>
      <p:ext uri="{BB962C8B-B14F-4D97-AF65-F5344CB8AC3E}">
        <p14:creationId xmlns:p14="http://schemas.microsoft.com/office/powerpoint/2010/main" val="307351329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Neue LT Pro 45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Helvetica Neue LT Pro 45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Helvetica Neue LT Pro 45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Neue LT Pro 45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Neue LT Pro 45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smtClean="0">
                <a:ln>
                  <a:noFill/>
                </a:ln>
                <a:solidFill>
                  <a:srgbClr val="800000"/>
                </a:solidFill>
                <a:effectLst/>
                <a:uLnTx/>
                <a:uFillTx/>
                <a:latin typeface="HelveticaNeueLT Pro 55 Roman"/>
                <a:ea typeface="ＭＳ Ｐゴシック" pitchFamily="-110" charset="-128"/>
              </a:rPr>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80219"/>
            <a:ext cx="1378321" cy="241256"/>
          </a:xfrm>
          <a:prstGeom prst="rect">
            <a:avLst/>
          </a:prstGeom>
        </p:spPr>
        <p:txBody>
          <a:bodyPr vert="horz" lIns="91440" tIns="45720" rIns="91440" bIns="45720" rtlCol="0" anchor="ctr"/>
          <a:lstStyle>
            <a:lvl1pPr algn="l">
              <a:defRPr sz="1000">
                <a:solidFill>
                  <a:schemeClr val="tx2"/>
                </a:solidFill>
                <a:latin typeface="Helvetica Neue LT Pro 45 Light"/>
              </a:defRPr>
            </a:lvl1pPr>
          </a:lstStyle>
          <a:p>
            <a:fld id="{6C8C59B1-132C-1749-8333-142E7C26FE11}" type="datetimeFigureOut">
              <a:rPr lang="en-US" smtClean="0">
                <a:solidFill>
                  <a:srgbClr val="AFAEB3"/>
                </a:solidFill>
              </a:rPr>
              <a:pPr/>
              <a:t>11/7/2012</a:t>
            </a:fld>
            <a:endParaRPr lang="en-US" dirty="0">
              <a:solidFill>
                <a:srgbClr val="AFAEB3"/>
              </a:solidFill>
            </a:endParaRPr>
          </a:p>
        </p:txBody>
      </p:sp>
      <p:sp>
        <p:nvSpPr>
          <p:cNvPr id="5" name="Footer Placeholder 4"/>
          <p:cNvSpPr>
            <a:spLocks noGrp="1"/>
          </p:cNvSpPr>
          <p:nvPr>
            <p:ph type="ftr" sz="quarter" idx="3"/>
          </p:nvPr>
        </p:nvSpPr>
        <p:spPr>
          <a:xfrm>
            <a:off x="1965305" y="6480219"/>
            <a:ext cx="3986233" cy="241256"/>
          </a:xfrm>
          <a:prstGeom prst="rect">
            <a:avLst/>
          </a:prstGeom>
        </p:spPr>
        <p:txBody>
          <a:bodyPr vert="horz" lIns="91440" tIns="45720" rIns="91440" bIns="45720" rtlCol="0" anchor="ctr"/>
          <a:lstStyle>
            <a:lvl1pPr algn="l">
              <a:defRPr sz="1000">
                <a:solidFill>
                  <a:schemeClr val="tx2"/>
                </a:solidFill>
                <a:latin typeface="Helvetica Neue LT Pro 45 Light"/>
              </a:defRPr>
            </a:lvl1pPr>
          </a:lstStyle>
          <a:p>
            <a:endParaRPr lang="en-US" dirty="0">
              <a:solidFill>
                <a:srgbClr val="AFAEB3"/>
              </a:solidFill>
            </a:endParaRPr>
          </a:p>
        </p:txBody>
      </p:sp>
      <p:sp>
        <p:nvSpPr>
          <p:cNvPr id="6" name="Slide Number Placeholder 5"/>
          <p:cNvSpPr>
            <a:spLocks noGrp="1"/>
          </p:cNvSpPr>
          <p:nvPr>
            <p:ph type="sldNum" sz="quarter" idx="4"/>
          </p:nvPr>
        </p:nvSpPr>
        <p:spPr>
          <a:xfrm>
            <a:off x="6099861" y="6480219"/>
            <a:ext cx="769957" cy="241256"/>
          </a:xfrm>
          <a:prstGeom prst="rect">
            <a:avLst/>
          </a:prstGeom>
        </p:spPr>
        <p:txBody>
          <a:bodyPr vert="horz" lIns="91440" tIns="45720" rIns="91440" bIns="45720" rtlCol="0" anchor="ctr"/>
          <a:lstStyle>
            <a:lvl1pPr algn="r">
              <a:defRPr sz="1000">
                <a:solidFill>
                  <a:schemeClr val="tx2"/>
                </a:solidFill>
                <a:latin typeface="Helvetica Neue LT Pro 45 Light"/>
              </a:defRPr>
            </a:lvl1pPr>
          </a:lstStyle>
          <a:p>
            <a:fld id="{5F689140-E178-1740-87FB-6181BC7EACD6}" type="slidenum">
              <a:rPr lang="en-US" smtClean="0">
                <a:solidFill>
                  <a:srgbClr val="AFAEB3"/>
                </a:solidFill>
              </a:rPr>
              <a:pPr/>
              <a:t>‹#›</a:t>
            </a:fld>
            <a:endParaRPr lang="en-US" dirty="0">
              <a:solidFill>
                <a:srgbClr val="AFAEB3"/>
              </a:solidFill>
            </a:endParaRPr>
          </a:p>
        </p:txBody>
      </p:sp>
    </p:spTree>
    <p:extLst>
      <p:ext uri="{BB962C8B-B14F-4D97-AF65-F5344CB8AC3E}">
        <p14:creationId xmlns:p14="http://schemas.microsoft.com/office/powerpoint/2010/main" val="59604299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Neue LT Pro 45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Helvetica Neue LT Pro 45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Helvetica Neue LT Pro 45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Neue LT Pro 45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Neue LT Pro 45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drugsandalcohol.ie/18439/"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175793"/>
            <a:ext cx="6755101" cy="1323439"/>
          </a:xfrm>
        </p:spPr>
        <p:txBody>
          <a:bodyPr/>
          <a:lstStyle/>
          <a:p>
            <a:r>
              <a:rPr lang="en-IE" dirty="0" smtClean="0"/>
              <a:t>Alcohol </a:t>
            </a:r>
            <a:r>
              <a:rPr lang="en-IE" dirty="0"/>
              <a:t>trends and public attitudes</a:t>
            </a:r>
          </a:p>
        </p:txBody>
      </p:sp>
      <p:sp>
        <p:nvSpPr>
          <p:cNvPr id="3" name="Subtitle 2"/>
          <p:cNvSpPr>
            <a:spLocks noGrp="1"/>
          </p:cNvSpPr>
          <p:nvPr>
            <p:ph type="subTitle" idx="1"/>
          </p:nvPr>
        </p:nvSpPr>
        <p:spPr>
          <a:xfrm>
            <a:off x="457199" y="2569760"/>
            <a:ext cx="5759495" cy="2185120"/>
          </a:xfrm>
        </p:spPr>
        <p:txBody>
          <a:bodyPr>
            <a:normAutofit fontScale="92500" lnSpcReduction="10000"/>
          </a:bodyPr>
          <a:lstStyle/>
          <a:p>
            <a:r>
              <a:rPr lang="en-IE" dirty="0" smtClean="0"/>
              <a:t>Dr Jean Long</a:t>
            </a:r>
          </a:p>
          <a:p>
            <a:endParaRPr lang="en-IE" sz="2600" dirty="0" smtClean="0"/>
          </a:p>
          <a:p>
            <a:r>
              <a:rPr lang="en-IE" sz="2600" dirty="0" smtClean="0"/>
              <a:t>With assistance from:</a:t>
            </a:r>
            <a:endParaRPr lang="en-IE" sz="2600" dirty="0"/>
          </a:p>
          <a:p>
            <a:r>
              <a:rPr lang="en-IE" sz="2600" dirty="0" smtClean="0"/>
              <a:t>Dr </a:t>
            </a:r>
            <a:r>
              <a:rPr lang="en-IE" sz="2600" dirty="0"/>
              <a:t>Deirdre </a:t>
            </a:r>
            <a:r>
              <a:rPr lang="en-IE" sz="2600" dirty="0" smtClean="0"/>
              <a:t>Mongan </a:t>
            </a:r>
          </a:p>
          <a:p>
            <a:r>
              <a:rPr lang="en-IE" sz="2600" dirty="0" smtClean="0"/>
              <a:t>Dr </a:t>
            </a:r>
            <a:r>
              <a:rPr lang="en-IE" sz="2600" dirty="0"/>
              <a:t>Justine </a:t>
            </a:r>
            <a:r>
              <a:rPr lang="en-IE" sz="2600" dirty="0" err="1" smtClean="0"/>
              <a:t>Horgan</a:t>
            </a:r>
            <a:endParaRPr lang="en-IE" sz="2600" dirty="0" smtClean="0"/>
          </a:p>
          <a:p>
            <a:endParaRPr lang="en-IE" sz="2600" dirty="0"/>
          </a:p>
          <a:p>
            <a:endParaRPr lang="en-IE" dirty="0"/>
          </a:p>
          <a:p>
            <a:endParaRPr lang="en-IE" dirty="0"/>
          </a:p>
          <a:p>
            <a:endParaRPr lang="en-IE" dirty="0"/>
          </a:p>
        </p:txBody>
      </p:sp>
    </p:spTree>
    <p:extLst>
      <p:ext uri="{BB962C8B-B14F-4D97-AF65-F5344CB8AC3E}">
        <p14:creationId xmlns:p14="http://schemas.microsoft.com/office/powerpoint/2010/main" val="344936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147248" cy="1143000"/>
          </a:xfrm>
        </p:spPr>
        <p:txBody>
          <a:bodyPr>
            <a:normAutofit/>
          </a:bodyPr>
          <a:lstStyle/>
          <a:p>
            <a:r>
              <a:rPr lang="en-IE" sz="3200" dirty="0" smtClean="0">
                <a:solidFill>
                  <a:srgbClr val="C00000"/>
                </a:solidFill>
              </a:rPr>
              <a:t>Measuring personal alcohol consumption</a:t>
            </a:r>
            <a:endParaRPr lang="en-IE" sz="3200" dirty="0">
              <a:solidFill>
                <a:srgbClr val="C00000"/>
              </a:solidFill>
            </a:endParaRPr>
          </a:p>
        </p:txBody>
      </p:sp>
      <p:sp>
        <p:nvSpPr>
          <p:cNvPr id="3" name="Content Placeholder 2"/>
          <p:cNvSpPr>
            <a:spLocks noGrp="1"/>
          </p:cNvSpPr>
          <p:nvPr>
            <p:ph sz="half" idx="1"/>
          </p:nvPr>
        </p:nvSpPr>
        <p:spPr>
          <a:xfrm>
            <a:off x="457199" y="1600200"/>
            <a:ext cx="8398933" cy="4571304"/>
          </a:xfrm>
        </p:spPr>
        <p:txBody>
          <a:bodyPr>
            <a:normAutofit/>
          </a:bodyPr>
          <a:lstStyle/>
          <a:p>
            <a:r>
              <a:rPr lang="en-IE" sz="2400" dirty="0" smtClean="0">
                <a:solidFill>
                  <a:srgbClr val="C00000"/>
                </a:solidFill>
              </a:rPr>
              <a:t>58% </a:t>
            </a:r>
            <a:r>
              <a:rPr lang="en-IE" sz="2400" dirty="0"/>
              <a:t>have heard of the term ‘standard drink</a:t>
            </a:r>
            <a:r>
              <a:rPr lang="en-IE" sz="2400" dirty="0" smtClean="0"/>
              <a:t>’ </a:t>
            </a:r>
          </a:p>
          <a:p>
            <a:endParaRPr lang="en-IE" sz="2400" dirty="0"/>
          </a:p>
          <a:p>
            <a:r>
              <a:rPr lang="en-IE" sz="2400" dirty="0" smtClean="0">
                <a:solidFill>
                  <a:srgbClr val="C00000"/>
                </a:solidFill>
              </a:rPr>
              <a:t>9% </a:t>
            </a:r>
            <a:r>
              <a:rPr lang="en-IE" sz="2400" dirty="0"/>
              <a:t>of respondents correctly identified the number of standard drinks in each of the four measures of alcohol asked about in the </a:t>
            </a:r>
            <a:r>
              <a:rPr lang="en-IE" sz="2400" dirty="0" smtClean="0"/>
              <a:t>survey</a:t>
            </a:r>
          </a:p>
          <a:p>
            <a:endParaRPr lang="en-IE" sz="1200" dirty="0" smtClean="0"/>
          </a:p>
          <a:p>
            <a:r>
              <a:rPr lang="en-IE" sz="2400" dirty="0" smtClean="0">
                <a:solidFill>
                  <a:srgbClr val="C00000"/>
                </a:solidFill>
              </a:rPr>
              <a:t>9% </a:t>
            </a:r>
            <a:r>
              <a:rPr lang="en-IE" sz="2400" dirty="0" smtClean="0"/>
              <a:t>know the maximum weekly number </a:t>
            </a:r>
            <a:r>
              <a:rPr lang="en-IE" sz="2400" dirty="0"/>
              <a:t>of standard drinks recommended for </a:t>
            </a:r>
            <a:r>
              <a:rPr lang="en-IE" sz="2400" dirty="0" smtClean="0"/>
              <a:t>men and for women</a:t>
            </a:r>
            <a:r>
              <a:rPr lang="en-IE" sz="2400" dirty="0"/>
              <a:t> </a:t>
            </a:r>
          </a:p>
        </p:txBody>
      </p:sp>
    </p:spTree>
    <p:extLst>
      <p:ext uri="{BB962C8B-B14F-4D97-AF65-F5344CB8AC3E}">
        <p14:creationId xmlns:p14="http://schemas.microsoft.com/office/powerpoint/2010/main" val="4136134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rgbClr val="C00000"/>
                </a:solidFill>
              </a:rPr>
              <a:t>Government intervention</a:t>
            </a:r>
            <a:endParaRPr lang="en-IE" dirty="0">
              <a:solidFill>
                <a:srgbClr val="C00000"/>
              </a:solidFill>
            </a:endParaRPr>
          </a:p>
        </p:txBody>
      </p:sp>
      <p:sp>
        <p:nvSpPr>
          <p:cNvPr id="4" name="Content Placeholder 3"/>
          <p:cNvSpPr>
            <a:spLocks noGrp="1"/>
          </p:cNvSpPr>
          <p:nvPr>
            <p:ph sz="half" idx="1"/>
          </p:nvPr>
        </p:nvSpPr>
        <p:spPr/>
        <p:txBody>
          <a:bodyPr>
            <a:normAutofit/>
          </a:bodyPr>
          <a:lstStyle/>
          <a:p>
            <a:endParaRPr lang="en-IE" sz="2400" dirty="0" smtClean="0"/>
          </a:p>
          <a:p>
            <a:r>
              <a:rPr lang="en-IE" sz="2400" dirty="0" smtClean="0">
                <a:solidFill>
                  <a:srgbClr val="C00000"/>
                </a:solidFill>
              </a:rPr>
              <a:t>58%</a:t>
            </a:r>
            <a:r>
              <a:rPr lang="en-IE" sz="2400" dirty="0" smtClean="0"/>
              <a:t> </a:t>
            </a:r>
            <a:r>
              <a:rPr lang="en-IE" sz="2400" dirty="0"/>
              <a:t>do not think that the government is doing enough to reduce alcohol consumption while only </a:t>
            </a:r>
            <a:r>
              <a:rPr lang="en-IE" sz="2400" dirty="0">
                <a:solidFill>
                  <a:srgbClr val="C00000"/>
                </a:solidFill>
              </a:rPr>
              <a:t>19%</a:t>
            </a:r>
            <a:r>
              <a:rPr lang="en-IE" sz="2400" dirty="0"/>
              <a:t> think that the government is doing </a:t>
            </a:r>
            <a:r>
              <a:rPr lang="en-IE" sz="2400" dirty="0" smtClean="0"/>
              <a:t>enough</a:t>
            </a:r>
            <a:endParaRPr lang="en-IE" sz="2400" dirty="0"/>
          </a:p>
          <a:p>
            <a:endParaRPr lang="en-IE" sz="2400" dirty="0" smtClean="0"/>
          </a:p>
          <a:p>
            <a:r>
              <a:rPr lang="en-IE" sz="2400" dirty="0" smtClean="0">
                <a:solidFill>
                  <a:srgbClr val="C00000"/>
                </a:solidFill>
              </a:rPr>
              <a:t>78%</a:t>
            </a:r>
            <a:r>
              <a:rPr lang="en-IE" sz="2400" dirty="0" smtClean="0"/>
              <a:t> believe </a:t>
            </a:r>
            <a:r>
              <a:rPr lang="en-IE" sz="2400" dirty="0"/>
              <a:t>that the government has a responsibility to implement public health measures to address high alcohol </a:t>
            </a:r>
            <a:r>
              <a:rPr lang="en-IE" sz="2400" dirty="0" smtClean="0"/>
              <a:t>consumption</a:t>
            </a:r>
            <a:endParaRPr lang="en-IE" sz="2400" dirty="0"/>
          </a:p>
        </p:txBody>
      </p:sp>
    </p:spTree>
    <p:extLst>
      <p:ext uri="{BB962C8B-B14F-4D97-AF65-F5344CB8AC3E}">
        <p14:creationId xmlns:p14="http://schemas.microsoft.com/office/powerpoint/2010/main" val="1240914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C00000"/>
                </a:solidFill>
              </a:rPr>
              <a:t>Alcohol pricing trends</a:t>
            </a:r>
            <a:endParaRPr lang="en-IE" dirty="0">
              <a:solidFill>
                <a:srgbClr val="C00000"/>
              </a:solidFill>
            </a:endParaRPr>
          </a:p>
        </p:txBody>
      </p:sp>
      <p:sp>
        <p:nvSpPr>
          <p:cNvPr id="3" name="Content Placeholder 2"/>
          <p:cNvSpPr>
            <a:spLocks noGrp="1"/>
          </p:cNvSpPr>
          <p:nvPr>
            <p:ph sz="half" idx="1"/>
          </p:nvPr>
        </p:nvSpPr>
        <p:spPr>
          <a:xfrm>
            <a:off x="152400" y="1600200"/>
            <a:ext cx="8839200" cy="4571304"/>
          </a:xfrm>
        </p:spPr>
        <p:txBody>
          <a:bodyPr>
            <a:normAutofit fontScale="92500" lnSpcReduction="10000"/>
          </a:bodyPr>
          <a:lstStyle/>
          <a:p>
            <a:r>
              <a:rPr lang="en-IE" sz="2400" dirty="0" smtClean="0">
                <a:solidFill>
                  <a:srgbClr val="C00000"/>
                </a:solidFill>
              </a:rPr>
              <a:t>76%</a:t>
            </a:r>
            <a:r>
              <a:rPr lang="en-IE" sz="2400" dirty="0">
                <a:solidFill>
                  <a:srgbClr val="C00000"/>
                </a:solidFill>
              </a:rPr>
              <a:t> </a:t>
            </a:r>
            <a:r>
              <a:rPr lang="en-IE" sz="2400" dirty="0" smtClean="0"/>
              <a:t>have </a:t>
            </a:r>
            <a:r>
              <a:rPr lang="en-IE" sz="2400" dirty="0"/>
              <a:t>purchased alcohol in a supermarket in the past few years. </a:t>
            </a:r>
            <a:r>
              <a:rPr lang="en-IE" sz="2400" dirty="0" smtClean="0"/>
              <a:t>Of these 777 respondents:</a:t>
            </a:r>
          </a:p>
          <a:p>
            <a:endParaRPr lang="en-IE" sz="1200" dirty="0" smtClean="0"/>
          </a:p>
          <a:p>
            <a:pPr lvl="1"/>
            <a:r>
              <a:rPr lang="en-IE" sz="2000" dirty="0" smtClean="0">
                <a:solidFill>
                  <a:srgbClr val="C00000"/>
                </a:solidFill>
              </a:rPr>
              <a:t>52%</a:t>
            </a:r>
            <a:r>
              <a:rPr lang="en-IE" sz="2000" dirty="0" smtClean="0"/>
              <a:t> believe </a:t>
            </a:r>
            <a:r>
              <a:rPr lang="en-IE" sz="2000" dirty="0"/>
              <a:t>that the price </a:t>
            </a:r>
            <a:r>
              <a:rPr lang="en-IE" sz="2000" dirty="0" smtClean="0"/>
              <a:t>has </a:t>
            </a:r>
            <a:r>
              <a:rPr lang="en-IE" sz="2000" dirty="0" smtClean="0">
                <a:solidFill>
                  <a:srgbClr val="C00000"/>
                </a:solidFill>
              </a:rPr>
              <a:t>decreased</a:t>
            </a:r>
          </a:p>
          <a:p>
            <a:pPr lvl="1"/>
            <a:r>
              <a:rPr lang="en-IE" sz="2000" dirty="0" smtClean="0">
                <a:solidFill>
                  <a:srgbClr val="C00000"/>
                </a:solidFill>
              </a:rPr>
              <a:t>23%</a:t>
            </a:r>
            <a:r>
              <a:rPr lang="en-IE" sz="2000" dirty="0" smtClean="0"/>
              <a:t> believe </a:t>
            </a:r>
            <a:r>
              <a:rPr lang="en-IE" sz="2000" dirty="0"/>
              <a:t>that it has remained </a:t>
            </a:r>
            <a:r>
              <a:rPr lang="en-IE" sz="2000" dirty="0" smtClean="0"/>
              <a:t>the </a:t>
            </a:r>
            <a:r>
              <a:rPr lang="en-IE" sz="2000" dirty="0"/>
              <a:t>same </a:t>
            </a:r>
            <a:endParaRPr lang="en-IE" sz="2000" dirty="0" smtClean="0"/>
          </a:p>
          <a:p>
            <a:pPr lvl="1"/>
            <a:r>
              <a:rPr lang="en-IE" sz="2000" dirty="0" smtClean="0">
                <a:solidFill>
                  <a:srgbClr val="C00000"/>
                </a:solidFill>
              </a:rPr>
              <a:t>17</a:t>
            </a:r>
            <a:r>
              <a:rPr lang="en-IE" sz="2000" dirty="0">
                <a:solidFill>
                  <a:srgbClr val="C00000"/>
                </a:solidFill>
              </a:rPr>
              <a:t>% </a:t>
            </a:r>
            <a:r>
              <a:rPr lang="en-IE" sz="2000" dirty="0"/>
              <a:t>believing that the price has increased. </a:t>
            </a:r>
            <a:endParaRPr lang="en-IE" sz="2000" dirty="0" smtClean="0"/>
          </a:p>
          <a:p>
            <a:pPr lvl="1"/>
            <a:endParaRPr lang="en-IE" sz="1200" dirty="0" smtClean="0"/>
          </a:p>
          <a:p>
            <a:pPr lvl="2"/>
            <a:r>
              <a:rPr lang="en-IE" dirty="0" smtClean="0"/>
              <a:t>Of the 403 respondents noticing </a:t>
            </a:r>
            <a:r>
              <a:rPr lang="en-IE" dirty="0"/>
              <a:t>a </a:t>
            </a:r>
            <a:r>
              <a:rPr lang="en-IE" dirty="0">
                <a:solidFill>
                  <a:srgbClr val="C00000"/>
                </a:solidFill>
              </a:rPr>
              <a:t>decrease</a:t>
            </a:r>
            <a:r>
              <a:rPr lang="en-IE" dirty="0"/>
              <a:t> in the price </a:t>
            </a:r>
            <a:endParaRPr lang="en-IE" dirty="0" smtClean="0"/>
          </a:p>
          <a:p>
            <a:pPr lvl="3"/>
            <a:r>
              <a:rPr lang="en-IE" sz="2100" dirty="0">
                <a:solidFill>
                  <a:srgbClr val="C00000"/>
                </a:solidFill>
              </a:rPr>
              <a:t>25%</a:t>
            </a:r>
            <a:r>
              <a:rPr lang="en-IE" sz="2100" dirty="0"/>
              <a:t> say that they have increased the amount they purchase </a:t>
            </a:r>
          </a:p>
          <a:p>
            <a:pPr lvl="3"/>
            <a:r>
              <a:rPr lang="en-IE" sz="2000" dirty="0" smtClean="0"/>
              <a:t>Highest among </a:t>
            </a:r>
            <a:r>
              <a:rPr lang="en-IE" sz="2000" dirty="0"/>
              <a:t>those aged 34 years or under (at </a:t>
            </a:r>
            <a:r>
              <a:rPr lang="en-IE" sz="2000" dirty="0">
                <a:solidFill>
                  <a:srgbClr val="C00000"/>
                </a:solidFill>
              </a:rPr>
              <a:t>34</a:t>
            </a:r>
            <a:r>
              <a:rPr lang="en-IE" sz="2000" dirty="0" smtClean="0">
                <a:solidFill>
                  <a:srgbClr val="C00000"/>
                </a:solidFill>
              </a:rPr>
              <a:t>%</a:t>
            </a:r>
            <a:r>
              <a:rPr lang="en-IE" sz="2000" dirty="0" smtClean="0"/>
              <a:t>) </a:t>
            </a:r>
          </a:p>
          <a:p>
            <a:pPr marL="1371600" lvl="3" indent="0">
              <a:buNone/>
            </a:pPr>
            <a:endParaRPr lang="en-IE" sz="2000" dirty="0" smtClean="0"/>
          </a:p>
          <a:p>
            <a:r>
              <a:rPr lang="en-IE" sz="2600" dirty="0" smtClean="0"/>
              <a:t>If </a:t>
            </a:r>
            <a:r>
              <a:rPr lang="en-IE" sz="2600" dirty="0"/>
              <a:t>the </a:t>
            </a:r>
            <a:r>
              <a:rPr lang="en-IE" sz="2600" dirty="0" smtClean="0"/>
              <a:t>price in supermarkets </a:t>
            </a:r>
            <a:r>
              <a:rPr lang="en-IE" sz="2600" dirty="0"/>
              <a:t>was to </a:t>
            </a:r>
            <a:r>
              <a:rPr lang="en-IE" sz="2600" dirty="0" smtClean="0"/>
              <a:t>decrease:</a:t>
            </a:r>
          </a:p>
          <a:p>
            <a:pPr lvl="1"/>
            <a:r>
              <a:rPr lang="en-IE" sz="2200" dirty="0" smtClean="0">
                <a:solidFill>
                  <a:srgbClr val="C00000"/>
                </a:solidFill>
              </a:rPr>
              <a:t>24</a:t>
            </a:r>
            <a:r>
              <a:rPr lang="en-IE" sz="2200" dirty="0">
                <a:solidFill>
                  <a:srgbClr val="C00000"/>
                </a:solidFill>
              </a:rPr>
              <a:t>%</a:t>
            </a:r>
            <a:r>
              <a:rPr lang="en-IE" sz="2200" dirty="0"/>
              <a:t> would buy more alcohol </a:t>
            </a:r>
            <a:endParaRPr lang="en-IE" sz="2200" dirty="0" smtClean="0"/>
          </a:p>
          <a:p>
            <a:pPr lvl="2"/>
            <a:r>
              <a:rPr lang="en-IE" dirty="0" smtClean="0">
                <a:solidFill>
                  <a:srgbClr val="C00000"/>
                </a:solidFill>
              </a:rPr>
              <a:t>50% </a:t>
            </a:r>
            <a:r>
              <a:rPr lang="en-IE" dirty="0" smtClean="0"/>
              <a:t>of </a:t>
            </a:r>
            <a:r>
              <a:rPr lang="en-IE" dirty="0"/>
              <a:t>those aged between 18-24 years claim they would buy </a:t>
            </a:r>
            <a:r>
              <a:rPr lang="en-IE" dirty="0" smtClean="0"/>
              <a:t>more</a:t>
            </a:r>
            <a:endParaRPr lang="en-IE" sz="3000" dirty="0" smtClean="0"/>
          </a:p>
          <a:p>
            <a:endParaRPr lang="en-IE" dirty="0"/>
          </a:p>
        </p:txBody>
      </p:sp>
    </p:spTree>
    <p:extLst>
      <p:ext uri="{BB962C8B-B14F-4D97-AF65-F5344CB8AC3E}">
        <p14:creationId xmlns:p14="http://schemas.microsoft.com/office/powerpoint/2010/main" val="3441320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solidFill>
                  <a:srgbClr val="C00000"/>
                </a:solidFill>
              </a:rPr>
              <a:t>Alcohol pricing sensitivity</a:t>
            </a:r>
            <a:endParaRPr lang="en-IE" dirty="0">
              <a:solidFill>
                <a:srgbClr val="C00000"/>
              </a:solidFill>
            </a:endParaRPr>
          </a:p>
        </p:txBody>
      </p:sp>
      <p:sp>
        <p:nvSpPr>
          <p:cNvPr id="6" name="Content Placeholder 5"/>
          <p:cNvSpPr>
            <a:spLocks noGrp="1"/>
          </p:cNvSpPr>
          <p:nvPr>
            <p:ph sz="half" idx="1"/>
          </p:nvPr>
        </p:nvSpPr>
        <p:spPr>
          <a:xfrm>
            <a:off x="195943" y="1600200"/>
            <a:ext cx="8708571" cy="5003800"/>
          </a:xfrm>
        </p:spPr>
        <p:txBody>
          <a:bodyPr>
            <a:noAutofit/>
          </a:bodyPr>
          <a:lstStyle/>
          <a:p>
            <a:r>
              <a:rPr lang="en-IE" sz="2400" dirty="0"/>
              <a:t>It would require </a:t>
            </a:r>
            <a:r>
              <a:rPr lang="en-IE" sz="2400" dirty="0" smtClean="0"/>
              <a:t>a:</a:t>
            </a:r>
          </a:p>
          <a:p>
            <a:pPr lvl="1"/>
            <a:r>
              <a:rPr lang="en-IE" sz="2000" dirty="0" smtClean="0"/>
              <a:t>25</a:t>
            </a:r>
            <a:r>
              <a:rPr lang="en-IE" sz="2000" dirty="0"/>
              <a:t>% price increase to get </a:t>
            </a:r>
            <a:r>
              <a:rPr lang="en-IE" sz="2000" dirty="0" smtClean="0">
                <a:solidFill>
                  <a:srgbClr val="C00000"/>
                </a:solidFill>
              </a:rPr>
              <a:t>67%</a:t>
            </a:r>
            <a:r>
              <a:rPr lang="en-IE" sz="2000" dirty="0" smtClean="0"/>
              <a:t> of </a:t>
            </a:r>
            <a:r>
              <a:rPr lang="en-IE" sz="2000" dirty="0"/>
              <a:t>those purchasing alcohol in a supermarket to decrease the amount of alcohol purchased. </a:t>
            </a:r>
            <a:endParaRPr lang="en-IE" sz="2000" dirty="0" smtClean="0"/>
          </a:p>
          <a:p>
            <a:pPr lvl="1"/>
            <a:r>
              <a:rPr lang="en-GB" sz="2000" dirty="0" smtClean="0">
                <a:latin typeface="Arial" pitchFamily="34" charset="0"/>
              </a:rPr>
              <a:t>10% price </a:t>
            </a:r>
            <a:r>
              <a:rPr lang="en-GB" sz="2000" dirty="0">
                <a:latin typeface="Arial" pitchFamily="34" charset="0"/>
              </a:rPr>
              <a:t>increase </a:t>
            </a:r>
            <a:r>
              <a:rPr lang="en-IE" sz="2000" dirty="0"/>
              <a:t>to get </a:t>
            </a:r>
            <a:r>
              <a:rPr lang="en-GB" sz="2000" dirty="0" smtClean="0">
                <a:solidFill>
                  <a:srgbClr val="C00000"/>
                </a:solidFill>
                <a:latin typeface="Arial" pitchFamily="34" charset="0"/>
              </a:rPr>
              <a:t>35</a:t>
            </a:r>
            <a:r>
              <a:rPr lang="en-GB" sz="2000" dirty="0">
                <a:solidFill>
                  <a:srgbClr val="C00000"/>
                </a:solidFill>
                <a:latin typeface="Arial" pitchFamily="34" charset="0"/>
              </a:rPr>
              <a:t>%</a:t>
            </a:r>
            <a:r>
              <a:rPr lang="en-GB" sz="2000" dirty="0" smtClean="0">
                <a:solidFill>
                  <a:srgbClr val="820000"/>
                </a:solidFill>
                <a:latin typeface="Arial" pitchFamily="34" charset="0"/>
              </a:rPr>
              <a:t> </a:t>
            </a:r>
            <a:r>
              <a:rPr lang="en-GB" sz="2000" dirty="0" smtClean="0">
                <a:latin typeface="Arial" pitchFamily="34" charset="0"/>
              </a:rPr>
              <a:t>of those </a:t>
            </a:r>
            <a:r>
              <a:rPr lang="en-IE" sz="2000" dirty="0" smtClean="0"/>
              <a:t>purchasing </a:t>
            </a:r>
            <a:r>
              <a:rPr lang="en-IE" sz="2000" dirty="0"/>
              <a:t>alcohol in a supermarket to decrease the amount of alcohol </a:t>
            </a:r>
            <a:r>
              <a:rPr lang="en-IE" sz="2000" dirty="0" smtClean="0"/>
              <a:t>purchased</a:t>
            </a:r>
          </a:p>
          <a:p>
            <a:pPr lvl="1"/>
            <a:endParaRPr lang="en-IE" sz="1200" dirty="0"/>
          </a:p>
          <a:p>
            <a:r>
              <a:rPr lang="en-IE" sz="2400" dirty="0" smtClean="0">
                <a:solidFill>
                  <a:srgbClr val="C00000"/>
                </a:solidFill>
              </a:rPr>
              <a:t>45</a:t>
            </a:r>
            <a:r>
              <a:rPr lang="en-IE" sz="2400" dirty="0">
                <a:solidFill>
                  <a:srgbClr val="C00000"/>
                </a:solidFill>
              </a:rPr>
              <a:t>%</a:t>
            </a:r>
            <a:r>
              <a:rPr lang="en-IE" sz="2400" dirty="0"/>
              <a:t> </a:t>
            </a:r>
            <a:r>
              <a:rPr lang="en-IE" sz="2400" dirty="0" smtClean="0"/>
              <a:t>agree that </a:t>
            </a:r>
            <a:r>
              <a:rPr lang="en-IE" sz="2400" dirty="0"/>
              <a:t>that they buy more when alcohol is on special offer or when the price is reduced </a:t>
            </a:r>
            <a:r>
              <a:rPr lang="en-IE" sz="2400" dirty="0" smtClean="0"/>
              <a:t>and </a:t>
            </a:r>
            <a:r>
              <a:rPr lang="en-IE" sz="2400" dirty="0" smtClean="0">
                <a:solidFill>
                  <a:srgbClr val="C00000"/>
                </a:solidFill>
              </a:rPr>
              <a:t>39%</a:t>
            </a:r>
            <a:r>
              <a:rPr lang="en-IE" sz="2400" dirty="0" smtClean="0"/>
              <a:t> disagree</a:t>
            </a:r>
          </a:p>
          <a:p>
            <a:pPr lvl="1"/>
            <a:r>
              <a:rPr lang="en-IE" sz="2000" dirty="0" smtClean="0">
                <a:solidFill>
                  <a:srgbClr val="C00000"/>
                </a:solidFill>
              </a:rPr>
              <a:t>65%</a:t>
            </a:r>
            <a:r>
              <a:rPr lang="en-IE" sz="2000" dirty="0" smtClean="0"/>
              <a:t> of those aged </a:t>
            </a:r>
            <a:r>
              <a:rPr lang="en-IE" sz="2000" dirty="0"/>
              <a:t>18-24 years </a:t>
            </a:r>
            <a:r>
              <a:rPr lang="en-IE" sz="2000" dirty="0" smtClean="0"/>
              <a:t>agree with the statement</a:t>
            </a:r>
          </a:p>
          <a:p>
            <a:pPr lvl="1"/>
            <a:endParaRPr lang="en-IE" sz="1200" dirty="0"/>
          </a:p>
        </p:txBody>
      </p:sp>
    </p:spTree>
    <p:extLst>
      <p:ext uri="{BB962C8B-B14F-4D97-AF65-F5344CB8AC3E}">
        <p14:creationId xmlns:p14="http://schemas.microsoft.com/office/powerpoint/2010/main" val="1170594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a:solidFill>
                  <a:srgbClr val="C00000"/>
                </a:solidFill>
              </a:rPr>
              <a:t>Alcohol pricing </a:t>
            </a:r>
            <a:r>
              <a:rPr lang="en-IE" dirty="0" smtClean="0">
                <a:solidFill>
                  <a:srgbClr val="C00000"/>
                </a:solidFill>
              </a:rPr>
              <a:t>responses</a:t>
            </a:r>
            <a:endParaRPr lang="en-IE" dirty="0">
              <a:solidFill>
                <a:srgbClr val="C00000"/>
              </a:solidFill>
            </a:endParaRPr>
          </a:p>
        </p:txBody>
      </p:sp>
      <p:sp>
        <p:nvSpPr>
          <p:cNvPr id="6" name="Content Placeholder 5"/>
          <p:cNvSpPr>
            <a:spLocks noGrp="1"/>
          </p:cNvSpPr>
          <p:nvPr>
            <p:ph sz="half" idx="1"/>
          </p:nvPr>
        </p:nvSpPr>
        <p:spPr>
          <a:xfrm>
            <a:off x="169333" y="1600199"/>
            <a:ext cx="8856133" cy="4834467"/>
          </a:xfrm>
        </p:spPr>
        <p:txBody>
          <a:bodyPr>
            <a:noAutofit/>
          </a:bodyPr>
          <a:lstStyle/>
          <a:p>
            <a:r>
              <a:rPr lang="en-IE" sz="2400" dirty="0" smtClean="0">
                <a:solidFill>
                  <a:srgbClr val="C00000"/>
                </a:solidFill>
              </a:rPr>
              <a:t>58% </a:t>
            </a:r>
            <a:r>
              <a:rPr lang="en-IE" sz="2400" dirty="0" smtClean="0"/>
              <a:t>of </a:t>
            </a:r>
            <a:r>
              <a:rPr lang="en-IE" sz="2400" dirty="0"/>
              <a:t>respondents support minimum unit pricing for </a:t>
            </a:r>
            <a:r>
              <a:rPr lang="en-IE" sz="2400" dirty="0" smtClean="0"/>
              <a:t>alcohol</a:t>
            </a:r>
          </a:p>
          <a:p>
            <a:pPr lvl="1"/>
            <a:r>
              <a:rPr lang="en-IE" sz="2000" dirty="0" smtClean="0"/>
              <a:t>Support strongest </a:t>
            </a:r>
            <a:r>
              <a:rPr lang="en-IE" sz="2000" dirty="0"/>
              <a:t>among those aged between 35-64 years </a:t>
            </a:r>
            <a:r>
              <a:rPr lang="en-IE" sz="2000" dirty="0">
                <a:solidFill>
                  <a:srgbClr val="C00000"/>
                </a:solidFill>
              </a:rPr>
              <a:t>at 65</a:t>
            </a:r>
            <a:r>
              <a:rPr lang="en-IE" sz="2000" dirty="0" smtClean="0">
                <a:solidFill>
                  <a:srgbClr val="C00000"/>
                </a:solidFill>
              </a:rPr>
              <a:t>%</a:t>
            </a:r>
          </a:p>
          <a:p>
            <a:pPr lvl="1"/>
            <a:endParaRPr lang="en-IE" sz="1200" dirty="0" smtClean="0"/>
          </a:p>
          <a:p>
            <a:r>
              <a:rPr lang="en-IE" sz="2400" dirty="0" smtClean="0">
                <a:solidFill>
                  <a:srgbClr val="C00000"/>
                </a:solidFill>
              </a:rPr>
              <a:t>21%</a:t>
            </a:r>
            <a:r>
              <a:rPr lang="en-IE" sz="2400" dirty="0" smtClean="0"/>
              <a:t> </a:t>
            </a:r>
            <a:r>
              <a:rPr lang="en-IE" sz="2400" dirty="0"/>
              <a:t>would not support a minimum price for </a:t>
            </a:r>
            <a:r>
              <a:rPr lang="en-IE" sz="2400" dirty="0" smtClean="0"/>
              <a:t>alcohol</a:t>
            </a:r>
          </a:p>
          <a:p>
            <a:pPr lvl="1"/>
            <a:r>
              <a:rPr lang="en-IE" sz="2000" dirty="0" smtClean="0"/>
              <a:t>Lack </a:t>
            </a:r>
            <a:r>
              <a:rPr lang="en-IE" sz="2000" dirty="0"/>
              <a:t>of support </a:t>
            </a:r>
            <a:r>
              <a:rPr lang="en-IE" sz="2000" dirty="0" smtClean="0"/>
              <a:t>highest </a:t>
            </a:r>
            <a:r>
              <a:rPr lang="en-IE" sz="2000" dirty="0"/>
              <a:t>among those aged 18-24 </a:t>
            </a:r>
            <a:r>
              <a:rPr lang="en-IE" sz="2000" dirty="0" smtClean="0"/>
              <a:t>years </a:t>
            </a:r>
            <a:r>
              <a:rPr lang="en-IE" sz="2000" dirty="0" smtClean="0">
                <a:solidFill>
                  <a:srgbClr val="C00000"/>
                </a:solidFill>
              </a:rPr>
              <a:t>at 33%</a:t>
            </a:r>
          </a:p>
          <a:p>
            <a:pPr marL="457200" lvl="1" indent="0">
              <a:buNone/>
            </a:pPr>
            <a:r>
              <a:rPr lang="en-IE" sz="2000" dirty="0" smtClean="0"/>
              <a:t> </a:t>
            </a:r>
          </a:p>
          <a:p>
            <a:r>
              <a:rPr lang="en-IE" sz="2400" dirty="0" smtClean="0">
                <a:solidFill>
                  <a:srgbClr val="C00000"/>
                </a:solidFill>
              </a:rPr>
              <a:t>47%</a:t>
            </a:r>
            <a:r>
              <a:rPr lang="en-IE" sz="2400" dirty="0" smtClean="0"/>
              <a:t> agree </a:t>
            </a:r>
            <a:r>
              <a:rPr lang="en-IE" sz="2400" dirty="0"/>
              <a:t>that the government should reduce the number of outlets selling </a:t>
            </a:r>
            <a:r>
              <a:rPr lang="en-IE" sz="2400" dirty="0" smtClean="0"/>
              <a:t>alcohol while </a:t>
            </a:r>
            <a:r>
              <a:rPr lang="en-IE" sz="2400" dirty="0" smtClean="0">
                <a:solidFill>
                  <a:srgbClr val="C00000"/>
                </a:solidFill>
              </a:rPr>
              <a:t>28% </a:t>
            </a:r>
            <a:r>
              <a:rPr lang="en-IE" sz="2400" dirty="0" smtClean="0"/>
              <a:t>disagree, </a:t>
            </a:r>
          </a:p>
          <a:p>
            <a:pPr lvl="1"/>
            <a:r>
              <a:rPr lang="en-IE" sz="2000" dirty="0" smtClean="0"/>
              <a:t>Agreement is </a:t>
            </a:r>
            <a:r>
              <a:rPr lang="en-IE" sz="2000" dirty="0"/>
              <a:t>strongest among </a:t>
            </a:r>
            <a:r>
              <a:rPr lang="en-IE" sz="2000" dirty="0" smtClean="0"/>
              <a:t>women </a:t>
            </a:r>
            <a:r>
              <a:rPr lang="en-IE" sz="2000" dirty="0" smtClean="0">
                <a:solidFill>
                  <a:srgbClr val="C00000"/>
                </a:solidFill>
              </a:rPr>
              <a:t>(50%)</a:t>
            </a:r>
            <a:r>
              <a:rPr lang="en-IE" sz="2000" dirty="0" smtClean="0"/>
              <a:t> </a:t>
            </a:r>
            <a:r>
              <a:rPr lang="en-IE" sz="2000" dirty="0"/>
              <a:t>and </a:t>
            </a:r>
            <a:r>
              <a:rPr lang="en-IE" sz="2000" dirty="0" smtClean="0"/>
              <a:t>those over 44 years </a:t>
            </a:r>
            <a:r>
              <a:rPr lang="en-IE" sz="2000" dirty="0" smtClean="0">
                <a:solidFill>
                  <a:srgbClr val="C00000"/>
                </a:solidFill>
              </a:rPr>
              <a:t>(54%)</a:t>
            </a:r>
            <a:endParaRPr lang="en-IE" sz="2000" dirty="0">
              <a:solidFill>
                <a:srgbClr val="C00000"/>
              </a:solidFill>
            </a:endParaRPr>
          </a:p>
          <a:p>
            <a:pPr lvl="1"/>
            <a:endParaRPr lang="en-IE" sz="1200" dirty="0"/>
          </a:p>
          <a:p>
            <a:r>
              <a:rPr lang="en-IE" sz="2400" dirty="0" smtClean="0">
                <a:solidFill>
                  <a:srgbClr val="C00000"/>
                </a:solidFill>
              </a:rPr>
              <a:t>40%</a:t>
            </a:r>
            <a:r>
              <a:rPr lang="en-IE" sz="2400" dirty="0" smtClean="0"/>
              <a:t> agree </a:t>
            </a:r>
            <a:r>
              <a:rPr lang="en-IE" sz="2400" dirty="0"/>
              <a:t>with </a:t>
            </a:r>
            <a:r>
              <a:rPr lang="en-IE" sz="2400" dirty="0" smtClean="0"/>
              <a:t>selling alcohol in a separate premises to </a:t>
            </a:r>
            <a:r>
              <a:rPr lang="en-IE" sz="2400" dirty="0"/>
              <a:t>food and other household products while </a:t>
            </a:r>
            <a:r>
              <a:rPr lang="en-IE" sz="2400" dirty="0">
                <a:solidFill>
                  <a:srgbClr val="C00000"/>
                </a:solidFill>
              </a:rPr>
              <a:t>32%</a:t>
            </a:r>
            <a:r>
              <a:rPr lang="en-IE" sz="2400" dirty="0"/>
              <a:t> disagree. </a:t>
            </a:r>
          </a:p>
        </p:txBody>
      </p:sp>
    </p:spTree>
    <p:extLst>
      <p:ext uri="{BB962C8B-B14F-4D97-AF65-F5344CB8AC3E}">
        <p14:creationId xmlns:p14="http://schemas.microsoft.com/office/powerpoint/2010/main" val="637509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solidFill>
                  <a:srgbClr val="C00000"/>
                </a:solidFill>
              </a:rPr>
              <a:t>Alcohol consumption and driving</a:t>
            </a:r>
            <a:endParaRPr lang="en-IE" dirty="0">
              <a:solidFill>
                <a:srgbClr val="C00000"/>
              </a:solidFill>
            </a:endParaRPr>
          </a:p>
        </p:txBody>
      </p:sp>
      <p:sp>
        <p:nvSpPr>
          <p:cNvPr id="4" name="Content Placeholder 3"/>
          <p:cNvSpPr>
            <a:spLocks noGrp="1"/>
          </p:cNvSpPr>
          <p:nvPr>
            <p:ph sz="half" idx="1"/>
          </p:nvPr>
        </p:nvSpPr>
        <p:spPr>
          <a:xfrm>
            <a:off x="228600" y="1600200"/>
            <a:ext cx="8667750" cy="4571304"/>
          </a:xfrm>
        </p:spPr>
        <p:txBody>
          <a:bodyPr>
            <a:normAutofit fontScale="92500"/>
          </a:bodyPr>
          <a:lstStyle/>
          <a:p>
            <a:r>
              <a:rPr lang="en-GB" sz="2400" dirty="0" smtClean="0">
                <a:solidFill>
                  <a:srgbClr val="C00000"/>
                </a:solidFill>
                <a:latin typeface="Arial" pitchFamily="34" charset="0"/>
              </a:rPr>
              <a:t>75%</a:t>
            </a:r>
            <a:r>
              <a:rPr lang="en-GB" sz="2400" dirty="0" smtClean="0">
                <a:latin typeface="Arial" pitchFamily="34" charset="0"/>
              </a:rPr>
              <a:t> do </a:t>
            </a:r>
            <a:r>
              <a:rPr lang="en-GB" sz="2400" dirty="0">
                <a:latin typeface="Arial" pitchFamily="34" charset="0"/>
              </a:rPr>
              <a:t>not agree that it is safe to drive after one alcoholic </a:t>
            </a:r>
            <a:r>
              <a:rPr lang="en-GB" sz="2400" dirty="0" smtClean="0">
                <a:latin typeface="Arial" pitchFamily="34" charset="0"/>
              </a:rPr>
              <a:t>drink</a:t>
            </a:r>
            <a:endParaRPr lang="en-GB" sz="2400" dirty="0">
              <a:latin typeface="Arial" pitchFamily="34" charset="0"/>
            </a:endParaRPr>
          </a:p>
          <a:p>
            <a:pPr lvl="1"/>
            <a:r>
              <a:rPr lang="en-GB" sz="1800" dirty="0" smtClean="0">
                <a:latin typeface="Arial" pitchFamily="34" charset="0"/>
              </a:rPr>
              <a:t>Females </a:t>
            </a:r>
            <a:r>
              <a:rPr lang="en-GB" sz="1800" dirty="0" smtClean="0">
                <a:solidFill>
                  <a:srgbClr val="C00000"/>
                </a:solidFill>
                <a:latin typeface="Arial" pitchFamily="34" charset="0"/>
              </a:rPr>
              <a:t>(80%) </a:t>
            </a:r>
            <a:r>
              <a:rPr lang="en-GB" sz="1800" dirty="0">
                <a:latin typeface="Arial" pitchFamily="34" charset="0"/>
              </a:rPr>
              <a:t>are more likely to disagree that it is safe than </a:t>
            </a:r>
            <a:r>
              <a:rPr lang="en-GB" sz="1800" dirty="0" smtClean="0">
                <a:latin typeface="Arial" pitchFamily="34" charset="0"/>
              </a:rPr>
              <a:t>males </a:t>
            </a:r>
            <a:r>
              <a:rPr lang="en-GB" sz="1800" dirty="0" smtClean="0">
                <a:solidFill>
                  <a:srgbClr val="C00000"/>
                </a:solidFill>
                <a:latin typeface="Arial" pitchFamily="34" charset="0"/>
              </a:rPr>
              <a:t>(69%)</a:t>
            </a:r>
            <a:r>
              <a:rPr lang="en-GB" sz="1800" dirty="0" smtClean="0">
                <a:latin typeface="Arial" pitchFamily="34" charset="0"/>
              </a:rPr>
              <a:t> </a:t>
            </a:r>
          </a:p>
          <a:p>
            <a:pPr marL="457200" lvl="1" indent="0">
              <a:buNone/>
            </a:pPr>
            <a:endParaRPr lang="en-GB" sz="1300" dirty="0" smtClean="0">
              <a:latin typeface="Arial" pitchFamily="34" charset="0"/>
            </a:endParaRPr>
          </a:p>
          <a:p>
            <a:r>
              <a:rPr lang="en-GB" sz="2400" dirty="0" smtClean="0">
                <a:solidFill>
                  <a:srgbClr val="C00000"/>
                </a:solidFill>
                <a:latin typeface="Arial" pitchFamily="34" charset="0"/>
              </a:rPr>
              <a:t>90%</a:t>
            </a:r>
            <a:r>
              <a:rPr lang="en-GB" sz="2400" dirty="0" smtClean="0">
                <a:latin typeface="Arial" pitchFamily="34" charset="0"/>
              </a:rPr>
              <a:t> do </a:t>
            </a:r>
            <a:r>
              <a:rPr lang="en-GB" sz="2400" dirty="0">
                <a:latin typeface="Arial" pitchFamily="34" charset="0"/>
              </a:rPr>
              <a:t>not agree that it is safe to drive after two alcoholic drinks. </a:t>
            </a:r>
            <a:endParaRPr lang="en-GB" sz="2400" dirty="0" smtClean="0">
              <a:latin typeface="Arial" pitchFamily="34" charset="0"/>
            </a:endParaRPr>
          </a:p>
          <a:p>
            <a:pPr lvl="1"/>
            <a:r>
              <a:rPr lang="en-GB" sz="1800" dirty="0" smtClean="0">
                <a:latin typeface="Arial" pitchFamily="34" charset="0"/>
              </a:rPr>
              <a:t>Gender </a:t>
            </a:r>
            <a:r>
              <a:rPr lang="en-GB" sz="1800" dirty="0">
                <a:latin typeface="Arial" pitchFamily="34" charset="0"/>
              </a:rPr>
              <a:t>difference </a:t>
            </a:r>
            <a:r>
              <a:rPr lang="en-GB" sz="1800" dirty="0" smtClean="0">
                <a:latin typeface="Arial" pitchFamily="34" charset="0"/>
              </a:rPr>
              <a:t>is </a:t>
            </a:r>
            <a:r>
              <a:rPr lang="en-GB" sz="1800" dirty="0">
                <a:latin typeface="Arial" pitchFamily="34" charset="0"/>
              </a:rPr>
              <a:t>no longer </a:t>
            </a:r>
            <a:r>
              <a:rPr lang="en-GB" sz="1800" dirty="0" smtClean="0">
                <a:latin typeface="Arial" pitchFamily="34" charset="0"/>
              </a:rPr>
              <a:t>evident</a:t>
            </a:r>
          </a:p>
          <a:p>
            <a:pPr marL="457200" lvl="1" indent="0">
              <a:buNone/>
            </a:pPr>
            <a:endParaRPr lang="en-GB" dirty="0" smtClean="0">
              <a:latin typeface="Arial" pitchFamily="34" charset="0"/>
            </a:endParaRPr>
          </a:p>
          <a:p>
            <a:r>
              <a:rPr lang="en-IE" sz="2400" dirty="0" smtClean="0">
                <a:solidFill>
                  <a:srgbClr val="C00000"/>
                </a:solidFill>
              </a:rPr>
              <a:t>94%</a:t>
            </a:r>
            <a:r>
              <a:rPr lang="en-IE" sz="2400" dirty="0" smtClean="0"/>
              <a:t> agree that there should be </a:t>
            </a:r>
            <a:r>
              <a:rPr lang="en-IE" sz="2400" dirty="0"/>
              <a:t>mandatory testing of drivers’ alcohol levels when involved in traffic </a:t>
            </a:r>
            <a:r>
              <a:rPr lang="en-IE" sz="2400" dirty="0" smtClean="0"/>
              <a:t>accidents</a:t>
            </a:r>
          </a:p>
          <a:p>
            <a:endParaRPr lang="en-IE" sz="1300" dirty="0" smtClean="0"/>
          </a:p>
          <a:p>
            <a:r>
              <a:rPr lang="en-IE" sz="2400" dirty="0" smtClean="0">
                <a:solidFill>
                  <a:srgbClr val="C00000"/>
                </a:solidFill>
              </a:rPr>
              <a:t>84%</a:t>
            </a:r>
            <a:r>
              <a:rPr lang="en-IE" sz="2400" dirty="0" smtClean="0"/>
              <a:t> </a:t>
            </a:r>
            <a:r>
              <a:rPr lang="en-IE" sz="2400" dirty="0"/>
              <a:t>agree that those convicted of drink driving on more than one occasion should have an </a:t>
            </a:r>
            <a:r>
              <a:rPr lang="en-IE" sz="2400" dirty="0" smtClean="0"/>
              <a:t>‘alcohol lock’ </a:t>
            </a:r>
            <a:r>
              <a:rPr lang="en-IE" sz="2400" dirty="0"/>
              <a:t>fitted in their car</a:t>
            </a:r>
            <a:endParaRPr lang="en-IE" sz="2400" dirty="0" smtClean="0"/>
          </a:p>
          <a:p>
            <a:endParaRPr lang="en-IE" sz="2400" dirty="0"/>
          </a:p>
        </p:txBody>
      </p:sp>
    </p:spTree>
    <p:extLst>
      <p:ext uri="{BB962C8B-B14F-4D97-AF65-F5344CB8AC3E}">
        <p14:creationId xmlns:p14="http://schemas.microsoft.com/office/powerpoint/2010/main" val="3742149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rgbClr val="C00000"/>
                </a:solidFill>
              </a:rPr>
              <a:t>A</a:t>
            </a:r>
            <a:r>
              <a:rPr lang="en-IE" dirty="0">
                <a:solidFill>
                  <a:srgbClr val="C00000"/>
                </a:solidFill>
              </a:rPr>
              <a:t>l</a:t>
            </a:r>
            <a:r>
              <a:rPr lang="en-IE" dirty="0" smtClean="0">
                <a:solidFill>
                  <a:srgbClr val="C00000"/>
                </a:solidFill>
              </a:rPr>
              <a:t>cohol advertising</a:t>
            </a:r>
            <a:endParaRPr lang="en-IE" dirty="0">
              <a:solidFill>
                <a:srgbClr val="C00000"/>
              </a:solidFill>
            </a:endParaRPr>
          </a:p>
        </p:txBody>
      </p:sp>
      <p:sp>
        <p:nvSpPr>
          <p:cNvPr id="4" name="Content Placeholder 3"/>
          <p:cNvSpPr>
            <a:spLocks noGrp="1"/>
          </p:cNvSpPr>
          <p:nvPr>
            <p:ph sz="half" idx="1"/>
          </p:nvPr>
        </p:nvSpPr>
        <p:spPr>
          <a:xfrm>
            <a:off x="0" y="1417638"/>
            <a:ext cx="9144000" cy="5192712"/>
          </a:xfrm>
        </p:spPr>
        <p:txBody>
          <a:bodyPr>
            <a:normAutofit fontScale="85000" lnSpcReduction="20000"/>
          </a:bodyPr>
          <a:lstStyle/>
          <a:p>
            <a:r>
              <a:rPr lang="en-IE" dirty="0" smtClean="0">
                <a:solidFill>
                  <a:srgbClr val="C00000"/>
                </a:solidFill>
              </a:rPr>
              <a:t>78%</a:t>
            </a:r>
            <a:r>
              <a:rPr lang="en-IE" dirty="0" smtClean="0"/>
              <a:t> </a:t>
            </a:r>
            <a:r>
              <a:rPr lang="en-IE" dirty="0"/>
              <a:t>believe that alcohol advertising should be limited to the product itself rather than the type of person who consumes the </a:t>
            </a:r>
            <a:r>
              <a:rPr lang="en-IE" dirty="0" smtClean="0"/>
              <a:t>brand</a:t>
            </a:r>
          </a:p>
          <a:p>
            <a:endParaRPr lang="en-IE" sz="1300" dirty="0" smtClean="0"/>
          </a:p>
          <a:p>
            <a:r>
              <a:rPr lang="en-IE" dirty="0" smtClean="0">
                <a:solidFill>
                  <a:srgbClr val="C00000"/>
                </a:solidFill>
              </a:rPr>
              <a:t>80%</a:t>
            </a:r>
            <a:r>
              <a:rPr lang="en-IE" dirty="0" smtClean="0"/>
              <a:t> support </a:t>
            </a:r>
            <a:r>
              <a:rPr lang="en-IE" dirty="0"/>
              <a:t>banning alcohol advertising in cinemas before screening movies rated as suitable for viewing by those aged 17 years or </a:t>
            </a:r>
            <a:r>
              <a:rPr lang="en-IE" dirty="0" smtClean="0"/>
              <a:t>under</a:t>
            </a:r>
          </a:p>
          <a:p>
            <a:endParaRPr lang="en-IE" sz="1300" dirty="0" smtClean="0"/>
          </a:p>
          <a:p>
            <a:r>
              <a:rPr lang="en-IE" dirty="0" smtClean="0">
                <a:solidFill>
                  <a:srgbClr val="C00000"/>
                </a:solidFill>
              </a:rPr>
              <a:t>76%</a:t>
            </a:r>
            <a:r>
              <a:rPr lang="en-IE" dirty="0" smtClean="0"/>
              <a:t> support </a:t>
            </a:r>
            <a:r>
              <a:rPr lang="en-IE" dirty="0"/>
              <a:t>not </a:t>
            </a:r>
            <a:r>
              <a:rPr lang="en-IE" dirty="0" smtClean="0"/>
              <a:t>allowing any </a:t>
            </a:r>
            <a:r>
              <a:rPr lang="en-IE" dirty="0"/>
              <a:t>alcohol advertising on TV and radio before 9pm</a:t>
            </a:r>
            <a:r>
              <a:rPr lang="en-IE" dirty="0" smtClean="0"/>
              <a:t>.</a:t>
            </a:r>
          </a:p>
          <a:p>
            <a:endParaRPr lang="en-IE" sz="1400" dirty="0" smtClean="0"/>
          </a:p>
          <a:p>
            <a:r>
              <a:rPr lang="en-IE" dirty="0" smtClean="0">
                <a:solidFill>
                  <a:srgbClr val="C00000"/>
                </a:solidFill>
              </a:rPr>
              <a:t>70</a:t>
            </a:r>
            <a:r>
              <a:rPr lang="en-IE" dirty="0">
                <a:solidFill>
                  <a:srgbClr val="C00000"/>
                </a:solidFill>
              </a:rPr>
              <a:t>%</a:t>
            </a:r>
            <a:r>
              <a:rPr lang="en-IE" dirty="0"/>
              <a:t> support banning alcohol advertising on social </a:t>
            </a:r>
            <a:r>
              <a:rPr lang="en-IE" dirty="0" smtClean="0"/>
              <a:t>media</a:t>
            </a:r>
          </a:p>
          <a:p>
            <a:pPr marL="0" indent="0">
              <a:buNone/>
            </a:pPr>
            <a:r>
              <a:rPr lang="en-IE" dirty="0" smtClean="0"/>
              <a:t> </a:t>
            </a:r>
          </a:p>
          <a:p>
            <a:r>
              <a:rPr lang="en-IE" dirty="0" smtClean="0">
                <a:solidFill>
                  <a:srgbClr val="C00000"/>
                </a:solidFill>
              </a:rPr>
              <a:t>57</a:t>
            </a:r>
            <a:r>
              <a:rPr lang="en-IE" dirty="0">
                <a:solidFill>
                  <a:srgbClr val="C00000"/>
                </a:solidFill>
              </a:rPr>
              <a:t>%</a:t>
            </a:r>
            <a:r>
              <a:rPr lang="en-IE" dirty="0"/>
              <a:t> support a ban on alcohol advertising on billboards and at bus </a:t>
            </a:r>
            <a:r>
              <a:rPr lang="en-IE" dirty="0" smtClean="0"/>
              <a:t>stops</a:t>
            </a:r>
          </a:p>
          <a:p>
            <a:endParaRPr lang="en-IE" sz="1400" dirty="0" smtClean="0"/>
          </a:p>
          <a:p>
            <a:pPr lvl="1"/>
            <a:r>
              <a:rPr lang="en-IE" dirty="0" smtClean="0"/>
              <a:t>Support is highest among females and increases with increasing age</a:t>
            </a:r>
          </a:p>
        </p:txBody>
      </p:sp>
    </p:spTree>
    <p:extLst>
      <p:ext uri="{BB962C8B-B14F-4D97-AF65-F5344CB8AC3E}">
        <p14:creationId xmlns:p14="http://schemas.microsoft.com/office/powerpoint/2010/main" val="3055595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E" sz="3200" dirty="0">
                <a:solidFill>
                  <a:srgbClr val="C00000"/>
                </a:solidFill>
              </a:rPr>
              <a:t>Alcohol industry sponsoring events</a:t>
            </a:r>
          </a:p>
        </p:txBody>
      </p:sp>
      <p:sp>
        <p:nvSpPr>
          <p:cNvPr id="6" name="Content Placeholder 5"/>
          <p:cNvSpPr>
            <a:spLocks noGrp="1"/>
          </p:cNvSpPr>
          <p:nvPr>
            <p:ph sz="half" idx="1"/>
          </p:nvPr>
        </p:nvSpPr>
        <p:spPr>
          <a:xfrm>
            <a:off x="457200" y="1417638"/>
            <a:ext cx="8553450" cy="4753866"/>
          </a:xfrm>
        </p:spPr>
        <p:txBody>
          <a:bodyPr>
            <a:normAutofit lnSpcReduction="10000"/>
          </a:bodyPr>
          <a:lstStyle/>
          <a:p>
            <a:r>
              <a:rPr lang="en-IE" sz="2400" dirty="0" smtClean="0">
                <a:solidFill>
                  <a:srgbClr val="C00000"/>
                </a:solidFill>
              </a:rPr>
              <a:t>42%</a:t>
            </a:r>
            <a:r>
              <a:rPr lang="en-IE" sz="2400" dirty="0" smtClean="0"/>
              <a:t> </a:t>
            </a:r>
            <a:r>
              <a:rPr lang="en-IE" sz="2400" dirty="0"/>
              <a:t>support a ban on the alcohol industry sponsoring sporting </a:t>
            </a:r>
            <a:r>
              <a:rPr lang="en-IE" sz="2400" dirty="0" smtClean="0"/>
              <a:t>events</a:t>
            </a:r>
          </a:p>
          <a:p>
            <a:endParaRPr lang="en-IE" sz="1300" dirty="0" smtClean="0"/>
          </a:p>
          <a:p>
            <a:r>
              <a:rPr lang="en-IE" sz="2400" dirty="0" smtClean="0">
                <a:solidFill>
                  <a:srgbClr val="C00000"/>
                </a:solidFill>
              </a:rPr>
              <a:t>37%</a:t>
            </a:r>
            <a:r>
              <a:rPr lang="en-IE" sz="2400" dirty="0" smtClean="0"/>
              <a:t> </a:t>
            </a:r>
            <a:r>
              <a:rPr lang="en-IE" sz="2400" dirty="0"/>
              <a:t>support a ban on sponsoring musical </a:t>
            </a:r>
            <a:r>
              <a:rPr lang="en-IE" sz="2400" dirty="0" smtClean="0"/>
              <a:t>events</a:t>
            </a:r>
          </a:p>
          <a:p>
            <a:endParaRPr lang="en-IE" sz="1300" dirty="0"/>
          </a:p>
          <a:p>
            <a:r>
              <a:rPr lang="en-GB" sz="2400" dirty="0" smtClean="0">
                <a:latin typeface="Arial" pitchFamily="34" charset="0"/>
              </a:rPr>
              <a:t>Support </a:t>
            </a:r>
            <a:r>
              <a:rPr lang="en-GB" sz="2400" dirty="0">
                <a:latin typeface="Arial" pitchFamily="34" charset="0"/>
              </a:rPr>
              <a:t>is higher among women and in the older age groups </a:t>
            </a:r>
            <a:r>
              <a:rPr lang="en-GB" sz="2400" dirty="0" smtClean="0">
                <a:latin typeface="Arial" pitchFamily="34" charset="0"/>
              </a:rPr>
              <a:t>(45s and over)</a:t>
            </a:r>
          </a:p>
          <a:p>
            <a:pPr lvl="1"/>
            <a:r>
              <a:rPr lang="en-GB" sz="2000" dirty="0" smtClean="0">
                <a:latin typeface="Arial" pitchFamily="34" charset="0"/>
              </a:rPr>
              <a:t>Females </a:t>
            </a:r>
            <a:r>
              <a:rPr lang="en-GB" sz="2000" dirty="0" smtClean="0">
                <a:solidFill>
                  <a:srgbClr val="C00000"/>
                </a:solidFill>
                <a:latin typeface="Arial" pitchFamily="34" charset="0"/>
              </a:rPr>
              <a:t>Sport (49%) Music (45%)</a:t>
            </a:r>
          </a:p>
          <a:p>
            <a:pPr lvl="1"/>
            <a:r>
              <a:rPr lang="en-GB" sz="2000" dirty="0">
                <a:latin typeface="Arial" pitchFamily="34" charset="0"/>
              </a:rPr>
              <a:t>Age </a:t>
            </a:r>
            <a:r>
              <a:rPr lang="en-GB" sz="2000" dirty="0" smtClean="0">
                <a:latin typeface="Arial" pitchFamily="34" charset="0"/>
              </a:rPr>
              <a:t>over 44 </a:t>
            </a:r>
            <a:r>
              <a:rPr lang="en-GB" sz="2000" dirty="0">
                <a:latin typeface="Arial" pitchFamily="34" charset="0"/>
              </a:rPr>
              <a:t>years </a:t>
            </a:r>
            <a:r>
              <a:rPr lang="en-GB" sz="2000" dirty="0" smtClean="0">
                <a:solidFill>
                  <a:srgbClr val="C00000"/>
                </a:solidFill>
                <a:latin typeface="Arial" pitchFamily="34" charset="0"/>
              </a:rPr>
              <a:t>Sport (47%) Music (46%)</a:t>
            </a:r>
          </a:p>
          <a:p>
            <a:endParaRPr lang="en-GB" sz="1200" dirty="0" smtClean="0">
              <a:latin typeface="Arial" pitchFamily="34" charset="0"/>
            </a:endParaRPr>
          </a:p>
          <a:p>
            <a:r>
              <a:rPr lang="en-IE" sz="2400" dirty="0" smtClean="0"/>
              <a:t>Lack </a:t>
            </a:r>
            <a:r>
              <a:rPr lang="en-IE" sz="2400" dirty="0"/>
              <a:t>of support is more common among men and those </a:t>
            </a:r>
            <a:r>
              <a:rPr lang="en-IE" sz="2400" dirty="0" smtClean="0"/>
              <a:t>aged </a:t>
            </a:r>
            <a:r>
              <a:rPr lang="en-IE" sz="2400" dirty="0"/>
              <a:t>44 years or </a:t>
            </a:r>
            <a:r>
              <a:rPr lang="en-IE" sz="2400" dirty="0" smtClean="0"/>
              <a:t>under</a:t>
            </a:r>
          </a:p>
          <a:p>
            <a:pPr lvl="1"/>
            <a:r>
              <a:rPr lang="en-GB" sz="2000" dirty="0" smtClean="0">
                <a:latin typeface="Arial" pitchFamily="34" charset="0"/>
              </a:rPr>
              <a:t>Males </a:t>
            </a:r>
            <a:r>
              <a:rPr lang="en-GB" sz="2000" dirty="0">
                <a:solidFill>
                  <a:srgbClr val="C00000"/>
                </a:solidFill>
                <a:latin typeface="Arial" pitchFamily="34" charset="0"/>
              </a:rPr>
              <a:t>Sport </a:t>
            </a:r>
            <a:r>
              <a:rPr lang="en-GB" sz="2000" dirty="0" smtClean="0">
                <a:solidFill>
                  <a:srgbClr val="C00000"/>
                </a:solidFill>
                <a:latin typeface="Arial" pitchFamily="34" charset="0"/>
              </a:rPr>
              <a:t>(54%) </a:t>
            </a:r>
            <a:r>
              <a:rPr lang="en-GB" sz="2000" dirty="0">
                <a:solidFill>
                  <a:srgbClr val="C00000"/>
                </a:solidFill>
                <a:latin typeface="Arial" pitchFamily="34" charset="0"/>
              </a:rPr>
              <a:t>Music </a:t>
            </a:r>
            <a:r>
              <a:rPr lang="en-GB" sz="2000" dirty="0" smtClean="0">
                <a:solidFill>
                  <a:srgbClr val="C00000"/>
                </a:solidFill>
                <a:latin typeface="Arial" pitchFamily="34" charset="0"/>
              </a:rPr>
              <a:t>(57%)</a:t>
            </a:r>
            <a:endParaRPr lang="en-GB" sz="2000" dirty="0">
              <a:solidFill>
                <a:srgbClr val="C00000"/>
              </a:solidFill>
              <a:latin typeface="Arial" pitchFamily="34" charset="0"/>
            </a:endParaRPr>
          </a:p>
          <a:p>
            <a:pPr lvl="1"/>
            <a:r>
              <a:rPr lang="en-GB" sz="2000" dirty="0" smtClean="0">
                <a:latin typeface="Arial" pitchFamily="34" charset="0"/>
              </a:rPr>
              <a:t>Age under 45 years </a:t>
            </a:r>
            <a:r>
              <a:rPr lang="en-GB" sz="2000" dirty="0">
                <a:solidFill>
                  <a:srgbClr val="C00000"/>
                </a:solidFill>
                <a:latin typeface="Arial" pitchFamily="34" charset="0"/>
              </a:rPr>
              <a:t>Sport </a:t>
            </a:r>
            <a:r>
              <a:rPr lang="en-GB" sz="2000" dirty="0" smtClean="0">
                <a:solidFill>
                  <a:srgbClr val="C00000"/>
                </a:solidFill>
                <a:latin typeface="Arial" pitchFamily="34" charset="0"/>
              </a:rPr>
              <a:t>(51%) </a:t>
            </a:r>
            <a:r>
              <a:rPr lang="en-GB" sz="2000" dirty="0">
                <a:solidFill>
                  <a:srgbClr val="C00000"/>
                </a:solidFill>
                <a:latin typeface="Arial" pitchFamily="34" charset="0"/>
              </a:rPr>
              <a:t>Music </a:t>
            </a:r>
            <a:r>
              <a:rPr lang="en-GB" sz="2000" dirty="0" smtClean="0">
                <a:solidFill>
                  <a:srgbClr val="C00000"/>
                </a:solidFill>
                <a:latin typeface="Arial" pitchFamily="34" charset="0"/>
              </a:rPr>
              <a:t>(59%)</a:t>
            </a:r>
            <a:endParaRPr lang="en-GB" sz="2000" dirty="0">
              <a:solidFill>
                <a:srgbClr val="C00000"/>
              </a:solidFill>
              <a:latin typeface="Arial" pitchFamily="34" charset="0"/>
            </a:endParaRPr>
          </a:p>
          <a:p>
            <a:pPr lvl="1"/>
            <a:endParaRPr lang="en-IE" sz="2000" dirty="0"/>
          </a:p>
        </p:txBody>
      </p:sp>
    </p:spTree>
    <p:extLst>
      <p:ext uri="{BB962C8B-B14F-4D97-AF65-F5344CB8AC3E}">
        <p14:creationId xmlns:p14="http://schemas.microsoft.com/office/powerpoint/2010/main" val="408039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solidFill>
                  <a:srgbClr val="C00000"/>
                </a:solidFill>
              </a:rPr>
              <a:t>Information labels on alcohol products</a:t>
            </a:r>
            <a:endParaRPr lang="en-IE" dirty="0"/>
          </a:p>
        </p:txBody>
      </p:sp>
      <p:sp>
        <p:nvSpPr>
          <p:cNvPr id="3" name="Content Placeholder 2"/>
          <p:cNvSpPr>
            <a:spLocks noGrp="1"/>
          </p:cNvSpPr>
          <p:nvPr>
            <p:ph sz="half" idx="1"/>
          </p:nvPr>
        </p:nvSpPr>
        <p:spPr>
          <a:xfrm>
            <a:off x="457200" y="2057400"/>
            <a:ext cx="8496300" cy="4114104"/>
          </a:xfrm>
        </p:spPr>
        <p:txBody>
          <a:bodyPr/>
          <a:lstStyle/>
          <a:p>
            <a:r>
              <a:rPr lang="en-IE" dirty="0"/>
              <a:t>The vast majority of respondents want information </a:t>
            </a:r>
            <a:r>
              <a:rPr lang="en-IE" dirty="0" smtClean="0"/>
              <a:t>on alcohol products:</a:t>
            </a:r>
          </a:p>
          <a:p>
            <a:pPr lvl="1"/>
            <a:r>
              <a:rPr lang="en-IE" dirty="0" smtClean="0"/>
              <a:t> Alcohol </a:t>
            </a:r>
            <a:r>
              <a:rPr lang="en-IE" dirty="0"/>
              <a:t>strength </a:t>
            </a:r>
            <a:r>
              <a:rPr lang="en-IE" dirty="0">
                <a:solidFill>
                  <a:srgbClr val="C00000"/>
                </a:solidFill>
              </a:rPr>
              <a:t>(98</a:t>
            </a:r>
            <a:r>
              <a:rPr lang="en-IE" dirty="0" smtClean="0">
                <a:solidFill>
                  <a:srgbClr val="C00000"/>
                </a:solidFill>
              </a:rPr>
              <a:t>%)</a:t>
            </a:r>
          </a:p>
          <a:p>
            <a:pPr lvl="1"/>
            <a:r>
              <a:rPr lang="en-IE" dirty="0" smtClean="0"/>
              <a:t>Details </a:t>
            </a:r>
            <a:r>
              <a:rPr lang="en-IE" dirty="0"/>
              <a:t>of alcohol-related harms </a:t>
            </a:r>
            <a:r>
              <a:rPr lang="en-IE" dirty="0">
                <a:solidFill>
                  <a:srgbClr val="C00000"/>
                </a:solidFill>
              </a:rPr>
              <a:t>(95%) </a:t>
            </a:r>
            <a:endParaRPr lang="en-IE" dirty="0" smtClean="0">
              <a:solidFill>
                <a:srgbClr val="C00000"/>
              </a:solidFill>
            </a:endParaRPr>
          </a:p>
          <a:p>
            <a:pPr lvl="1"/>
            <a:r>
              <a:rPr lang="en-IE" dirty="0" smtClean="0"/>
              <a:t>List </a:t>
            </a:r>
            <a:r>
              <a:rPr lang="en-IE" dirty="0"/>
              <a:t>of ingredients </a:t>
            </a:r>
            <a:r>
              <a:rPr lang="en-IE" dirty="0">
                <a:solidFill>
                  <a:srgbClr val="C00000"/>
                </a:solidFill>
              </a:rPr>
              <a:t>(91</a:t>
            </a:r>
            <a:r>
              <a:rPr lang="en-IE" dirty="0" smtClean="0">
                <a:solidFill>
                  <a:srgbClr val="C00000"/>
                </a:solidFill>
              </a:rPr>
              <a:t>%)</a:t>
            </a:r>
            <a:r>
              <a:rPr lang="en-IE" dirty="0">
                <a:solidFill>
                  <a:srgbClr val="C00000"/>
                </a:solidFill>
              </a:rPr>
              <a:t> </a:t>
            </a:r>
            <a:endParaRPr lang="en-IE" dirty="0" smtClean="0">
              <a:solidFill>
                <a:srgbClr val="C00000"/>
              </a:solidFill>
            </a:endParaRPr>
          </a:p>
          <a:p>
            <a:pPr lvl="1"/>
            <a:r>
              <a:rPr lang="en-IE" dirty="0" smtClean="0"/>
              <a:t>Number </a:t>
            </a:r>
            <a:r>
              <a:rPr lang="en-IE" dirty="0"/>
              <a:t>of calories </a:t>
            </a:r>
            <a:r>
              <a:rPr lang="en-IE" dirty="0">
                <a:solidFill>
                  <a:srgbClr val="C00000"/>
                </a:solidFill>
              </a:rPr>
              <a:t>(82</a:t>
            </a:r>
            <a:r>
              <a:rPr lang="en-IE" dirty="0" smtClean="0">
                <a:solidFill>
                  <a:srgbClr val="C00000"/>
                </a:solidFill>
              </a:rPr>
              <a:t>%) </a:t>
            </a:r>
            <a:endParaRPr lang="en-IE" dirty="0">
              <a:solidFill>
                <a:srgbClr val="C00000"/>
              </a:solidFill>
            </a:endParaRPr>
          </a:p>
          <a:p>
            <a:endParaRPr lang="en-IE" dirty="0"/>
          </a:p>
        </p:txBody>
      </p:sp>
    </p:spTree>
    <p:extLst>
      <p:ext uri="{BB962C8B-B14F-4D97-AF65-F5344CB8AC3E}">
        <p14:creationId xmlns:p14="http://schemas.microsoft.com/office/powerpoint/2010/main" val="4134017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650" y="274638"/>
            <a:ext cx="8362950" cy="1143000"/>
          </a:xfrm>
        </p:spPr>
        <p:txBody>
          <a:bodyPr>
            <a:normAutofit/>
          </a:bodyPr>
          <a:lstStyle/>
          <a:p>
            <a:r>
              <a:rPr lang="en-IE" sz="3200" dirty="0">
                <a:solidFill>
                  <a:srgbClr val="C00000"/>
                </a:solidFill>
              </a:rPr>
              <a:t>Paying for the </a:t>
            </a:r>
            <a:r>
              <a:rPr lang="en-IE" sz="3200" dirty="0" smtClean="0">
                <a:solidFill>
                  <a:srgbClr val="C00000"/>
                </a:solidFill>
              </a:rPr>
              <a:t>health consequences </a:t>
            </a:r>
            <a:r>
              <a:rPr lang="en-IE" sz="3200" dirty="0">
                <a:solidFill>
                  <a:srgbClr val="C00000"/>
                </a:solidFill>
              </a:rPr>
              <a:t>of alcohol consumption</a:t>
            </a:r>
          </a:p>
        </p:txBody>
      </p:sp>
      <p:sp>
        <p:nvSpPr>
          <p:cNvPr id="4" name="Content Placeholder 3"/>
          <p:cNvSpPr>
            <a:spLocks noGrp="1"/>
          </p:cNvSpPr>
          <p:nvPr>
            <p:ph sz="half" idx="1"/>
          </p:nvPr>
        </p:nvSpPr>
        <p:spPr>
          <a:xfrm>
            <a:off x="457200" y="1600200"/>
            <a:ext cx="8686800" cy="4571304"/>
          </a:xfrm>
        </p:spPr>
        <p:txBody>
          <a:bodyPr/>
          <a:lstStyle/>
          <a:p>
            <a:r>
              <a:rPr lang="en-IE" dirty="0" smtClean="0">
                <a:solidFill>
                  <a:srgbClr val="C00000"/>
                </a:solidFill>
              </a:rPr>
              <a:t>61%</a:t>
            </a:r>
            <a:r>
              <a:rPr lang="en-IE" dirty="0" smtClean="0"/>
              <a:t> believe </a:t>
            </a:r>
            <a:r>
              <a:rPr lang="en-IE" dirty="0"/>
              <a:t>that people who drink alcohol should contribute to the health-related costs of excessive alcohol </a:t>
            </a:r>
            <a:r>
              <a:rPr lang="en-IE" dirty="0" smtClean="0"/>
              <a:t>consumption</a:t>
            </a:r>
          </a:p>
          <a:p>
            <a:endParaRPr lang="en-IE" dirty="0" smtClean="0"/>
          </a:p>
          <a:p>
            <a:r>
              <a:rPr lang="en-IE" dirty="0" smtClean="0">
                <a:solidFill>
                  <a:srgbClr val="C00000"/>
                </a:solidFill>
              </a:rPr>
              <a:t>42%</a:t>
            </a:r>
            <a:r>
              <a:rPr lang="en-IE" dirty="0" smtClean="0"/>
              <a:t> believe </a:t>
            </a:r>
            <a:r>
              <a:rPr lang="en-IE" dirty="0"/>
              <a:t>that the alcohol industry should contribute to these </a:t>
            </a:r>
            <a:r>
              <a:rPr lang="en-IE" dirty="0" smtClean="0"/>
              <a:t>costs</a:t>
            </a:r>
          </a:p>
          <a:p>
            <a:endParaRPr lang="en-IE" dirty="0" smtClean="0"/>
          </a:p>
          <a:p>
            <a:r>
              <a:rPr lang="en-IE" dirty="0" smtClean="0">
                <a:solidFill>
                  <a:srgbClr val="C00000"/>
                </a:solidFill>
              </a:rPr>
              <a:t>27</a:t>
            </a:r>
            <a:r>
              <a:rPr lang="en-IE" dirty="0">
                <a:solidFill>
                  <a:srgbClr val="C00000"/>
                </a:solidFill>
              </a:rPr>
              <a:t>%</a:t>
            </a:r>
            <a:r>
              <a:rPr lang="en-IE" dirty="0"/>
              <a:t> believe that the State, through taxation, should contribute to these </a:t>
            </a:r>
            <a:r>
              <a:rPr lang="en-IE" dirty="0" smtClean="0"/>
              <a:t>costs</a:t>
            </a:r>
            <a:endParaRPr lang="en-IE" dirty="0"/>
          </a:p>
          <a:p>
            <a:endParaRPr lang="en-IE" dirty="0"/>
          </a:p>
        </p:txBody>
      </p:sp>
    </p:spTree>
    <p:extLst>
      <p:ext uri="{BB962C8B-B14F-4D97-AF65-F5344CB8AC3E}">
        <p14:creationId xmlns:p14="http://schemas.microsoft.com/office/powerpoint/2010/main" val="3313347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274638"/>
            <a:ext cx="6810721" cy="1143000"/>
          </a:xfrm>
        </p:spPr>
        <p:txBody>
          <a:bodyPr>
            <a:normAutofit fontScale="90000"/>
          </a:bodyPr>
          <a:lstStyle/>
          <a:p>
            <a:r>
              <a:rPr lang="en-IE" dirty="0" smtClean="0"/>
              <a:t>Alcohol consumption among adults aged 18-64  </a:t>
            </a:r>
            <a:endParaRPr lang="en-IE" dirty="0"/>
          </a:p>
        </p:txBody>
      </p:sp>
      <p:sp>
        <p:nvSpPr>
          <p:cNvPr id="3" name="Content Placeholder 2"/>
          <p:cNvSpPr>
            <a:spLocks noGrp="1"/>
          </p:cNvSpPr>
          <p:nvPr>
            <p:ph sz="half" idx="1"/>
          </p:nvPr>
        </p:nvSpPr>
        <p:spPr>
          <a:xfrm>
            <a:off x="219456" y="1591056"/>
            <a:ext cx="6949440" cy="5102352"/>
          </a:xfrm>
        </p:spPr>
        <p:txBody>
          <a:bodyPr>
            <a:noAutofit/>
          </a:bodyPr>
          <a:lstStyle/>
          <a:p>
            <a:pPr marL="342900" lvl="1" indent="-342900">
              <a:buFont typeface="Arial" pitchFamily="34" charset="0"/>
              <a:buChar char="•"/>
            </a:pPr>
            <a:r>
              <a:rPr lang="en-IE" sz="2000" b="1" dirty="0">
                <a:solidFill>
                  <a:srgbClr val="7030A0"/>
                </a:solidFill>
                <a:latin typeface="Arial" pitchFamily="34" charset="0"/>
                <a:cs typeface="Arial" pitchFamily="34" charset="0"/>
              </a:rPr>
              <a:t>87%</a:t>
            </a:r>
            <a:r>
              <a:rPr lang="en-IE" sz="2000" dirty="0">
                <a:latin typeface="Arial" pitchFamily="34" charset="0"/>
                <a:cs typeface="Arial" pitchFamily="34" charset="0"/>
              </a:rPr>
              <a:t>  (89% males, 85% females) were current drinkers</a:t>
            </a:r>
          </a:p>
          <a:p>
            <a:pPr marL="457200" lvl="1" indent="0">
              <a:buNone/>
            </a:pPr>
            <a:endParaRPr lang="en-IE" sz="500" b="1" dirty="0">
              <a:solidFill>
                <a:srgbClr val="7030A0"/>
              </a:solidFill>
              <a:latin typeface="Arial" pitchFamily="34" charset="0"/>
              <a:cs typeface="Arial" pitchFamily="34" charset="0"/>
            </a:endParaRPr>
          </a:p>
          <a:p>
            <a:r>
              <a:rPr lang="en-IE" sz="2000" b="1" dirty="0">
                <a:solidFill>
                  <a:srgbClr val="7030A0"/>
                </a:solidFill>
                <a:latin typeface="Arial" pitchFamily="34" charset="0"/>
                <a:cs typeface="Arial" pitchFamily="34" charset="0"/>
              </a:rPr>
              <a:t>31%</a:t>
            </a:r>
            <a:r>
              <a:rPr lang="en-IE" sz="2000" dirty="0">
                <a:latin typeface="Arial" pitchFamily="34" charset="0"/>
                <a:cs typeface="Arial" pitchFamily="34" charset="0"/>
              </a:rPr>
              <a:t> of men and </a:t>
            </a:r>
            <a:r>
              <a:rPr lang="en-IE" sz="2000" b="1" dirty="0">
                <a:solidFill>
                  <a:srgbClr val="7030A0"/>
                </a:solidFill>
                <a:latin typeface="Arial" pitchFamily="34" charset="0"/>
                <a:cs typeface="Arial" pitchFamily="34" charset="0"/>
              </a:rPr>
              <a:t>21%</a:t>
            </a:r>
            <a:r>
              <a:rPr lang="en-IE" sz="2000" dirty="0">
                <a:latin typeface="Arial" pitchFamily="34" charset="0"/>
                <a:cs typeface="Arial" pitchFamily="34" charset="0"/>
              </a:rPr>
              <a:t> of women consumed alcohol at least twice weekly</a:t>
            </a:r>
          </a:p>
          <a:p>
            <a:endParaRPr lang="en-IE" sz="500" dirty="0" smtClean="0"/>
          </a:p>
          <a:p>
            <a:r>
              <a:rPr lang="en-IE" sz="2000" b="1" dirty="0">
                <a:solidFill>
                  <a:srgbClr val="7030A0"/>
                </a:solidFill>
                <a:latin typeface="Arial" pitchFamily="34" charset="0"/>
                <a:cs typeface="Arial" pitchFamily="34" charset="0"/>
              </a:rPr>
              <a:t>27%</a:t>
            </a:r>
            <a:r>
              <a:rPr lang="en-IE" sz="2000" dirty="0">
                <a:latin typeface="Arial" pitchFamily="34" charset="0"/>
                <a:cs typeface="Arial" pitchFamily="34" charset="0"/>
              </a:rPr>
              <a:t> consumed 7+ standard drinks/drinking occasion</a:t>
            </a:r>
          </a:p>
          <a:p>
            <a:endParaRPr lang="en-IE" sz="500" dirty="0" smtClean="0"/>
          </a:p>
          <a:p>
            <a:pPr defTabSz="914400">
              <a:buFont typeface="Arial" pitchFamily="34" charset="0"/>
              <a:buChar char="•"/>
            </a:pPr>
            <a:r>
              <a:rPr lang="en-IE" sz="2000" b="1" dirty="0">
                <a:solidFill>
                  <a:srgbClr val="8030A0"/>
                </a:solidFill>
                <a:latin typeface="Arial" pitchFamily="34" charset="0"/>
                <a:cs typeface="Arial" pitchFamily="34" charset="0"/>
              </a:rPr>
              <a:t>45%</a:t>
            </a:r>
            <a:r>
              <a:rPr lang="en-IE" sz="2000" dirty="0">
                <a:solidFill>
                  <a:prstClr val="black"/>
                </a:solidFill>
                <a:latin typeface="Arial" pitchFamily="34" charset="0"/>
                <a:cs typeface="Arial" pitchFamily="34" charset="0"/>
              </a:rPr>
              <a:t> </a:t>
            </a:r>
            <a:r>
              <a:rPr lang="en-IE" sz="2000" dirty="0" smtClean="0">
                <a:solidFill>
                  <a:prstClr val="black"/>
                </a:solidFill>
                <a:latin typeface="Arial" pitchFamily="34" charset="0"/>
                <a:cs typeface="Arial" pitchFamily="34" charset="0"/>
              </a:rPr>
              <a:t>engaged </a:t>
            </a:r>
            <a:r>
              <a:rPr lang="en-IE" sz="2000" dirty="0">
                <a:solidFill>
                  <a:prstClr val="black"/>
                </a:solidFill>
                <a:latin typeface="Arial" pitchFamily="34" charset="0"/>
                <a:cs typeface="Arial" pitchFamily="34" charset="0"/>
              </a:rPr>
              <a:t>in </a:t>
            </a:r>
            <a:r>
              <a:rPr lang="en-IE" sz="2000" dirty="0" smtClean="0">
                <a:solidFill>
                  <a:prstClr val="black"/>
                </a:solidFill>
                <a:latin typeface="Arial" pitchFamily="34" charset="0"/>
                <a:cs typeface="Arial" pitchFamily="34" charset="0"/>
              </a:rPr>
              <a:t>binge drinking </a:t>
            </a:r>
            <a:r>
              <a:rPr lang="en-IE" sz="2000" dirty="0">
                <a:solidFill>
                  <a:prstClr val="black"/>
                </a:solidFill>
                <a:latin typeface="Arial" pitchFamily="34" charset="0"/>
                <a:cs typeface="Arial" pitchFamily="34" charset="0"/>
              </a:rPr>
              <a:t>at least once per month in the year prior to the </a:t>
            </a:r>
            <a:r>
              <a:rPr lang="en-IE" sz="2000" dirty="0" smtClean="0">
                <a:solidFill>
                  <a:prstClr val="black"/>
                </a:solidFill>
                <a:latin typeface="Arial" pitchFamily="34" charset="0"/>
                <a:cs typeface="Arial" pitchFamily="34" charset="0"/>
              </a:rPr>
              <a:t>survey </a:t>
            </a:r>
            <a:r>
              <a:rPr lang="en-IE" sz="2000" b="1" dirty="0" smtClean="0">
                <a:solidFill>
                  <a:prstClr val="black"/>
                </a:solidFill>
                <a:latin typeface="Arial" pitchFamily="34" charset="0"/>
                <a:cs typeface="Arial" pitchFamily="34" charset="0"/>
              </a:rPr>
              <a:t>- </a:t>
            </a:r>
            <a:r>
              <a:rPr lang="en-IE" sz="2000" b="1" dirty="0" smtClean="0">
                <a:solidFill>
                  <a:srgbClr val="8030A0"/>
                </a:solidFill>
                <a:latin typeface="Helvetica" pitchFamily="34" charset="0"/>
              </a:rPr>
              <a:t>52%</a:t>
            </a:r>
            <a:r>
              <a:rPr lang="en-IE" sz="2000" b="1" dirty="0" smtClean="0">
                <a:solidFill>
                  <a:srgbClr val="CC0099"/>
                </a:solidFill>
                <a:latin typeface="Helvetica" pitchFamily="34" charset="0"/>
              </a:rPr>
              <a:t> </a:t>
            </a:r>
            <a:r>
              <a:rPr lang="en-IE" sz="2000" dirty="0">
                <a:solidFill>
                  <a:prstClr val="black"/>
                </a:solidFill>
                <a:latin typeface="Helvetica" pitchFamily="34" charset="0"/>
              </a:rPr>
              <a:t>of recent </a:t>
            </a:r>
            <a:r>
              <a:rPr lang="en-IE" sz="2000" dirty="0" smtClean="0">
                <a:solidFill>
                  <a:prstClr val="black"/>
                </a:solidFill>
                <a:latin typeface="Helvetica" pitchFamily="34" charset="0"/>
              </a:rPr>
              <a:t>drinkers</a:t>
            </a:r>
            <a:endParaRPr lang="en-IE" sz="2000" dirty="0" smtClean="0">
              <a:solidFill>
                <a:prstClr val="black"/>
              </a:solidFill>
              <a:latin typeface="Arial" pitchFamily="34" charset="0"/>
              <a:cs typeface="Arial" pitchFamily="34" charset="0"/>
            </a:endParaRPr>
          </a:p>
          <a:p>
            <a:pPr lvl="0" defTabSz="914400">
              <a:buFont typeface="Arial" pitchFamily="34" charset="0"/>
              <a:buChar char="•"/>
            </a:pPr>
            <a:endParaRPr lang="en-IE" sz="500" dirty="0">
              <a:solidFill>
                <a:prstClr val="black"/>
              </a:solidFill>
              <a:latin typeface="Arial" pitchFamily="34" charset="0"/>
              <a:cs typeface="Arial" pitchFamily="34" charset="0"/>
            </a:endParaRPr>
          </a:p>
          <a:p>
            <a:pPr lvl="0" defTabSz="914400">
              <a:buFont typeface="Arial" pitchFamily="34" charset="0"/>
              <a:buChar char="•"/>
            </a:pPr>
            <a:r>
              <a:rPr lang="en-IE" sz="2000" b="1" dirty="0">
                <a:solidFill>
                  <a:srgbClr val="7030A0"/>
                </a:solidFill>
                <a:latin typeface="Helvetica" pitchFamily="34" charset="0"/>
              </a:rPr>
              <a:t>50%</a:t>
            </a:r>
            <a:r>
              <a:rPr lang="en-IE" sz="2000" dirty="0">
                <a:solidFill>
                  <a:prstClr val="black"/>
                </a:solidFill>
                <a:latin typeface="Helvetica" pitchFamily="34" charset="0"/>
              </a:rPr>
              <a:t> </a:t>
            </a:r>
            <a:r>
              <a:rPr lang="en-IE" sz="2000" dirty="0" smtClean="0">
                <a:solidFill>
                  <a:prstClr val="black"/>
                </a:solidFill>
                <a:latin typeface="Helvetica" pitchFamily="34" charset="0"/>
              </a:rPr>
              <a:t>scored </a:t>
            </a:r>
            <a:r>
              <a:rPr lang="en-IE" sz="2000" dirty="0">
                <a:solidFill>
                  <a:prstClr val="black"/>
                </a:solidFill>
                <a:latin typeface="Helvetica" pitchFamily="34" charset="0"/>
              </a:rPr>
              <a:t>positive for harmful drinking using the AUDIT-C screening </a:t>
            </a:r>
            <a:r>
              <a:rPr lang="en-IE" sz="2000" dirty="0" smtClean="0">
                <a:solidFill>
                  <a:prstClr val="black"/>
                </a:solidFill>
                <a:latin typeface="Helvetica" pitchFamily="34" charset="0"/>
              </a:rPr>
              <a:t>tool -</a:t>
            </a:r>
            <a:r>
              <a:rPr lang="en-IE" sz="2000" b="1" dirty="0" smtClean="0">
                <a:solidFill>
                  <a:srgbClr val="8030A0"/>
                </a:solidFill>
                <a:latin typeface="Helvetica" pitchFamily="34" charset="0"/>
              </a:rPr>
              <a:t>58%</a:t>
            </a:r>
            <a:r>
              <a:rPr lang="en-IE" sz="2000" dirty="0" smtClean="0">
                <a:solidFill>
                  <a:prstClr val="black"/>
                </a:solidFill>
                <a:latin typeface="Helvetica" pitchFamily="34" charset="0"/>
              </a:rPr>
              <a:t> of recent drinkers</a:t>
            </a:r>
          </a:p>
          <a:p>
            <a:pPr lvl="0" defTabSz="914400">
              <a:buFont typeface="Arial" pitchFamily="34" charset="0"/>
              <a:buChar char="•"/>
            </a:pPr>
            <a:endParaRPr lang="en-IE" sz="500" dirty="0">
              <a:solidFill>
                <a:prstClr val="black"/>
              </a:solidFill>
              <a:latin typeface="Helvetica" pitchFamily="34" charset="0"/>
            </a:endParaRPr>
          </a:p>
          <a:p>
            <a:pPr defTabSz="914400">
              <a:buFont typeface="Arial" pitchFamily="34" charset="0"/>
              <a:buChar char="•"/>
            </a:pPr>
            <a:r>
              <a:rPr lang="en-IE" sz="2000" b="1" dirty="0">
                <a:solidFill>
                  <a:srgbClr val="7030A0"/>
                </a:solidFill>
                <a:latin typeface="Helvetica" pitchFamily="34" charset="0"/>
              </a:rPr>
              <a:t>20% </a:t>
            </a:r>
            <a:r>
              <a:rPr lang="en-IE" sz="2000" dirty="0">
                <a:latin typeface="Helvetica" pitchFamily="34" charset="0"/>
              </a:rPr>
              <a:t>experienced at least one of </a:t>
            </a:r>
            <a:r>
              <a:rPr lang="en-IE" sz="2000" dirty="0" smtClean="0">
                <a:latin typeface="Helvetica" pitchFamily="34" charset="0"/>
              </a:rPr>
              <a:t>six </a:t>
            </a:r>
            <a:r>
              <a:rPr lang="en-IE" sz="2000" dirty="0">
                <a:latin typeface="Helvetica" pitchFamily="34" charset="0"/>
              </a:rPr>
              <a:t>harms as a result of their drinking</a:t>
            </a:r>
          </a:p>
          <a:p>
            <a:pPr marL="0" indent="0">
              <a:buNone/>
            </a:pPr>
            <a:endParaRPr lang="en-IE" sz="500" dirty="0" smtClean="0"/>
          </a:p>
          <a:p>
            <a:r>
              <a:rPr lang="en-IE" sz="2000" b="1" dirty="0">
                <a:solidFill>
                  <a:srgbClr val="7030A0"/>
                </a:solidFill>
                <a:latin typeface="Helvetica" pitchFamily="34" charset="0"/>
              </a:rPr>
              <a:t>27%</a:t>
            </a:r>
            <a:r>
              <a:rPr lang="en-IE" sz="2000" dirty="0">
                <a:latin typeface="Helvetica" pitchFamily="34" charset="0"/>
              </a:rPr>
              <a:t> experienced harm as a result of someone else’s </a:t>
            </a:r>
            <a:r>
              <a:rPr lang="en-IE" sz="2000" dirty="0" smtClean="0">
                <a:latin typeface="Helvetica" pitchFamily="34" charset="0"/>
              </a:rPr>
              <a:t>drinking</a:t>
            </a:r>
          </a:p>
          <a:p>
            <a:r>
              <a:rPr lang="en-IE" sz="2000" dirty="0" smtClean="0">
                <a:latin typeface="Helvetica" pitchFamily="34" charset="0"/>
              </a:rPr>
              <a:t>Available at </a:t>
            </a:r>
            <a:r>
              <a:rPr lang="en-IE" sz="2000" dirty="0" smtClean="0">
                <a:latin typeface="Helvetica" pitchFamily="34" charset="0"/>
                <a:hlinkClick r:id="rId3"/>
              </a:rPr>
              <a:t>http</a:t>
            </a:r>
            <a:r>
              <a:rPr lang="en-IE" sz="2000" dirty="0">
                <a:latin typeface="Helvetica" pitchFamily="34" charset="0"/>
                <a:hlinkClick r:id="rId3"/>
              </a:rPr>
              <a:t>://www.drugsandalcohol.ie/18439</a:t>
            </a:r>
            <a:r>
              <a:rPr lang="en-IE" sz="2000" dirty="0" smtClean="0">
                <a:latin typeface="Helvetica" pitchFamily="34" charset="0"/>
                <a:hlinkClick r:id="rId3"/>
              </a:rPr>
              <a:t>/</a:t>
            </a:r>
            <a:endParaRPr lang="en-IE" sz="2000" dirty="0" smtClean="0">
              <a:latin typeface="Helvetica" pitchFamily="34" charset="0"/>
            </a:endParaRPr>
          </a:p>
          <a:p>
            <a:endParaRPr lang="en-IE" sz="2000" dirty="0">
              <a:latin typeface="Helvetica" pitchFamily="34" charset="0"/>
            </a:endParaRPr>
          </a:p>
        </p:txBody>
      </p:sp>
      <p:pic>
        <p:nvPicPr>
          <p:cNvPr id="614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8896" y="2267712"/>
            <a:ext cx="1828800" cy="256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112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650" y="274638"/>
            <a:ext cx="8362950" cy="1143000"/>
          </a:xfrm>
        </p:spPr>
        <p:txBody>
          <a:bodyPr>
            <a:normAutofit/>
          </a:bodyPr>
          <a:lstStyle/>
          <a:p>
            <a:r>
              <a:rPr lang="en-IE" sz="3200" dirty="0">
                <a:solidFill>
                  <a:srgbClr val="C00000"/>
                </a:solidFill>
              </a:rPr>
              <a:t>Paying for the </a:t>
            </a:r>
            <a:r>
              <a:rPr lang="en-IE" sz="3200" dirty="0" smtClean="0">
                <a:solidFill>
                  <a:srgbClr val="C00000"/>
                </a:solidFill>
              </a:rPr>
              <a:t>social consequences </a:t>
            </a:r>
            <a:r>
              <a:rPr lang="en-IE" sz="3200" dirty="0">
                <a:solidFill>
                  <a:srgbClr val="C00000"/>
                </a:solidFill>
              </a:rPr>
              <a:t>of alcohol consumption</a:t>
            </a:r>
          </a:p>
        </p:txBody>
      </p:sp>
      <p:sp>
        <p:nvSpPr>
          <p:cNvPr id="4" name="Content Placeholder 3"/>
          <p:cNvSpPr>
            <a:spLocks noGrp="1"/>
          </p:cNvSpPr>
          <p:nvPr>
            <p:ph sz="half" idx="1"/>
          </p:nvPr>
        </p:nvSpPr>
        <p:spPr>
          <a:xfrm>
            <a:off x="247650" y="1600200"/>
            <a:ext cx="8686800" cy="4571304"/>
          </a:xfrm>
        </p:spPr>
        <p:txBody>
          <a:bodyPr/>
          <a:lstStyle/>
          <a:p>
            <a:r>
              <a:rPr lang="en-IE" dirty="0" smtClean="0">
                <a:solidFill>
                  <a:srgbClr val="C00000"/>
                </a:solidFill>
              </a:rPr>
              <a:t>71%</a:t>
            </a:r>
            <a:r>
              <a:rPr lang="en-IE" dirty="0" smtClean="0"/>
              <a:t> believe </a:t>
            </a:r>
            <a:r>
              <a:rPr lang="en-IE" dirty="0"/>
              <a:t>that people who drink alcohol should contribute to the </a:t>
            </a:r>
            <a:r>
              <a:rPr lang="en-IE" dirty="0" smtClean="0"/>
              <a:t>social </a:t>
            </a:r>
            <a:r>
              <a:rPr lang="en-IE" dirty="0"/>
              <a:t>costs of excessive alcohol </a:t>
            </a:r>
            <a:r>
              <a:rPr lang="en-IE" dirty="0" smtClean="0"/>
              <a:t>consumption</a:t>
            </a:r>
          </a:p>
          <a:p>
            <a:endParaRPr lang="en-IE" dirty="0" smtClean="0"/>
          </a:p>
          <a:p>
            <a:r>
              <a:rPr lang="en-IE" dirty="0" smtClean="0">
                <a:solidFill>
                  <a:srgbClr val="C00000"/>
                </a:solidFill>
              </a:rPr>
              <a:t>30%</a:t>
            </a:r>
            <a:r>
              <a:rPr lang="en-IE" dirty="0" smtClean="0"/>
              <a:t> believe </a:t>
            </a:r>
            <a:r>
              <a:rPr lang="en-IE" dirty="0"/>
              <a:t>that the alcohol industry should contribute to these </a:t>
            </a:r>
            <a:r>
              <a:rPr lang="en-IE" dirty="0" smtClean="0"/>
              <a:t>costs</a:t>
            </a:r>
          </a:p>
          <a:p>
            <a:endParaRPr lang="en-IE" dirty="0" smtClean="0"/>
          </a:p>
          <a:p>
            <a:r>
              <a:rPr lang="en-IE" dirty="0" smtClean="0">
                <a:solidFill>
                  <a:srgbClr val="C00000"/>
                </a:solidFill>
              </a:rPr>
              <a:t>22%</a:t>
            </a:r>
            <a:r>
              <a:rPr lang="en-IE" dirty="0" smtClean="0"/>
              <a:t> </a:t>
            </a:r>
            <a:r>
              <a:rPr lang="en-IE" dirty="0"/>
              <a:t>believe that the State, through taxation, should contribute to these </a:t>
            </a:r>
            <a:r>
              <a:rPr lang="en-IE" dirty="0" smtClean="0"/>
              <a:t>costs</a:t>
            </a:r>
            <a:endParaRPr lang="en-IE" dirty="0"/>
          </a:p>
          <a:p>
            <a:endParaRPr lang="en-IE" dirty="0"/>
          </a:p>
        </p:txBody>
      </p:sp>
    </p:spTree>
    <p:extLst>
      <p:ext uri="{BB962C8B-B14F-4D97-AF65-F5344CB8AC3E}">
        <p14:creationId xmlns:p14="http://schemas.microsoft.com/office/powerpoint/2010/main" val="1893873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txBox="1">
            <a:spLocks noGrp="1"/>
          </p:cNvSpPr>
          <p:nvPr/>
        </p:nvSpPr>
        <p:spPr bwMode="white">
          <a:xfrm>
            <a:off x="8621713" y="593725"/>
            <a:ext cx="52228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pitchFamily="34" charset="0"/>
              </a:defRPr>
            </a:lvl1pPr>
            <a:lvl2pPr marL="742950" indent="-285750" eaLnBrk="0" hangingPunct="0">
              <a:defRPr sz="1200" b="1">
                <a:solidFill>
                  <a:schemeClr val="tx1"/>
                </a:solidFill>
                <a:latin typeface="Arial" pitchFamily="34" charset="0"/>
              </a:defRPr>
            </a:lvl2pPr>
            <a:lvl3pPr marL="1143000" indent="-228600" eaLnBrk="0" hangingPunct="0">
              <a:defRPr sz="1200" b="1">
                <a:solidFill>
                  <a:schemeClr val="tx1"/>
                </a:solidFill>
                <a:latin typeface="Arial" pitchFamily="34" charset="0"/>
              </a:defRPr>
            </a:lvl3pPr>
            <a:lvl4pPr marL="1600200" indent="-228600" eaLnBrk="0" hangingPunct="0">
              <a:defRPr sz="1200" b="1">
                <a:solidFill>
                  <a:schemeClr val="tx1"/>
                </a:solidFill>
                <a:latin typeface="Arial" pitchFamily="34" charset="0"/>
              </a:defRPr>
            </a:lvl4pPr>
            <a:lvl5pPr marL="2057400" indent="-228600" eaLnBrk="0" hangingPunct="0">
              <a:defRPr sz="1200" b="1">
                <a:solidFill>
                  <a:schemeClr val="tx1"/>
                </a:solidFill>
                <a:latin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defRPr>
            </a:lvl9pPr>
          </a:lstStyle>
          <a:p>
            <a:pPr algn="r" eaLnBrk="1" hangingPunct="1"/>
            <a:fld id="{BD0BA5A8-9024-4EF2-92C6-225C0D38D780}" type="slidenum">
              <a:rPr lang="en-GB" sz="1000" b="0">
                <a:solidFill>
                  <a:schemeClr val="tx2"/>
                </a:solidFill>
              </a:rPr>
              <a:pPr algn="r" eaLnBrk="1" hangingPunct="1"/>
              <a:t>21</a:t>
            </a:fld>
            <a:endParaRPr lang="en-GB" sz="1000" b="0" dirty="0">
              <a:solidFill>
                <a:schemeClr val="tx2"/>
              </a:solidFill>
            </a:endParaRPr>
          </a:p>
        </p:txBody>
      </p:sp>
      <p:sp>
        <p:nvSpPr>
          <p:cNvPr id="29699" name="Rectangle 2"/>
          <p:cNvSpPr>
            <a:spLocks noGrp="1" noChangeArrowheads="1"/>
          </p:cNvSpPr>
          <p:nvPr>
            <p:ph type="title" idx="4294967295"/>
          </p:nvPr>
        </p:nvSpPr>
        <p:spPr>
          <a:xfrm>
            <a:off x="0" y="0"/>
            <a:ext cx="8882063" cy="819150"/>
          </a:xfrm>
        </p:spPr>
        <p:txBody>
          <a:bodyPr/>
          <a:lstStyle/>
          <a:p>
            <a:pPr eaLnBrk="1" hangingPunct="1"/>
            <a:r>
              <a:rPr lang="en-GB" dirty="0" smtClean="0"/>
              <a:t>Health effects of  alcohol</a:t>
            </a:r>
          </a:p>
        </p:txBody>
      </p:sp>
      <p:graphicFrame>
        <p:nvGraphicFramePr>
          <p:cNvPr id="37013" name="Group 149"/>
          <p:cNvGraphicFramePr>
            <a:graphicFrameLocks noGrp="1"/>
          </p:cNvGraphicFramePr>
          <p:nvPr/>
        </p:nvGraphicFramePr>
        <p:xfrm>
          <a:off x="817563" y="1600200"/>
          <a:ext cx="7488237" cy="3414713"/>
        </p:xfrm>
        <a:graphic>
          <a:graphicData uri="http://schemas.openxmlformats.org/drawingml/2006/table">
            <a:tbl>
              <a:tblPr/>
              <a:tblGrid>
                <a:gridCol w="3375025"/>
                <a:gridCol w="1371600"/>
                <a:gridCol w="1370012"/>
                <a:gridCol w="1371600"/>
              </a:tblGrid>
              <a:tr h="276538">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8997C9"/>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1" i="0" u="none" strike="noStrike" cap="none" normalizeH="0" baseline="0" dirty="0" smtClean="0">
                          <a:ln>
                            <a:noFill/>
                          </a:ln>
                          <a:solidFill>
                            <a:schemeClr val="bg1"/>
                          </a:solidFill>
                          <a:effectLst/>
                          <a:latin typeface="Arial" charset="0"/>
                        </a:rPr>
                        <a:t>True</a:t>
                      </a:r>
                      <a:endParaRPr kumimoji="0" lang="en-GB" sz="1200" b="1" i="0" u="none" strike="noStrike" cap="none" normalizeH="0" baseline="0" dirty="0" smtClean="0">
                        <a:ln>
                          <a:noFill/>
                        </a:ln>
                        <a:solidFill>
                          <a:schemeClr val="bg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8997C9"/>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1" i="0" u="none" strike="noStrike" cap="none" normalizeH="0" baseline="0" dirty="0" smtClean="0">
                          <a:ln>
                            <a:noFill/>
                          </a:ln>
                          <a:solidFill>
                            <a:schemeClr val="bg1"/>
                          </a:solidFill>
                          <a:effectLst/>
                          <a:latin typeface="Arial" charset="0"/>
                        </a:rPr>
                        <a:t>False</a:t>
                      </a:r>
                      <a:endParaRPr kumimoji="0" lang="en-GB" sz="1200" b="1" i="0" u="none" strike="noStrike" cap="none" normalizeH="0" baseline="0" dirty="0" smtClean="0">
                        <a:ln>
                          <a:noFill/>
                        </a:ln>
                        <a:solidFill>
                          <a:schemeClr val="bg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8997C9"/>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1" i="0" u="none" strike="noStrike" cap="none" normalizeH="0" baseline="0" dirty="0" smtClean="0">
                          <a:ln>
                            <a:noFill/>
                          </a:ln>
                          <a:solidFill>
                            <a:schemeClr val="bg1"/>
                          </a:solidFill>
                          <a:effectLst/>
                          <a:latin typeface="Arial" charset="0"/>
                        </a:rPr>
                        <a:t>Don’t Know</a:t>
                      </a:r>
                      <a:endParaRPr kumimoji="0" lang="en-GB" sz="1200" b="1" i="0" u="none" strike="noStrike" cap="none" normalizeH="0" baseline="0" dirty="0" smtClean="0">
                        <a:ln>
                          <a:noFill/>
                        </a:ln>
                        <a:solidFill>
                          <a:schemeClr val="bg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8997C9"/>
                    </a:solidFill>
                  </a:tcPr>
                </a:tc>
              </a:tr>
              <a:tr h="276538">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endParaRPr kumimoji="0" lang="en-US" sz="1200" b="0" i="0"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8997C9"/>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1" i="0" u="none" strike="noStrike" cap="none" normalizeH="0" baseline="0" dirty="0" smtClean="0">
                          <a:ln>
                            <a:noFill/>
                          </a:ln>
                          <a:solidFill>
                            <a:schemeClr val="bg1"/>
                          </a:solidFill>
                          <a:effectLst/>
                          <a:latin typeface="Arial" charset="0"/>
                        </a:rPr>
                        <a:t>%</a:t>
                      </a:r>
                      <a:endParaRPr kumimoji="0" lang="en-GB" sz="1200" b="1" i="0" u="none" strike="noStrike" cap="none" normalizeH="0" baseline="0" dirty="0" smtClean="0">
                        <a:ln>
                          <a:noFill/>
                        </a:ln>
                        <a:solidFill>
                          <a:schemeClr val="bg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8997C9"/>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1" i="0" u="none" strike="noStrike" cap="none" normalizeH="0" baseline="0" dirty="0" smtClean="0">
                          <a:ln>
                            <a:noFill/>
                          </a:ln>
                          <a:solidFill>
                            <a:schemeClr val="bg1"/>
                          </a:solidFill>
                          <a:effectLst/>
                          <a:latin typeface="Arial" charset="0"/>
                        </a:rPr>
                        <a:t>%</a:t>
                      </a:r>
                      <a:endParaRPr kumimoji="0" lang="en-GB" sz="1200" b="1" i="0" u="none" strike="noStrike" cap="none" normalizeH="0" baseline="0" dirty="0" smtClean="0">
                        <a:ln>
                          <a:noFill/>
                        </a:ln>
                        <a:solidFill>
                          <a:schemeClr val="bg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8997C9"/>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1" i="0" u="none" strike="noStrike" cap="none" normalizeH="0" baseline="0" dirty="0" smtClean="0">
                          <a:ln>
                            <a:noFill/>
                          </a:ln>
                          <a:solidFill>
                            <a:schemeClr val="bg1"/>
                          </a:solidFill>
                          <a:effectLst/>
                          <a:latin typeface="Arial" charset="0"/>
                        </a:rPr>
                        <a:t>%</a:t>
                      </a:r>
                      <a:endParaRPr kumimoji="0" lang="en-GB" sz="1200" b="1" i="0" u="none" strike="noStrike" cap="none" normalizeH="0" baseline="0" dirty="0" smtClean="0">
                        <a:ln>
                          <a:noFill/>
                        </a:ln>
                        <a:solidFill>
                          <a:schemeClr val="bg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8997C9"/>
                    </a:solidFill>
                  </a:tcPr>
                </a:tc>
              </a:tr>
              <a:tr h="459441">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1" i="1" u="none" strike="noStrike" cap="none" normalizeH="0" baseline="0" dirty="0" smtClean="0">
                          <a:ln>
                            <a:noFill/>
                          </a:ln>
                          <a:solidFill>
                            <a:schemeClr val="tx1"/>
                          </a:solidFill>
                          <a:effectLst/>
                          <a:latin typeface="Arial" charset="0"/>
                        </a:rPr>
                        <a:t>Drinking more than the recommended number of standard drinks in a week …</a:t>
                      </a:r>
                      <a:endParaRPr kumimoji="0" lang="en-GB" sz="1200" b="1" i="1"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marL="90000" marR="90000" marT="46817" marB="468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marL="90000" marR="90000" marT="46817" marB="468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marL="90000" marR="90000" marT="46817" marB="468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r>
              <a:tr h="342944">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0" i="0" u="none" strike="noStrike" cap="none" normalizeH="0" baseline="0" dirty="0" smtClean="0">
                          <a:ln>
                            <a:noFill/>
                          </a:ln>
                          <a:solidFill>
                            <a:schemeClr val="tx1"/>
                          </a:solidFill>
                          <a:effectLst/>
                          <a:latin typeface="Arial" charset="0"/>
                        </a:rPr>
                        <a:t>…can lead to liver disease</a:t>
                      </a:r>
                      <a:endParaRPr kumimoji="0" lang="en-GB" sz="1200" b="0" i="0"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1" fontAlgn="base" latinLnBrk="0" hangingPunct="1">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bg1"/>
                          </a:solidFill>
                          <a:effectLst/>
                          <a:latin typeface="Arial" charset="0"/>
                          <a:cs typeface="Arial" charset="0"/>
                        </a:rPr>
                        <a:t>92</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cs typeface="Arial" charset="0"/>
                        </a:rPr>
                        <a:t>2</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1" fontAlgn="base" latinLnBrk="0" hangingPunct="1">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cs typeface="Arial" charset="0"/>
                        </a:rPr>
                        <a:t>6</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r>
              <a:tr h="342944">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0" i="0" u="none" strike="noStrike" cap="none" normalizeH="0" baseline="0" dirty="0" smtClean="0">
                          <a:ln>
                            <a:noFill/>
                          </a:ln>
                          <a:solidFill>
                            <a:schemeClr val="tx1"/>
                          </a:solidFill>
                          <a:effectLst/>
                          <a:latin typeface="Arial" charset="0"/>
                        </a:rPr>
                        <a:t>... can lead to pancreatitis</a:t>
                      </a:r>
                      <a:endParaRPr kumimoji="0" lang="en-GB" sz="1200" b="0" i="0"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1" fontAlgn="base" latinLnBrk="0" hangingPunct="1">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bg1"/>
                          </a:solidFill>
                          <a:effectLst/>
                          <a:latin typeface="Arial" charset="0"/>
                          <a:cs typeface="Arial" charset="0"/>
                        </a:rPr>
                        <a:t>84</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cs typeface="Arial" charset="0"/>
                        </a:rPr>
                        <a:t>3</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1" fontAlgn="base" latinLnBrk="0" hangingPunct="1">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cs typeface="Arial" charset="0"/>
                        </a:rPr>
                        <a:t>12</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r>
              <a:tr h="342944">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0" i="0" u="none" strike="noStrike" cap="none" normalizeH="0" baseline="0" dirty="0" smtClean="0">
                          <a:ln>
                            <a:noFill/>
                          </a:ln>
                          <a:solidFill>
                            <a:schemeClr val="tx1"/>
                          </a:solidFill>
                          <a:effectLst/>
                          <a:latin typeface="Arial" charset="0"/>
                        </a:rPr>
                        <a:t>…can lead to stomach ulcers</a:t>
                      </a:r>
                      <a:endParaRPr kumimoji="0" lang="en-GB" sz="1200" b="0" i="0"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1" fontAlgn="base" latinLnBrk="0" hangingPunct="1">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cs typeface="Arial" charset="0"/>
                        </a:rPr>
                        <a:t>84</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1" fontAlgn="base" latinLnBrk="0" hangingPunct="1">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bg1"/>
                          </a:solidFill>
                          <a:effectLst/>
                          <a:latin typeface="Arial" charset="0"/>
                          <a:cs typeface="Arial" charset="0"/>
                        </a:rPr>
                        <a:t>4</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cs typeface="Arial" charset="0"/>
                        </a:rPr>
                        <a:t>12</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r>
              <a:tr h="344532">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0" i="0" u="none" strike="noStrike" cap="none" normalizeH="0" baseline="0" dirty="0" smtClean="0">
                          <a:ln>
                            <a:noFill/>
                          </a:ln>
                          <a:solidFill>
                            <a:schemeClr val="tx1"/>
                          </a:solidFill>
                          <a:effectLst/>
                          <a:latin typeface="Arial" charset="0"/>
                        </a:rPr>
                        <a:t>…can lead to high blood pressure</a:t>
                      </a:r>
                      <a:endParaRPr kumimoji="0" lang="en-GB" sz="1200" b="0" i="0"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bg1"/>
                          </a:solidFill>
                          <a:effectLst/>
                          <a:latin typeface="Arial" charset="0"/>
                        </a:rPr>
                        <a:t>80</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6</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13</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r>
              <a:tr h="342944">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0" i="0" u="none" strike="noStrike" cap="none" normalizeH="0" baseline="0" dirty="0" smtClean="0">
                          <a:ln>
                            <a:noFill/>
                          </a:ln>
                          <a:solidFill>
                            <a:schemeClr val="tx1"/>
                          </a:solidFill>
                          <a:effectLst/>
                          <a:latin typeface="Arial" charset="0"/>
                        </a:rPr>
                        <a:t>…can increase a woman’s risk of breast cancer</a:t>
                      </a:r>
                      <a:endParaRPr kumimoji="0" lang="en-GB" sz="1200" b="0" i="0"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bg1"/>
                          </a:solidFill>
                          <a:effectLst/>
                          <a:latin typeface="Arial" charset="0"/>
                        </a:rPr>
                        <a:t>49</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19</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32</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r>
              <a:tr h="342944">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0" i="0" u="none" strike="noStrike" cap="none" normalizeH="0" baseline="0" dirty="0" smtClean="0">
                          <a:ln>
                            <a:noFill/>
                          </a:ln>
                          <a:solidFill>
                            <a:schemeClr val="tx1"/>
                          </a:solidFill>
                          <a:effectLst/>
                          <a:latin typeface="Arial" charset="0"/>
                        </a:rPr>
                        <a:t>…can increase risk of skin cancer</a:t>
                      </a:r>
                      <a:endParaRPr kumimoji="0" lang="en-GB" sz="1200" b="0" i="0"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32</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bg1"/>
                          </a:solidFill>
                          <a:effectLst/>
                          <a:latin typeface="Arial" charset="0"/>
                        </a:rPr>
                        <a:t>35</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33</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r>
              <a:tr h="342944">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IE" sz="1200" b="0" i="0" u="none" strike="noStrike" cap="none" normalizeH="0" baseline="0" dirty="0" smtClean="0">
                          <a:ln>
                            <a:noFill/>
                          </a:ln>
                          <a:solidFill>
                            <a:schemeClr val="tx1"/>
                          </a:solidFill>
                          <a:effectLst/>
                          <a:latin typeface="Arial" charset="0"/>
                        </a:rPr>
                        <a:t>…can increase risk of bowel cancer</a:t>
                      </a:r>
                      <a:endParaRPr kumimoji="0" lang="en-GB" sz="1200" b="0" i="0" u="none" strike="noStrike" cap="none" normalizeH="0" baseline="0" dirty="0" smtClean="0">
                        <a:ln>
                          <a:noFill/>
                        </a:ln>
                        <a:solidFill>
                          <a:schemeClr val="tx1"/>
                        </a:solidFill>
                        <a:effectLst/>
                        <a:latin typeface="Arial" charset="0"/>
                      </a:endParaRP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bg1"/>
                          </a:solidFill>
                          <a:effectLst/>
                          <a:latin typeface="Arial" charset="0"/>
                        </a:rPr>
                        <a:t>65</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10</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c>
                  <a:txBody>
                    <a:bodyPr/>
                    <a:lstStyle/>
                    <a:p>
                      <a:pPr marL="0" marR="0" lvl="0" indent="0" algn="l" defTabSz="914400" rtl="0" eaLnBrk="0" fontAlgn="base" latinLnBrk="0" hangingPunct="0">
                        <a:lnSpc>
                          <a:spcPct val="100000"/>
                        </a:lnSpc>
                        <a:spcBef>
                          <a:spcPct val="0"/>
                        </a:spcBef>
                        <a:spcAft>
                          <a:spcPct val="0"/>
                        </a:spcAft>
                        <a:buClr>
                          <a:srgbClr val="4C60A8"/>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25</a:t>
                      </a:r>
                    </a:p>
                  </a:txBody>
                  <a:tcPr marL="90000" marR="90000" marT="46817" marB="46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5E2"/>
                    </a:solidFill>
                  </a:tcPr>
                </a:tc>
              </a:tr>
            </a:tbl>
          </a:graphicData>
        </a:graphic>
      </p:graphicFrame>
      <p:sp>
        <p:nvSpPr>
          <p:cNvPr id="29756" name="Rectangle 73"/>
          <p:cNvSpPr>
            <a:spLocks noChangeArrowheads="1"/>
          </p:cNvSpPr>
          <p:nvPr/>
        </p:nvSpPr>
        <p:spPr bwMode="gray">
          <a:xfrm>
            <a:off x="341313" y="863600"/>
            <a:ext cx="84693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457200" indent="-457200" algn="l">
              <a:buClr>
                <a:srgbClr val="4C60A8"/>
              </a:buClr>
              <a:buFont typeface="Wingdings" pitchFamily="2" charset="2"/>
              <a:buNone/>
            </a:pPr>
            <a:r>
              <a:rPr lang="en-IE" sz="1000" i="1" dirty="0">
                <a:solidFill>
                  <a:srgbClr val="4C60A8"/>
                </a:solidFill>
              </a:rPr>
              <a:t>Q.27 	For each of the following statements, can you tell me whether you think they are true or false?</a:t>
            </a:r>
            <a:endParaRPr lang="en-GB" sz="1000" i="1" dirty="0">
              <a:solidFill>
                <a:srgbClr val="4C60A8"/>
              </a:solidFill>
            </a:endParaRPr>
          </a:p>
        </p:txBody>
      </p:sp>
      <p:sp>
        <p:nvSpPr>
          <p:cNvPr id="29757" name="Text Box 14"/>
          <p:cNvSpPr txBox="1">
            <a:spLocks noChangeArrowheads="1"/>
          </p:cNvSpPr>
          <p:nvPr/>
        </p:nvSpPr>
        <p:spPr bwMode="auto">
          <a:xfrm>
            <a:off x="1316038" y="6486525"/>
            <a:ext cx="6513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1200" b="1">
                <a:solidFill>
                  <a:schemeClr val="tx1"/>
                </a:solidFill>
                <a:latin typeface="Arial" pitchFamily="34" charset="0"/>
              </a:defRPr>
            </a:lvl1pPr>
            <a:lvl2pPr marL="742950" indent="-285750" eaLnBrk="0" hangingPunct="0">
              <a:defRPr sz="1200" b="1">
                <a:solidFill>
                  <a:schemeClr val="tx1"/>
                </a:solidFill>
                <a:latin typeface="Arial" pitchFamily="34" charset="0"/>
              </a:defRPr>
            </a:lvl2pPr>
            <a:lvl3pPr marL="1143000" indent="-228600" eaLnBrk="0" hangingPunct="0">
              <a:defRPr sz="1200" b="1">
                <a:solidFill>
                  <a:schemeClr val="tx1"/>
                </a:solidFill>
                <a:latin typeface="Arial" pitchFamily="34" charset="0"/>
              </a:defRPr>
            </a:lvl3pPr>
            <a:lvl4pPr marL="1600200" indent="-228600" eaLnBrk="0" hangingPunct="0">
              <a:defRPr sz="1200" b="1">
                <a:solidFill>
                  <a:schemeClr val="tx1"/>
                </a:solidFill>
                <a:latin typeface="Arial" pitchFamily="34" charset="0"/>
              </a:defRPr>
            </a:lvl4pPr>
            <a:lvl5pPr marL="2057400" indent="-228600" eaLnBrk="0" hangingPunct="0">
              <a:defRPr sz="1200" b="1">
                <a:solidFill>
                  <a:schemeClr val="tx1"/>
                </a:solidFill>
                <a:latin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defRPr>
            </a:lvl9pPr>
          </a:lstStyle>
          <a:p>
            <a:pPr eaLnBrk="1" hangingPunct="1"/>
            <a:r>
              <a:rPr lang="en-GB" sz="1000" dirty="0">
                <a:solidFill>
                  <a:srgbClr val="4C60A8"/>
                </a:solidFill>
                <a:latin typeface="Arial Narrow" pitchFamily="34" charset="0"/>
              </a:rPr>
              <a:t>Base:  All Respondents:  1,020</a:t>
            </a:r>
          </a:p>
        </p:txBody>
      </p:sp>
      <p:sp>
        <p:nvSpPr>
          <p:cNvPr id="29759" name="Text Box 150"/>
          <p:cNvSpPr txBox="1">
            <a:spLocks noChangeArrowheads="1"/>
          </p:cNvSpPr>
          <p:nvPr/>
        </p:nvSpPr>
        <p:spPr bwMode="auto">
          <a:xfrm>
            <a:off x="984250" y="4983163"/>
            <a:ext cx="3044721" cy="27918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200" b="1">
                <a:solidFill>
                  <a:schemeClr val="tx1"/>
                </a:solidFill>
                <a:latin typeface="Arial" pitchFamily="34" charset="0"/>
              </a:defRPr>
            </a:lvl1pPr>
            <a:lvl2pPr marL="742950" indent="-285750" eaLnBrk="0" hangingPunct="0">
              <a:defRPr sz="1200" b="1">
                <a:solidFill>
                  <a:schemeClr val="tx1"/>
                </a:solidFill>
                <a:latin typeface="Arial" pitchFamily="34" charset="0"/>
              </a:defRPr>
            </a:lvl2pPr>
            <a:lvl3pPr marL="1143000" indent="-228600" eaLnBrk="0" hangingPunct="0">
              <a:defRPr sz="1200" b="1">
                <a:solidFill>
                  <a:schemeClr val="tx1"/>
                </a:solidFill>
                <a:latin typeface="Arial" pitchFamily="34" charset="0"/>
              </a:defRPr>
            </a:lvl3pPr>
            <a:lvl4pPr marL="1600200" indent="-228600" eaLnBrk="0" hangingPunct="0">
              <a:defRPr sz="1200" b="1">
                <a:solidFill>
                  <a:schemeClr val="tx1"/>
                </a:solidFill>
                <a:latin typeface="Arial" pitchFamily="34" charset="0"/>
              </a:defRPr>
            </a:lvl4pPr>
            <a:lvl5pPr marL="2057400" indent="-228600" eaLnBrk="0" hangingPunct="0">
              <a:defRPr sz="1200" b="1">
                <a:solidFill>
                  <a:schemeClr val="tx1"/>
                </a:solidFill>
                <a:latin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defRPr>
            </a:lvl9pPr>
          </a:lstStyle>
          <a:p>
            <a:pPr eaLnBrk="1" hangingPunct="1"/>
            <a:r>
              <a:rPr lang="en-GB" b="0" i="1" dirty="0"/>
              <a:t>Cells </a:t>
            </a:r>
            <a:r>
              <a:rPr lang="en-GB" b="0" i="1" dirty="0" smtClean="0"/>
              <a:t>shaded wine indicate </a:t>
            </a:r>
            <a:r>
              <a:rPr lang="en-GB" b="0" i="1" dirty="0"/>
              <a:t>correct answer</a:t>
            </a:r>
          </a:p>
        </p:txBody>
      </p:sp>
      <p:sp>
        <p:nvSpPr>
          <p:cNvPr id="9" name="Text Box 46"/>
          <p:cNvSpPr txBox="1">
            <a:spLocks noChangeArrowheads="1"/>
          </p:cNvSpPr>
          <p:nvPr/>
        </p:nvSpPr>
        <p:spPr bwMode="auto">
          <a:xfrm>
            <a:off x="689769" y="5582426"/>
            <a:ext cx="7575000" cy="607071"/>
          </a:xfrm>
          <a:prstGeom prst="rect">
            <a:avLst/>
          </a:prstGeom>
          <a:solidFill>
            <a:srgbClr val="339966"/>
          </a:solidFill>
          <a:ln>
            <a:noFill/>
          </a:ln>
        </p:spPr>
        <p:txBody>
          <a:bodyPr wrap="square" lIns="72000" tIns="72000" rIns="72000" bIns="72000" anchor="ctr" anchorCtr="1">
            <a:spAutoFit/>
          </a:bodyPr>
          <a:lstStyle>
            <a:lvl1pPr eaLnBrk="0" hangingPunct="0">
              <a:defRPr sz="1200" b="1">
                <a:solidFill>
                  <a:schemeClr val="tx1"/>
                </a:solidFill>
                <a:latin typeface="Arial" pitchFamily="34" charset="0"/>
              </a:defRPr>
            </a:lvl1pPr>
            <a:lvl2pPr marL="742950" indent="-285750" eaLnBrk="0" hangingPunct="0">
              <a:defRPr sz="1200" b="1">
                <a:solidFill>
                  <a:schemeClr val="tx1"/>
                </a:solidFill>
                <a:latin typeface="Arial" pitchFamily="34" charset="0"/>
              </a:defRPr>
            </a:lvl2pPr>
            <a:lvl3pPr marL="1143000" indent="-228600" eaLnBrk="0" hangingPunct="0">
              <a:defRPr sz="1200" b="1">
                <a:solidFill>
                  <a:schemeClr val="tx1"/>
                </a:solidFill>
                <a:latin typeface="Arial" pitchFamily="34" charset="0"/>
              </a:defRPr>
            </a:lvl3pPr>
            <a:lvl4pPr marL="1600200" indent="-228600" eaLnBrk="0" hangingPunct="0">
              <a:defRPr sz="1200" b="1">
                <a:solidFill>
                  <a:schemeClr val="tx1"/>
                </a:solidFill>
                <a:latin typeface="Arial" pitchFamily="34" charset="0"/>
              </a:defRPr>
            </a:lvl4pPr>
            <a:lvl5pPr marL="2057400" indent="-228600" eaLnBrk="0" hangingPunct="0">
              <a:defRPr sz="1200" b="1">
                <a:solidFill>
                  <a:schemeClr val="tx1"/>
                </a:solidFill>
                <a:latin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defRPr>
            </a:lvl9pPr>
          </a:lstStyle>
          <a:p>
            <a:pPr algn="ctr" defTabSz="914400" eaLnBrk="1" fontAlgn="base" hangingPunct="1">
              <a:spcBef>
                <a:spcPct val="50000"/>
              </a:spcBef>
              <a:spcAft>
                <a:spcPct val="0"/>
              </a:spcAft>
            </a:pPr>
            <a:r>
              <a:rPr lang="en-IE" sz="1000" dirty="0">
                <a:solidFill>
                  <a:srgbClr val="FFFFFF"/>
                </a:solidFill>
              </a:rPr>
              <a:t>In general, there is good knowledge about the common diseases associated with alcohol consumption such as its effects on the liver (92%), pancreas (84%) and blood pressure (80%). Knowledge about alcohol’s association with breast cancer (49%) and bowel cancer (65%) is less well understood though there is evidence for the links. </a:t>
            </a:r>
          </a:p>
        </p:txBody>
      </p:sp>
    </p:spTree>
    <p:extLst>
      <p:ext uri="{BB962C8B-B14F-4D97-AF65-F5344CB8AC3E}">
        <p14:creationId xmlns:p14="http://schemas.microsoft.com/office/powerpoint/2010/main" val="3221995575"/>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C00000"/>
                </a:solidFill>
              </a:rPr>
              <a:t>Conclusions</a:t>
            </a:r>
            <a:endParaRPr lang="en-IE" dirty="0">
              <a:solidFill>
                <a:srgbClr val="C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664" y="135657"/>
            <a:ext cx="2107529" cy="299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693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rgbClr val="C00000"/>
                </a:solidFill>
              </a:rPr>
              <a:t>Conclusions</a:t>
            </a:r>
            <a:endParaRPr lang="en-IE" dirty="0">
              <a:solidFill>
                <a:srgbClr val="C00000"/>
              </a:solidFill>
            </a:endParaRPr>
          </a:p>
        </p:txBody>
      </p:sp>
      <p:sp>
        <p:nvSpPr>
          <p:cNvPr id="4" name="Content Placeholder 3"/>
          <p:cNvSpPr>
            <a:spLocks noGrp="1"/>
          </p:cNvSpPr>
          <p:nvPr>
            <p:ph sz="half" idx="1"/>
          </p:nvPr>
        </p:nvSpPr>
        <p:spPr>
          <a:xfrm>
            <a:off x="457200" y="1600199"/>
            <a:ext cx="8147248" cy="4868333"/>
          </a:xfrm>
        </p:spPr>
        <p:txBody>
          <a:bodyPr>
            <a:normAutofit/>
          </a:bodyPr>
          <a:lstStyle/>
          <a:p>
            <a:r>
              <a:rPr lang="en-IE" sz="2400" dirty="0" smtClean="0"/>
              <a:t>Survey </a:t>
            </a:r>
            <a:r>
              <a:rPr lang="en-IE" sz="2400" dirty="0"/>
              <a:t>findings are consistent with general population surveys, surveys among school children and other </a:t>
            </a:r>
            <a:r>
              <a:rPr lang="en-IE" sz="2400" dirty="0" smtClean="0"/>
              <a:t>public </a:t>
            </a:r>
            <a:r>
              <a:rPr lang="en-IE" sz="2400" dirty="0"/>
              <a:t>opinion </a:t>
            </a:r>
            <a:r>
              <a:rPr lang="en-IE" sz="2400" dirty="0" smtClean="0"/>
              <a:t>surveys</a:t>
            </a:r>
          </a:p>
          <a:p>
            <a:endParaRPr lang="en-IE" sz="1000" dirty="0" smtClean="0"/>
          </a:p>
          <a:p>
            <a:r>
              <a:rPr lang="en-IE" sz="2400" dirty="0" smtClean="0"/>
              <a:t>Strong </a:t>
            </a:r>
            <a:r>
              <a:rPr lang="en-IE" sz="2400" dirty="0"/>
              <a:t>belief among survey respondents that the current level of alcohol consumption in Ireland is too </a:t>
            </a:r>
            <a:r>
              <a:rPr lang="en-IE" sz="2400" dirty="0" smtClean="0"/>
              <a:t>high</a:t>
            </a:r>
          </a:p>
          <a:p>
            <a:endParaRPr lang="en-IE" sz="1000" dirty="0" smtClean="0"/>
          </a:p>
          <a:p>
            <a:r>
              <a:rPr lang="en-IE" sz="2400" dirty="0" smtClean="0"/>
              <a:t>Majority </a:t>
            </a:r>
            <a:r>
              <a:rPr lang="en-IE" sz="2400" dirty="0"/>
              <a:t>do not think that the government is doing enough to reduce alcohol </a:t>
            </a:r>
            <a:r>
              <a:rPr lang="en-IE" sz="2400" dirty="0" smtClean="0"/>
              <a:t>consumption</a:t>
            </a:r>
          </a:p>
          <a:p>
            <a:endParaRPr lang="en-IE" sz="1000" dirty="0" smtClean="0"/>
          </a:p>
          <a:p>
            <a:r>
              <a:rPr lang="en-IE" sz="2400" dirty="0" smtClean="0"/>
              <a:t>Three-quarters </a:t>
            </a:r>
            <a:r>
              <a:rPr lang="en-IE" sz="2400" dirty="0"/>
              <a:t>believe that the government has a responsibility to implement public health measures to address high alcohol </a:t>
            </a:r>
            <a:r>
              <a:rPr lang="en-IE" sz="2400" dirty="0" smtClean="0"/>
              <a:t>consumption</a:t>
            </a:r>
          </a:p>
          <a:p>
            <a:endParaRPr lang="en-IE" sz="1000" dirty="0" smtClean="0"/>
          </a:p>
          <a:p>
            <a:endParaRPr lang="en-IE" dirty="0" smtClean="0"/>
          </a:p>
          <a:p>
            <a:endParaRPr lang="en-IE" dirty="0"/>
          </a:p>
        </p:txBody>
      </p:sp>
    </p:spTree>
    <p:extLst>
      <p:ext uri="{BB962C8B-B14F-4D97-AF65-F5344CB8AC3E}">
        <p14:creationId xmlns:p14="http://schemas.microsoft.com/office/powerpoint/2010/main" val="2741553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C00000"/>
                </a:solidFill>
              </a:rPr>
              <a:t>Conclusions cont</a:t>
            </a:r>
            <a:r>
              <a:rPr lang="en-IE" dirty="0" smtClean="0"/>
              <a:t>.</a:t>
            </a:r>
            <a:endParaRPr lang="en-IE" dirty="0"/>
          </a:p>
        </p:txBody>
      </p:sp>
      <p:sp>
        <p:nvSpPr>
          <p:cNvPr id="3" name="Content Placeholder 2"/>
          <p:cNvSpPr>
            <a:spLocks noGrp="1"/>
          </p:cNvSpPr>
          <p:nvPr>
            <p:ph sz="half" idx="1"/>
          </p:nvPr>
        </p:nvSpPr>
        <p:spPr>
          <a:xfrm>
            <a:off x="133351" y="1283677"/>
            <a:ext cx="8869972" cy="4720884"/>
          </a:xfrm>
        </p:spPr>
        <p:txBody>
          <a:bodyPr>
            <a:normAutofit fontScale="85000" lnSpcReduction="20000"/>
          </a:bodyPr>
          <a:lstStyle/>
          <a:p>
            <a:endParaRPr lang="en-IE" sz="2600" dirty="0" smtClean="0"/>
          </a:p>
          <a:p>
            <a:r>
              <a:rPr lang="en-IE" sz="2600" dirty="0" smtClean="0"/>
              <a:t>Considerable support </a:t>
            </a:r>
            <a:r>
              <a:rPr lang="en-IE" sz="2600" dirty="0"/>
              <a:t>for implementing some of the specific measures in the recently published Report of the Working Group on a National Substance Misuse </a:t>
            </a:r>
            <a:r>
              <a:rPr lang="en-IE" sz="2600" dirty="0" smtClean="0"/>
              <a:t>Strategy</a:t>
            </a:r>
          </a:p>
          <a:p>
            <a:endParaRPr lang="en-IE" sz="2600" dirty="0"/>
          </a:p>
          <a:p>
            <a:pPr lvl="1"/>
            <a:r>
              <a:rPr lang="en-IE" sz="2200" dirty="0"/>
              <a:t>Labels on alcohol containers contain calories, </a:t>
            </a:r>
            <a:r>
              <a:rPr lang="en-IE" sz="2200" dirty="0" smtClean="0"/>
              <a:t>alcoholic strength, </a:t>
            </a:r>
            <a:r>
              <a:rPr lang="en-IE" sz="2200" dirty="0"/>
              <a:t>ingredients and health </a:t>
            </a:r>
            <a:r>
              <a:rPr lang="en-IE" sz="2200" dirty="0" smtClean="0"/>
              <a:t>warnings </a:t>
            </a:r>
            <a:r>
              <a:rPr lang="en-IE" sz="2200" dirty="0" smtClean="0">
                <a:solidFill>
                  <a:srgbClr val="C00000"/>
                </a:solidFill>
              </a:rPr>
              <a:t>(82</a:t>
            </a:r>
            <a:r>
              <a:rPr lang="en-IE" sz="2200" dirty="0">
                <a:solidFill>
                  <a:srgbClr val="C00000"/>
                </a:solidFill>
              </a:rPr>
              <a:t>%-98</a:t>
            </a:r>
            <a:r>
              <a:rPr lang="en-IE" sz="2200" dirty="0" smtClean="0">
                <a:solidFill>
                  <a:srgbClr val="C00000"/>
                </a:solidFill>
              </a:rPr>
              <a:t>%)</a:t>
            </a:r>
            <a:endParaRPr lang="en-IE" sz="2200" dirty="0">
              <a:solidFill>
                <a:srgbClr val="C00000"/>
              </a:solidFill>
            </a:endParaRPr>
          </a:p>
          <a:p>
            <a:pPr lvl="1"/>
            <a:r>
              <a:rPr lang="en-IE" sz="2200" dirty="0"/>
              <a:t>Measures to deal with alcohol and </a:t>
            </a:r>
            <a:r>
              <a:rPr lang="en-IE" sz="2200" dirty="0" smtClean="0"/>
              <a:t>driving </a:t>
            </a:r>
            <a:r>
              <a:rPr lang="en-IE" sz="2200" dirty="0" smtClean="0">
                <a:solidFill>
                  <a:srgbClr val="C00000"/>
                </a:solidFill>
              </a:rPr>
              <a:t>(84</a:t>
            </a:r>
            <a:r>
              <a:rPr lang="en-IE" sz="2200" dirty="0">
                <a:solidFill>
                  <a:srgbClr val="C00000"/>
                </a:solidFill>
              </a:rPr>
              <a:t>%-94</a:t>
            </a:r>
            <a:r>
              <a:rPr lang="en-IE" sz="2200" dirty="0" smtClean="0">
                <a:solidFill>
                  <a:srgbClr val="C00000"/>
                </a:solidFill>
              </a:rPr>
              <a:t>%)</a:t>
            </a:r>
            <a:endParaRPr lang="en-IE" sz="2200" dirty="0">
              <a:solidFill>
                <a:srgbClr val="C00000"/>
              </a:solidFill>
            </a:endParaRPr>
          </a:p>
          <a:p>
            <a:pPr lvl="1"/>
            <a:r>
              <a:rPr lang="en-IE" sz="2200" dirty="0"/>
              <a:t>Restrictions on advertising: </a:t>
            </a:r>
            <a:r>
              <a:rPr lang="en-IE" sz="2200" dirty="0" smtClean="0">
                <a:solidFill>
                  <a:srgbClr val="C00000"/>
                </a:solidFill>
              </a:rPr>
              <a:t>(57</a:t>
            </a:r>
            <a:r>
              <a:rPr lang="en-IE" sz="2200" dirty="0">
                <a:solidFill>
                  <a:srgbClr val="C00000"/>
                </a:solidFill>
              </a:rPr>
              <a:t>%-</a:t>
            </a:r>
            <a:r>
              <a:rPr lang="en-IE" sz="2200" dirty="0" smtClean="0">
                <a:solidFill>
                  <a:srgbClr val="C00000"/>
                </a:solidFill>
              </a:rPr>
              <a:t>80%)</a:t>
            </a:r>
          </a:p>
          <a:p>
            <a:pPr lvl="1"/>
            <a:r>
              <a:rPr lang="en-IE" sz="2200" dirty="0" smtClean="0"/>
              <a:t>Minimum price </a:t>
            </a:r>
            <a:r>
              <a:rPr lang="en-IE" sz="2200" dirty="0" smtClean="0">
                <a:solidFill>
                  <a:srgbClr val="C00000"/>
                </a:solidFill>
              </a:rPr>
              <a:t>(58%)</a:t>
            </a:r>
            <a:endParaRPr lang="en-IE" sz="2200" dirty="0">
              <a:solidFill>
                <a:srgbClr val="C00000"/>
              </a:solidFill>
            </a:endParaRPr>
          </a:p>
          <a:p>
            <a:pPr lvl="1"/>
            <a:r>
              <a:rPr lang="en-IE" sz="2200" dirty="0"/>
              <a:t>People who drink alcohol </a:t>
            </a:r>
            <a:r>
              <a:rPr lang="en-IE" sz="2200" dirty="0">
                <a:solidFill>
                  <a:srgbClr val="C00000"/>
                </a:solidFill>
              </a:rPr>
              <a:t>(61% -71%) </a:t>
            </a:r>
            <a:r>
              <a:rPr lang="en-IE" sz="2200" dirty="0"/>
              <a:t>and the alcohol industry should contribute to the costs </a:t>
            </a:r>
            <a:r>
              <a:rPr lang="en-IE" sz="2200" dirty="0">
                <a:solidFill>
                  <a:srgbClr val="C00000"/>
                </a:solidFill>
              </a:rPr>
              <a:t>(30-42</a:t>
            </a:r>
            <a:r>
              <a:rPr lang="en-IE" sz="2200" dirty="0" smtClean="0">
                <a:solidFill>
                  <a:srgbClr val="C00000"/>
                </a:solidFill>
              </a:rPr>
              <a:t>%)</a:t>
            </a:r>
          </a:p>
          <a:p>
            <a:pPr lvl="1"/>
            <a:r>
              <a:rPr lang="en-IE" sz="2200" dirty="0" smtClean="0"/>
              <a:t>Government </a:t>
            </a:r>
            <a:r>
              <a:rPr lang="en-IE" sz="2200" dirty="0"/>
              <a:t>should reduce the number of outlets selling </a:t>
            </a:r>
            <a:r>
              <a:rPr lang="en-IE" sz="2200" dirty="0" smtClean="0"/>
              <a:t>alcohol </a:t>
            </a:r>
            <a:r>
              <a:rPr lang="en-IE" sz="2200" dirty="0" smtClean="0">
                <a:solidFill>
                  <a:srgbClr val="C00000"/>
                </a:solidFill>
              </a:rPr>
              <a:t>(47%)</a:t>
            </a:r>
            <a:endParaRPr lang="en-IE" sz="2200" dirty="0">
              <a:solidFill>
                <a:srgbClr val="C00000"/>
              </a:solidFill>
            </a:endParaRPr>
          </a:p>
          <a:p>
            <a:pPr lvl="1"/>
            <a:r>
              <a:rPr lang="en-IE" sz="2200" dirty="0" smtClean="0"/>
              <a:t>Selling </a:t>
            </a:r>
            <a:r>
              <a:rPr lang="en-IE" sz="2200" dirty="0"/>
              <a:t>alcohol in a separate premises to food and other household products  </a:t>
            </a:r>
            <a:r>
              <a:rPr lang="en-IE" sz="2200" dirty="0" smtClean="0">
                <a:solidFill>
                  <a:srgbClr val="C00000"/>
                </a:solidFill>
              </a:rPr>
              <a:t>(40%)</a:t>
            </a:r>
          </a:p>
          <a:p>
            <a:pPr lvl="1"/>
            <a:r>
              <a:rPr lang="en-IE" sz="2200" dirty="0" smtClean="0"/>
              <a:t>Industry should not sponsor sports </a:t>
            </a:r>
            <a:r>
              <a:rPr lang="en-IE" sz="2200" dirty="0" smtClean="0">
                <a:solidFill>
                  <a:srgbClr val="C00000"/>
                </a:solidFill>
              </a:rPr>
              <a:t>(42%)  </a:t>
            </a:r>
            <a:r>
              <a:rPr lang="en-IE" sz="2200" dirty="0" smtClean="0"/>
              <a:t>and music events </a:t>
            </a:r>
            <a:r>
              <a:rPr lang="en-IE" sz="2200" dirty="0" smtClean="0">
                <a:solidFill>
                  <a:srgbClr val="C00000"/>
                </a:solidFill>
              </a:rPr>
              <a:t>(37%)</a:t>
            </a:r>
          </a:p>
          <a:p>
            <a:pPr lvl="1"/>
            <a:endParaRPr lang="en-IE" dirty="0" smtClean="0"/>
          </a:p>
        </p:txBody>
      </p:sp>
    </p:spTree>
    <p:extLst>
      <p:ext uri="{BB962C8B-B14F-4D97-AF65-F5344CB8AC3E}">
        <p14:creationId xmlns:p14="http://schemas.microsoft.com/office/powerpoint/2010/main" val="1195670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10879"/>
            <a:ext cx="6553199" cy="1362075"/>
          </a:xfrm>
        </p:spPr>
        <p:txBody>
          <a:bodyPr>
            <a:normAutofit fontScale="90000"/>
          </a:bodyPr>
          <a:lstStyle/>
          <a:p>
            <a:r>
              <a:rPr lang="en-GB" sz="2800" dirty="0" smtClean="0">
                <a:solidFill>
                  <a:srgbClr val="C00000"/>
                </a:solidFill>
              </a:rPr>
              <a:t>Alcohol: the</a:t>
            </a:r>
            <a:r>
              <a:rPr lang="en-US" sz="2800" dirty="0" smtClean="0">
                <a:solidFill>
                  <a:srgbClr val="C00000"/>
                </a:solidFill>
              </a:rPr>
              <a:t> public’s </a:t>
            </a:r>
            <a:r>
              <a:rPr lang="en-GB" sz="2800" dirty="0" smtClean="0">
                <a:solidFill>
                  <a:srgbClr val="C00000"/>
                </a:solidFill>
              </a:rPr>
              <a:t>knowledge, attitudes &amp; behaviours</a:t>
            </a:r>
            <a:r>
              <a:rPr lang="en-GB" sz="2800" dirty="0">
                <a:solidFill>
                  <a:srgbClr val="C00000"/>
                </a:solidFill>
              </a:rPr>
              <a:t/>
            </a:r>
            <a:br>
              <a:rPr lang="en-GB" sz="2800" dirty="0">
                <a:solidFill>
                  <a:srgbClr val="C00000"/>
                </a:solidFill>
              </a:rPr>
            </a:br>
            <a:endParaRPr lang="en-US" sz="2800" dirty="0">
              <a:solidFill>
                <a:srgbClr val="C00000"/>
              </a:solidFill>
            </a:endParaRPr>
          </a:p>
        </p:txBody>
      </p:sp>
      <p:sp>
        <p:nvSpPr>
          <p:cNvPr id="3" name="Subtitle 2"/>
          <p:cNvSpPr>
            <a:spLocks noGrp="1"/>
          </p:cNvSpPr>
          <p:nvPr>
            <p:ph type="body" idx="1"/>
          </p:nvPr>
        </p:nvSpPr>
        <p:spPr>
          <a:xfrm>
            <a:off x="354204" y="3641125"/>
            <a:ext cx="8147248" cy="2099582"/>
          </a:xfrm>
        </p:spPr>
        <p:txBody>
          <a:bodyPr>
            <a:normAutofit/>
          </a:bodyPr>
          <a:lstStyle/>
          <a:p>
            <a:endParaRPr lang="en-US" dirty="0" smtClean="0"/>
          </a:p>
          <a:p>
            <a:r>
              <a:rPr lang="en-US" dirty="0">
                <a:solidFill>
                  <a:schemeClr val="tx1">
                    <a:lumMod val="75000"/>
                    <a:lumOff val="25000"/>
                  </a:schemeClr>
                </a:solidFill>
              </a:rPr>
              <a:t>Ipsos </a:t>
            </a:r>
            <a:r>
              <a:rPr lang="en-US" dirty="0" smtClean="0">
                <a:solidFill>
                  <a:schemeClr val="tx1">
                    <a:lumMod val="75000"/>
                    <a:lumOff val="25000"/>
                  </a:schemeClr>
                </a:solidFill>
              </a:rPr>
              <a:t>MRBI collected and </a:t>
            </a:r>
            <a:r>
              <a:rPr lang="en-US" dirty="0" err="1" smtClean="0">
                <a:solidFill>
                  <a:schemeClr val="tx1">
                    <a:lumMod val="75000"/>
                    <a:lumOff val="25000"/>
                  </a:schemeClr>
                </a:solidFill>
              </a:rPr>
              <a:t>analysed</a:t>
            </a:r>
            <a:r>
              <a:rPr lang="en-US" dirty="0">
                <a:solidFill>
                  <a:schemeClr val="tx1">
                    <a:lumMod val="75000"/>
                    <a:lumOff val="25000"/>
                  </a:schemeClr>
                </a:solidFill>
              </a:rPr>
              <a:t> </a:t>
            </a:r>
            <a:r>
              <a:rPr lang="en-US" dirty="0" smtClean="0">
                <a:solidFill>
                  <a:schemeClr val="tx1">
                    <a:lumMod val="75000"/>
                    <a:lumOff val="25000"/>
                  </a:schemeClr>
                </a:solidFill>
              </a:rPr>
              <a:t>the survey  data</a:t>
            </a:r>
          </a:p>
          <a:p>
            <a:r>
              <a:rPr lang="en-US" dirty="0" smtClean="0">
                <a:solidFill>
                  <a:schemeClr val="tx1">
                    <a:lumMod val="75000"/>
                    <a:lumOff val="25000"/>
                  </a:schemeClr>
                </a:solidFill>
              </a:rPr>
              <a:t>HRB assisted with questionnaire design, requested gender and age analysis, and helped interpret survey findings</a:t>
            </a:r>
            <a:endParaRPr lang="en-US" dirty="0">
              <a:solidFill>
                <a:schemeClr val="tx1">
                  <a:lumMod val="75000"/>
                  <a:lumOff val="25000"/>
                </a:schemeClr>
              </a:solidFill>
            </a:endParaRPr>
          </a:p>
          <a:p>
            <a:endParaRPr lang="en-US" sz="2200" dirty="0" smtClean="0">
              <a:solidFill>
                <a:schemeClr val="tx1">
                  <a:lumMod val="75000"/>
                  <a:lumOff val="25000"/>
                </a:schemeClr>
              </a:solidFill>
            </a:endParaRPr>
          </a:p>
          <a:p>
            <a:endParaRPr lang="en-US" sz="2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664" y="135657"/>
            <a:ext cx="2107529" cy="299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779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C80000"/>
                </a:solidFill>
              </a:rPr>
              <a:t>Objective</a:t>
            </a:r>
            <a:endParaRPr lang="en-IE" dirty="0">
              <a:solidFill>
                <a:srgbClr val="C80000"/>
              </a:solidFill>
            </a:endParaRPr>
          </a:p>
        </p:txBody>
      </p:sp>
      <p:sp>
        <p:nvSpPr>
          <p:cNvPr id="3" name="Content Placeholder 2"/>
          <p:cNvSpPr>
            <a:spLocks noGrp="1"/>
          </p:cNvSpPr>
          <p:nvPr>
            <p:ph sz="half" idx="1"/>
          </p:nvPr>
        </p:nvSpPr>
        <p:spPr>
          <a:xfrm>
            <a:off x="457200" y="3223608"/>
            <a:ext cx="8147248" cy="1965264"/>
          </a:xfrm>
        </p:spPr>
        <p:txBody>
          <a:bodyPr/>
          <a:lstStyle/>
          <a:p>
            <a:r>
              <a:rPr lang="en-GB" dirty="0"/>
              <a:t>The Health Research </a:t>
            </a:r>
            <a:r>
              <a:rPr lang="en-GB" dirty="0" smtClean="0"/>
              <a:t>Board commissioned </a:t>
            </a:r>
            <a:r>
              <a:rPr lang="en-GB" dirty="0"/>
              <a:t>Ipsos MRBI </a:t>
            </a:r>
            <a:endParaRPr lang="en-GB" dirty="0" smtClean="0"/>
          </a:p>
          <a:p>
            <a:pPr lvl="1"/>
            <a:r>
              <a:rPr lang="en-GB" dirty="0" smtClean="0">
                <a:solidFill>
                  <a:srgbClr val="C00000"/>
                </a:solidFill>
              </a:rPr>
              <a:t>to </a:t>
            </a:r>
            <a:r>
              <a:rPr lang="en-GB" dirty="0">
                <a:solidFill>
                  <a:srgbClr val="C00000"/>
                </a:solidFill>
              </a:rPr>
              <a:t>measure adults’ knowledge of, attitudes &amp; </a:t>
            </a:r>
            <a:r>
              <a:rPr lang="en-GB" dirty="0" smtClean="0">
                <a:solidFill>
                  <a:srgbClr val="C00000"/>
                </a:solidFill>
              </a:rPr>
              <a:t>behaviours towards </a:t>
            </a:r>
            <a:r>
              <a:rPr lang="en-GB" dirty="0">
                <a:solidFill>
                  <a:srgbClr val="C00000"/>
                </a:solidFill>
              </a:rPr>
              <a:t>alcohol</a:t>
            </a:r>
            <a:endParaRPr lang="en-IE" dirty="0">
              <a:solidFill>
                <a:srgbClr val="C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600" y="274638"/>
            <a:ext cx="1279848" cy="182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752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C00000"/>
                </a:solidFill>
              </a:rPr>
              <a:t>Method</a:t>
            </a:r>
            <a:endParaRPr lang="en-IE" dirty="0">
              <a:solidFill>
                <a:srgbClr val="C00000"/>
              </a:solidFill>
            </a:endParaRPr>
          </a:p>
        </p:txBody>
      </p:sp>
      <p:sp>
        <p:nvSpPr>
          <p:cNvPr id="3" name="Content Placeholder 2"/>
          <p:cNvSpPr>
            <a:spLocks noGrp="1"/>
          </p:cNvSpPr>
          <p:nvPr>
            <p:ph sz="half" idx="1"/>
          </p:nvPr>
        </p:nvSpPr>
        <p:spPr>
          <a:xfrm>
            <a:off x="457200" y="1600200"/>
            <a:ext cx="8147248" cy="4991100"/>
          </a:xfrm>
        </p:spPr>
        <p:txBody>
          <a:bodyPr>
            <a:noAutofit/>
          </a:bodyPr>
          <a:lstStyle/>
          <a:p>
            <a:pPr marL="0" indent="0">
              <a:buNone/>
            </a:pPr>
            <a:endParaRPr lang="en-GB" sz="2400" dirty="0" smtClean="0"/>
          </a:p>
          <a:p>
            <a:r>
              <a:rPr lang="en-GB" sz="2400" dirty="0" smtClean="0"/>
              <a:t>Questionnaire</a:t>
            </a:r>
          </a:p>
          <a:p>
            <a:endParaRPr lang="en-GB" sz="2400" dirty="0" smtClean="0"/>
          </a:p>
          <a:p>
            <a:r>
              <a:rPr lang="en-GB" sz="2400" dirty="0" smtClean="0"/>
              <a:t>National </a:t>
            </a:r>
            <a:r>
              <a:rPr lang="en-GB" sz="2400" dirty="0"/>
              <a:t>quota sample </a:t>
            </a:r>
            <a:r>
              <a:rPr lang="en-GB" sz="2400" dirty="0" smtClean="0"/>
              <a:t>survey of </a:t>
            </a:r>
            <a:r>
              <a:rPr lang="en-GB" sz="2400" dirty="0"/>
              <a:t>1,020 </a:t>
            </a:r>
            <a:r>
              <a:rPr lang="en-GB" sz="2400" dirty="0" smtClean="0"/>
              <a:t>adults </a:t>
            </a:r>
            <a:r>
              <a:rPr lang="en-GB" sz="2400" dirty="0"/>
              <a:t>aged 18 years and </a:t>
            </a:r>
            <a:r>
              <a:rPr lang="en-GB" sz="2400" dirty="0" smtClean="0"/>
              <a:t>over</a:t>
            </a:r>
          </a:p>
          <a:p>
            <a:endParaRPr lang="en-GB" sz="2400" dirty="0"/>
          </a:p>
          <a:p>
            <a:r>
              <a:rPr lang="en-GB" sz="2400" dirty="0" smtClean="0"/>
              <a:t>Interviews </a:t>
            </a:r>
            <a:r>
              <a:rPr lang="en-GB" sz="2400" dirty="0"/>
              <a:t>were conducted using a face-to-face approach, at home addresses between 16th and 25th </a:t>
            </a:r>
            <a:r>
              <a:rPr lang="en-GB" sz="2400" dirty="0" smtClean="0"/>
              <a:t>May</a:t>
            </a:r>
            <a:endParaRPr lang="en-GB" sz="2400" dirty="0"/>
          </a:p>
          <a:p>
            <a:endParaRPr lang="en-GB" sz="2400" dirty="0" smtClean="0"/>
          </a:p>
          <a:p>
            <a:r>
              <a:rPr lang="en-GB" sz="2400" dirty="0" smtClean="0"/>
              <a:t>Each interview took 15 </a:t>
            </a:r>
            <a:r>
              <a:rPr lang="en-GB" sz="2400" dirty="0"/>
              <a:t>minutes to complete</a:t>
            </a:r>
            <a:endParaRPr lang="en-IE" sz="2400" dirty="0"/>
          </a:p>
        </p:txBody>
      </p:sp>
    </p:spTree>
    <p:extLst>
      <p:ext uri="{BB962C8B-B14F-4D97-AF65-F5344CB8AC3E}">
        <p14:creationId xmlns:p14="http://schemas.microsoft.com/office/powerpoint/2010/main" val="4089600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930"/>
            <a:ext cx="8147248" cy="1143000"/>
          </a:xfrm>
        </p:spPr>
        <p:txBody>
          <a:bodyPr>
            <a:normAutofit/>
          </a:bodyPr>
          <a:lstStyle/>
          <a:p>
            <a:r>
              <a:rPr lang="en-IE" sz="2800" dirty="0" smtClean="0">
                <a:solidFill>
                  <a:srgbClr val="C00000"/>
                </a:solidFill>
              </a:rPr>
              <a:t>Comparison of sample, unweighted and   weighted, with census</a:t>
            </a:r>
            <a:endParaRPr lang="en-IE" sz="2800" dirty="0">
              <a:solidFill>
                <a:srgbClr val="C00000"/>
              </a:solidFill>
            </a:endParaRPr>
          </a:p>
        </p:txBody>
      </p:sp>
      <p:graphicFrame>
        <p:nvGraphicFramePr>
          <p:cNvPr id="6" name="Chart 5"/>
          <p:cNvGraphicFramePr>
            <a:graphicFrameLocks/>
          </p:cNvGraphicFramePr>
          <p:nvPr>
            <p:extLst>
              <p:ext uri="{D42A27DB-BD31-4B8C-83A1-F6EECF244321}">
                <p14:modId xmlns:p14="http://schemas.microsoft.com/office/powerpoint/2010/main" val="2964434200"/>
              </p:ext>
            </p:extLst>
          </p:nvPr>
        </p:nvGraphicFramePr>
        <p:xfrm>
          <a:off x="457200" y="1543050"/>
          <a:ext cx="8324850" cy="46101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3448050" y="1676400"/>
            <a:ext cx="57150" cy="35814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42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246" y="2826924"/>
            <a:ext cx="7514202" cy="3433199"/>
          </a:xfrm>
        </p:spPr>
        <p:txBody>
          <a:bodyPr>
            <a:normAutofit fontScale="90000"/>
          </a:bodyPr>
          <a:lstStyle/>
          <a:p>
            <a:r>
              <a:rPr lang="en-IE" sz="2400" dirty="0">
                <a:solidFill>
                  <a:schemeClr val="tx1"/>
                </a:solidFill>
              </a:rPr>
              <a:t>C</a:t>
            </a:r>
            <a:r>
              <a:rPr lang="en-IE" sz="2400" dirty="0" smtClean="0">
                <a:solidFill>
                  <a:schemeClr val="tx1"/>
                </a:solidFill>
              </a:rPr>
              <a:t>onsumption</a:t>
            </a:r>
            <a:br>
              <a:rPr lang="en-IE" sz="2400" dirty="0" smtClean="0">
                <a:solidFill>
                  <a:schemeClr val="tx1"/>
                </a:solidFill>
              </a:rPr>
            </a:br>
            <a:r>
              <a:rPr lang="en-IE" sz="2400" dirty="0">
                <a:solidFill>
                  <a:schemeClr val="tx1"/>
                </a:solidFill>
              </a:rPr>
              <a:t>Measures of </a:t>
            </a:r>
            <a:r>
              <a:rPr lang="en-IE" sz="2400" dirty="0" smtClean="0">
                <a:solidFill>
                  <a:schemeClr val="tx1"/>
                </a:solidFill>
              </a:rPr>
              <a:t>consumption</a:t>
            </a:r>
            <a:br>
              <a:rPr lang="en-IE" sz="2400" dirty="0" smtClean="0">
                <a:solidFill>
                  <a:schemeClr val="tx1"/>
                </a:solidFill>
              </a:rPr>
            </a:br>
            <a:r>
              <a:rPr lang="en-IE" sz="2400" dirty="0" smtClean="0">
                <a:solidFill>
                  <a:schemeClr val="tx1"/>
                </a:solidFill>
              </a:rPr>
              <a:t>Government intervention</a:t>
            </a:r>
            <a:r>
              <a:rPr lang="en-IE" sz="2400" dirty="0">
                <a:solidFill>
                  <a:schemeClr val="tx1"/>
                </a:solidFill>
              </a:rPr>
              <a:t/>
            </a:r>
            <a:br>
              <a:rPr lang="en-IE" sz="2400" dirty="0">
                <a:solidFill>
                  <a:schemeClr val="tx1"/>
                </a:solidFill>
              </a:rPr>
            </a:br>
            <a:r>
              <a:rPr lang="en-IE" sz="2400" dirty="0" smtClean="0">
                <a:solidFill>
                  <a:schemeClr val="tx1"/>
                </a:solidFill>
              </a:rPr>
              <a:t>Pricing</a:t>
            </a:r>
            <a:br>
              <a:rPr lang="en-IE" sz="2400" dirty="0" smtClean="0">
                <a:solidFill>
                  <a:schemeClr val="tx1"/>
                </a:solidFill>
              </a:rPr>
            </a:br>
            <a:r>
              <a:rPr lang="en-IE" sz="2400" dirty="0" smtClean="0">
                <a:solidFill>
                  <a:schemeClr val="tx1"/>
                </a:solidFill>
              </a:rPr>
              <a:t>Advertising</a:t>
            </a:r>
            <a:br>
              <a:rPr lang="en-IE" sz="2400" dirty="0" smtClean="0">
                <a:solidFill>
                  <a:schemeClr val="tx1"/>
                </a:solidFill>
              </a:rPr>
            </a:br>
            <a:r>
              <a:rPr lang="en-IE" sz="2400" dirty="0" smtClean="0">
                <a:solidFill>
                  <a:schemeClr val="tx1"/>
                </a:solidFill>
              </a:rPr>
              <a:t>Sponsorship</a:t>
            </a:r>
            <a:br>
              <a:rPr lang="en-IE" sz="2400" dirty="0" smtClean="0">
                <a:solidFill>
                  <a:schemeClr val="tx1"/>
                </a:solidFill>
              </a:rPr>
            </a:br>
            <a:r>
              <a:rPr lang="en-IE" sz="2400" dirty="0">
                <a:solidFill>
                  <a:schemeClr val="tx1"/>
                </a:solidFill>
              </a:rPr>
              <a:t>D</a:t>
            </a:r>
            <a:r>
              <a:rPr lang="en-IE" sz="2400" dirty="0" smtClean="0">
                <a:solidFill>
                  <a:schemeClr val="tx1"/>
                </a:solidFill>
              </a:rPr>
              <a:t>riving</a:t>
            </a:r>
            <a:br>
              <a:rPr lang="en-IE" sz="2400" dirty="0" smtClean="0">
                <a:solidFill>
                  <a:schemeClr val="tx1"/>
                </a:solidFill>
              </a:rPr>
            </a:br>
            <a:r>
              <a:rPr lang="en-IE" sz="2400" dirty="0" smtClean="0">
                <a:solidFill>
                  <a:schemeClr val="tx1"/>
                </a:solidFill>
              </a:rPr>
              <a:t>Information </a:t>
            </a:r>
            <a:r>
              <a:rPr lang="en-IE" sz="2400" dirty="0">
                <a:solidFill>
                  <a:schemeClr val="tx1"/>
                </a:solidFill>
              </a:rPr>
              <a:t>labels on </a:t>
            </a:r>
            <a:r>
              <a:rPr lang="en-IE" sz="2400" dirty="0" smtClean="0">
                <a:solidFill>
                  <a:schemeClr val="tx1"/>
                </a:solidFill>
              </a:rPr>
              <a:t>products</a:t>
            </a:r>
            <a:br>
              <a:rPr lang="en-IE" sz="2400" dirty="0" smtClean="0">
                <a:solidFill>
                  <a:schemeClr val="tx1"/>
                </a:solidFill>
              </a:rPr>
            </a:br>
            <a:r>
              <a:rPr lang="en-IE" sz="2400" dirty="0" smtClean="0">
                <a:solidFill>
                  <a:schemeClr val="tx1"/>
                </a:solidFill>
              </a:rPr>
              <a:t>Paying </a:t>
            </a:r>
            <a:r>
              <a:rPr lang="en-IE" sz="2400" dirty="0">
                <a:solidFill>
                  <a:schemeClr val="tx1"/>
                </a:solidFill>
              </a:rPr>
              <a:t>for the consequences of consumption</a:t>
            </a:r>
            <a:br>
              <a:rPr lang="en-IE" sz="2400" dirty="0">
                <a:solidFill>
                  <a:schemeClr val="tx1"/>
                </a:solidFill>
              </a:rPr>
            </a:br>
            <a:r>
              <a:rPr lang="en-IE" sz="2400" dirty="0" smtClean="0">
                <a:solidFill>
                  <a:schemeClr val="tx1"/>
                </a:solidFill>
              </a:rPr>
              <a:t/>
            </a:r>
            <a:br>
              <a:rPr lang="en-IE" sz="2400" dirty="0" smtClean="0">
                <a:solidFill>
                  <a:schemeClr val="tx1"/>
                </a:solidFill>
              </a:rPr>
            </a:br>
            <a:r>
              <a:rPr lang="en-IE" sz="2400" dirty="0" smtClean="0">
                <a:solidFill>
                  <a:schemeClr val="tx1"/>
                </a:solidFill>
              </a:rPr>
              <a:t>Available at </a:t>
            </a:r>
            <a:r>
              <a:rPr lang="en-IE" sz="2400" dirty="0" smtClean="0">
                <a:solidFill>
                  <a:srgbClr val="C80000"/>
                </a:solidFill>
              </a:rPr>
              <a:t>http</a:t>
            </a:r>
            <a:r>
              <a:rPr lang="en-IE" sz="2400" dirty="0">
                <a:solidFill>
                  <a:srgbClr val="C80000"/>
                </a:solidFill>
              </a:rPr>
              <a:t>://www.drugsandalcohol.ie/18022</a:t>
            </a:r>
            <a:r>
              <a:rPr lang="en-IE" sz="2400" dirty="0" smtClean="0">
                <a:solidFill>
                  <a:srgbClr val="C80000"/>
                </a:solidFill>
              </a:rPr>
              <a:t>/</a:t>
            </a:r>
            <a:br>
              <a:rPr lang="en-IE" sz="2400" dirty="0" smtClean="0">
                <a:solidFill>
                  <a:srgbClr val="C80000"/>
                </a:solidFill>
              </a:rPr>
            </a:br>
            <a:r>
              <a:rPr lang="en-IE" sz="2400" dirty="0" smtClean="0">
                <a:solidFill>
                  <a:schemeClr val="tx1"/>
                </a:solidFill>
              </a:rPr>
              <a:t/>
            </a:r>
            <a:br>
              <a:rPr lang="en-IE" sz="2400" dirty="0" smtClean="0">
                <a:solidFill>
                  <a:schemeClr val="tx1"/>
                </a:solidFill>
              </a:rPr>
            </a:br>
            <a:r>
              <a:rPr lang="en-IE" sz="2400" dirty="0">
                <a:solidFill>
                  <a:schemeClr val="tx1"/>
                </a:solidFill>
              </a:rPr>
              <a:t/>
            </a:r>
            <a:br>
              <a:rPr lang="en-IE" sz="2400" dirty="0">
                <a:solidFill>
                  <a:schemeClr val="tx1"/>
                </a:solidFill>
              </a:rPr>
            </a:br>
            <a:r>
              <a:rPr lang="en-IE" sz="2400" dirty="0" smtClean="0">
                <a:solidFill>
                  <a:schemeClr val="tx1"/>
                </a:solidFill>
              </a:rPr>
              <a:t/>
            </a:r>
            <a:br>
              <a:rPr lang="en-IE" sz="2400" dirty="0" smtClean="0">
                <a:solidFill>
                  <a:schemeClr val="tx1"/>
                </a:solidFill>
              </a:rPr>
            </a:br>
            <a:r>
              <a:rPr lang="en-IE" sz="2400" dirty="0" smtClean="0">
                <a:solidFill>
                  <a:schemeClr val="bg1">
                    <a:lumMod val="50000"/>
                  </a:schemeClr>
                </a:solidFill>
              </a:rPr>
              <a:t/>
            </a:r>
            <a:br>
              <a:rPr lang="en-IE" sz="2400" dirty="0" smtClean="0">
                <a:solidFill>
                  <a:schemeClr val="bg1">
                    <a:lumMod val="50000"/>
                  </a:schemeClr>
                </a:solidFill>
              </a:rPr>
            </a:br>
            <a:r>
              <a:rPr lang="en-IE" sz="2400" dirty="0" smtClean="0">
                <a:solidFill>
                  <a:schemeClr val="bg1">
                    <a:lumMod val="50000"/>
                  </a:schemeClr>
                </a:solidFill>
              </a:rPr>
              <a:t/>
            </a:r>
            <a:br>
              <a:rPr lang="en-IE" sz="2400" dirty="0" smtClean="0">
                <a:solidFill>
                  <a:schemeClr val="bg1">
                    <a:lumMod val="50000"/>
                  </a:schemeClr>
                </a:solidFill>
              </a:rPr>
            </a:br>
            <a:endParaRPr lang="en-IE" sz="2400" dirty="0">
              <a:solidFill>
                <a:schemeClr val="bg1">
                  <a:lumMod val="50000"/>
                </a:schemeClr>
              </a:solidFill>
            </a:endParaRPr>
          </a:p>
        </p:txBody>
      </p:sp>
      <p:sp>
        <p:nvSpPr>
          <p:cNvPr id="4" name="Text Placeholder 3"/>
          <p:cNvSpPr>
            <a:spLocks noGrp="1"/>
          </p:cNvSpPr>
          <p:nvPr>
            <p:ph type="body" idx="1"/>
          </p:nvPr>
        </p:nvSpPr>
        <p:spPr>
          <a:xfrm>
            <a:off x="457200" y="1526212"/>
            <a:ext cx="8147248" cy="1500187"/>
          </a:xfrm>
        </p:spPr>
        <p:txBody>
          <a:bodyPr/>
          <a:lstStyle/>
          <a:p>
            <a:r>
              <a:rPr lang="en-IE" sz="4000" dirty="0" smtClean="0">
                <a:solidFill>
                  <a:srgbClr val="C00000"/>
                </a:solidFill>
              </a:rPr>
              <a:t>Findings</a:t>
            </a:r>
          </a:p>
          <a:p>
            <a:r>
              <a:rPr lang="en-IE" sz="2800" dirty="0" smtClean="0">
                <a:solidFill>
                  <a:schemeClr val="tx1"/>
                </a:solidFill>
              </a:rPr>
              <a:t>Presented </a:t>
            </a:r>
            <a:r>
              <a:rPr lang="en-IE" sz="2800" dirty="0">
                <a:solidFill>
                  <a:schemeClr val="tx1"/>
                </a:solidFill>
              </a:rPr>
              <a:t>in </a:t>
            </a:r>
            <a:r>
              <a:rPr lang="en-IE" sz="2800" dirty="0" smtClean="0">
                <a:solidFill>
                  <a:schemeClr val="tx1"/>
                </a:solidFill>
              </a:rPr>
              <a:t>nine alcohol-related themes</a:t>
            </a:r>
            <a:r>
              <a:rPr lang="en-IE" sz="4000" dirty="0" smtClean="0">
                <a:solidFill>
                  <a:schemeClr val="tx1"/>
                </a:solidFill>
              </a:rPr>
              <a:t>:</a:t>
            </a:r>
            <a:endParaRPr lang="en-IE" sz="4000" dirty="0">
              <a:solidFill>
                <a:schemeClr val="tx1"/>
              </a:solidFill>
            </a:endParaRPr>
          </a:p>
          <a:p>
            <a:endParaRPr lang="en-IE" dirty="0">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168" y="135657"/>
            <a:ext cx="1938026" cy="275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126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smtClean="0">
                <a:solidFill>
                  <a:srgbClr val="C00000"/>
                </a:solidFill>
              </a:rPr>
              <a:t>Alcohol consumption</a:t>
            </a:r>
            <a:endParaRPr lang="en-IE" sz="3200" dirty="0">
              <a:solidFill>
                <a:srgbClr val="C00000"/>
              </a:solidFill>
            </a:endParaRPr>
          </a:p>
        </p:txBody>
      </p:sp>
      <p:sp>
        <p:nvSpPr>
          <p:cNvPr id="3" name="Content Placeholder 2"/>
          <p:cNvSpPr>
            <a:spLocks noGrp="1"/>
          </p:cNvSpPr>
          <p:nvPr>
            <p:ph sz="half" idx="1"/>
          </p:nvPr>
        </p:nvSpPr>
        <p:spPr>
          <a:xfrm>
            <a:off x="457200" y="1417638"/>
            <a:ext cx="8147248" cy="4753866"/>
          </a:xfrm>
        </p:spPr>
        <p:txBody>
          <a:bodyPr>
            <a:normAutofit/>
          </a:bodyPr>
          <a:lstStyle/>
          <a:p>
            <a:r>
              <a:rPr lang="en-IE" sz="2400" dirty="0" smtClean="0"/>
              <a:t>Strong </a:t>
            </a:r>
            <a:r>
              <a:rPr lang="en-IE" sz="2400" dirty="0"/>
              <a:t>belief </a:t>
            </a:r>
            <a:r>
              <a:rPr lang="en-IE" sz="2400" dirty="0" smtClean="0">
                <a:solidFill>
                  <a:srgbClr val="C00000"/>
                </a:solidFill>
              </a:rPr>
              <a:t>(</a:t>
            </a:r>
            <a:r>
              <a:rPr lang="en-IE" sz="2400" dirty="0">
                <a:solidFill>
                  <a:srgbClr val="C00000"/>
                </a:solidFill>
              </a:rPr>
              <a:t>85%) </a:t>
            </a:r>
            <a:r>
              <a:rPr lang="en-IE" sz="2400" dirty="0"/>
              <a:t>that the current level of alcohol consumption in Ireland is too high </a:t>
            </a:r>
            <a:endParaRPr lang="en-IE" sz="2400" dirty="0" smtClean="0"/>
          </a:p>
          <a:p>
            <a:endParaRPr lang="en-IE" sz="1200" dirty="0" smtClean="0"/>
          </a:p>
          <a:p>
            <a:r>
              <a:rPr lang="en-IE" sz="2400" dirty="0" smtClean="0"/>
              <a:t>General </a:t>
            </a:r>
            <a:r>
              <a:rPr lang="en-IE" sz="2400" dirty="0"/>
              <a:t>perception </a:t>
            </a:r>
            <a:r>
              <a:rPr lang="en-IE" sz="2400" dirty="0">
                <a:solidFill>
                  <a:srgbClr val="C00000"/>
                </a:solidFill>
              </a:rPr>
              <a:t>(73%) </a:t>
            </a:r>
            <a:r>
              <a:rPr lang="en-IE" sz="2400" dirty="0"/>
              <a:t>that Irish society tolerates </a:t>
            </a:r>
            <a:r>
              <a:rPr lang="en-IE" sz="2400" dirty="0" smtClean="0"/>
              <a:t>high-levels </a:t>
            </a:r>
            <a:r>
              <a:rPr lang="en-IE" sz="2400" dirty="0"/>
              <a:t>of alcohol </a:t>
            </a:r>
            <a:r>
              <a:rPr lang="en-IE" sz="2400" dirty="0" smtClean="0"/>
              <a:t>consumption </a:t>
            </a:r>
          </a:p>
          <a:p>
            <a:endParaRPr lang="en-IE" sz="1200" dirty="0" smtClean="0"/>
          </a:p>
          <a:p>
            <a:r>
              <a:rPr lang="en-IE" sz="2400" dirty="0" smtClean="0"/>
              <a:t>Considerable </a:t>
            </a:r>
            <a:r>
              <a:rPr lang="en-IE" sz="2400" dirty="0"/>
              <a:t>majority </a:t>
            </a:r>
            <a:r>
              <a:rPr lang="en-IE" sz="2400" dirty="0">
                <a:solidFill>
                  <a:srgbClr val="C00000"/>
                </a:solidFill>
              </a:rPr>
              <a:t>(72%)</a:t>
            </a:r>
            <a:r>
              <a:rPr lang="en-IE" sz="2400" dirty="0">
                <a:solidFill>
                  <a:srgbClr val="820000"/>
                </a:solidFill>
              </a:rPr>
              <a:t> </a:t>
            </a:r>
            <a:r>
              <a:rPr lang="en-IE" sz="2400" dirty="0"/>
              <a:t>say they know someone who, in their opinion, drinks too much </a:t>
            </a:r>
            <a:r>
              <a:rPr lang="en-IE" sz="2400" dirty="0" smtClean="0"/>
              <a:t>alcohol</a:t>
            </a:r>
          </a:p>
          <a:p>
            <a:endParaRPr lang="en-IE" sz="1200" dirty="0"/>
          </a:p>
          <a:p>
            <a:pPr lvl="1"/>
            <a:r>
              <a:rPr lang="en-IE" sz="2000" dirty="0" smtClean="0"/>
              <a:t>Of those who know </a:t>
            </a:r>
            <a:r>
              <a:rPr lang="en-IE" sz="2000" dirty="0"/>
              <a:t>someone who drinks too much, </a:t>
            </a:r>
            <a:r>
              <a:rPr lang="en-IE" sz="2000" dirty="0">
                <a:solidFill>
                  <a:srgbClr val="C00000"/>
                </a:solidFill>
              </a:rPr>
              <a:t>42%</a:t>
            </a:r>
            <a:r>
              <a:rPr lang="en-IE" sz="2000" dirty="0"/>
              <a:t> say that the person is an immediate family </a:t>
            </a:r>
            <a:r>
              <a:rPr lang="en-IE" sz="2000" dirty="0" smtClean="0"/>
              <a:t>member</a:t>
            </a:r>
            <a:endParaRPr lang="en-IE" sz="2000" dirty="0"/>
          </a:p>
        </p:txBody>
      </p:sp>
    </p:spTree>
    <p:extLst>
      <p:ext uri="{BB962C8B-B14F-4D97-AF65-F5344CB8AC3E}">
        <p14:creationId xmlns:p14="http://schemas.microsoft.com/office/powerpoint/2010/main" val="4133784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600" dirty="0">
                <a:solidFill>
                  <a:srgbClr val="C00000"/>
                </a:solidFill>
              </a:rPr>
              <a:t>Measuring person alcohol </a:t>
            </a:r>
            <a:r>
              <a:rPr lang="en-IE" sz="3600" dirty="0" smtClean="0">
                <a:solidFill>
                  <a:srgbClr val="C00000"/>
                </a:solidFill>
              </a:rPr>
              <a:t>consumption</a:t>
            </a:r>
            <a:r>
              <a:rPr lang="en-IE" sz="3600" b="1" dirty="0" smtClean="0"/>
              <a:t/>
            </a:r>
            <a:br>
              <a:rPr lang="en-IE" sz="3600" b="1" dirty="0" smtClean="0"/>
            </a:br>
            <a:r>
              <a:rPr lang="en-IE" sz="3600" b="1" dirty="0" smtClean="0"/>
              <a:t/>
            </a:r>
            <a:br>
              <a:rPr lang="en-IE" sz="3600" b="1" dirty="0" smtClean="0"/>
            </a:br>
            <a:r>
              <a:rPr lang="en-IE" sz="2400" dirty="0" smtClean="0">
                <a:solidFill>
                  <a:schemeClr val="tx1"/>
                </a:solidFill>
              </a:rPr>
              <a:t>a standard drink is 10 grams of alcohol which is equivalent to one half pint of beer, one pub measure of spirits or 100 ml of wine</a:t>
            </a:r>
            <a:endParaRPr lang="en-IE" sz="2400" dirty="0">
              <a:solidFill>
                <a:schemeClr val="tx1"/>
              </a:solidFill>
            </a:endParaRPr>
          </a:p>
        </p:txBody>
      </p:sp>
    </p:spTree>
    <p:extLst>
      <p:ext uri="{BB962C8B-B14F-4D97-AF65-F5344CB8AC3E}">
        <p14:creationId xmlns:p14="http://schemas.microsoft.com/office/powerpoint/2010/main" val="36447930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ean Long GPS 2011 Ireland">
  <a:themeElements>
    <a:clrScheme name="HRB Strategy 2">
      <a:dk1>
        <a:srgbClr val="191919"/>
      </a:dk1>
      <a:lt1>
        <a:srgbClr val="FFFFFF"/>
      </a:lt1>
      <a:dk2>
        <a:srgbClr val="AFAEB3"/>
      </a:dk2>
      <a:lt2>
        <a:srgbClr val="FFFFFF"/>
      </a:lt2>
      <a:accent1>
        <a:srgbClr val="850034"/>
      </a:accent1>
      <a:accent2>
        <a:srgbClr val="00A4CD"/>
      </a:accent2>
      <a:accent3>
        <a:srgbClr val="88A300"/>
      </a:accent3>
      <a:accent4>
        <a:srgbClr val="D78C08"/>
      </a:accent4>
      <a:accent5>
        <a:srgbClr val="8A6800"/>
      </a:accent5>
      <a:accent6>
        <a:srgbClr val="00B16D"/>
      </a:accent6>
      <a:hlink>
        <a:srgbClr val="850034"/>
      </a:hlink>
      <a:folHlink>
        <a:srgbClr val="00A4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HRB Strategy 2">
      <a:dk1>
        <a:srgbClr val="191919"/>
      </a:dk1>
      <a:lt1>
        <a:srgbClr val="FFFFFF"/>
      </a:lt1>
      <a:dk2>
        <a:srgbClr val="AFAEB3"/>
      </a:dk2>
      <a:lt2>
        <a:srgbClr val="FFFFFF"/>
      </a:lt2>
      <a:accent1>
        <a:srgbClr val="850034"/>
      </a:accent1>
      <a:accent2>
        <a:srgbClr val="00A4CD"/>
      </a:accent2>
      <a:accent3>
        <a:srgbClr val="88A300"/>
      </a:accent3>
      <a:accent4>
        <a:srgbClr val="D78C08"/>
      </a:accent4>
      <a:accent5>
        <a:srgbClr val="8A6800"/>
      </a:accent5>
      <a:accent6>
        <a:srgbClr val="00B16D"/>
      </a:accent6>
      <a:hlink>
        <a:srgbClr val="850034"/>
      </a:hlink>
      <a:folHlink>
        <a:srgbClr val="00A4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Jean Long GPS 2011 Ireland">
  <a:themeElements>
    <a:clrScheme name="HRB Strategy 2">
      <a:dk1>
        <a:srgbClr val="191919"/>
      </a:dk1>
      <a:lt1>
        <a:srgbClr val="FFFFFF"/>
      </a:lt1>
      <a:dk2>
        <a:srgbClr val="AFAEB3"/>
      </a:dk2>
      <a:lt2>
        <a:srgbClr val="FFFFFF"/>
      </a:lt2>
      <a:accent1>
        <a:srgbClr val="850034"/>
      </a:accent1>
      <a:accent2>
        <a:srgbClr val="00A4CD"/>
      </a:accent2>
      <a:accent3>
        <a:srgbClr val="88A300"/>
      </a:accent3>
      <a:accent4>
        <a:srgbClr val="D78C08"/>
      </a:accent4>
      <a:accent5>
        <a:srgbClr val="8A6800"/>
      </a:accent5>
      <a:accent6>
        <a:srgbClr val="00B16D"/>
      </a:accent6>
      <a:hlink>
        <a:srgbClr val="850034"/>
      </a:hlink>
      <a:folHlink>
        <a:srgbClr val="00A4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1A58754AACDB4D84869E47D0FCBE42" ma:contentTypeVersion="0" ma:contentTypeDescription="Create a new document." ma:contentTypeScope="" ma:versionID="d53b5ec374aa4a361bb10c25f740abd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3B13256-9CD4-4A4F-B424-33E9AB3A0A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57D0F75-5866-41FC-8630-39D63F0B8B94}">
  <ds:schemaRefs>
    <ds:schemaRef ds:uri="http://schemas.microsoft.com/sharepoint/v3/contenttype/forms"/>
  </ds:schemaRefs>
</ds:datastoreItem>
</file>

<file path=customXml/itemProps3.xml><?xml version="1.0" encoding="utf-8"?>
<ds:datastoreItem xmlns:ds="http://schemas.openxmlformats.org/officeDocument/2006/customXml" ds:itemID="{5B1C093D-8E01-47FC-BFAA-DECA7D05D855}">
  <ds:schemaRefs>
    <ds:schemaRef ds:uri="http://schemas.microsoft.com/office/2006/documentManagement/types"/>
    <ds:schemaRef ds:uri="http://www.w3.org/XML/1998/namespace"/>
    <ds:schemaRef ds:uri="http://purl.org/dc/elements/1.1/"/>
    <ds:schemaRef ds:uri="http://purl.org/dc/terms/"/>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Jean Long GPS 2011 Ireland</Template>
  <TotalTime>4106</TotalTime>
  <Words>3062</Words>
  <Application>Microsoft Office PowerPoint</Application>
  <PresentationFormat>On-screen Show (4:3)</PresentationFormat>
  <Paragraphs>328</Paragraphs>
  <Slides>24</Slides>
  <Notes>24</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Jean Long GPS 2011 Ireland</vt:lpstr>
      <vt:lpstr>Content Slides</vt:lpstr>
      <vt:lpstr>1_Jean Long GPS 2011 Ireland</vt:lpstr>
      <vt:lpstr>Alcohol trends and public attitudes</vt:lpstr>
      <vt:lpstr>Alcohol consumption among adults aged 18-64  </vt:lpstr>
      <vt:lpstr>Alcohol: the public’s knowledge, attitudes &amp; behaviours </vt:lpstr>
      <vt:lpstr>Objective</vt:lpstr>
      <vt:lpstr>Method</vt:lpstr>
      <vt:lpstr>Comparison of sample, unweighted and   weighted, with census</vt:lpstr>
      <vt:lpstr>Consumption Measures of consumption Government intervention Pricing Advertising Sponsorship Driving Information labels on products Paying for the consequences of consumption  Available at http://www.drugsandalcohol.ie/18022/      </vt:lpstr>
      <vt:lpstr>Alcohol consumption</vt:lpstr>
      <vt:lpstr>Measuring person alcohol consumption  a standard drink is 10 grams of alcohol which is equivalent to one half pint of beer, one pub measure of spirits or 100 ml of wine</vt:lpstr>
      <vt:lpstr>Measuring personal alcohol consumption</vt:lpstr>
      <vt:lpstr>Government intervention</vt:lpstr>
      <vt:lpstr>Alcohol pricing trends</vt:lpstr>
      <vt:lpstr>Alcohol pricing sensitivity</vt:lpstr>
      <vt:lpstr>Alcohol pricing responses</vt:lpstr>
      <vt:lpstr>Alcohol consumption and driving</vt:lpstr>
      <vt:lpstr>Alcohol advertising</vt:lpstr>
      <vt:lpstr>Alcohol industry sponsoring events</vt:lpstr>
      <vt:lpstr>Information labels on alcohol products</vt:lpstr>
      <vt:lpstr>Paying for the health consequences of alcohol consumption</vt:lpstr>
      <vt:lpstr>Paying for the social consequences of alcohol consumption</vt:lpstr>
      <vt:lpstr>Health effects of  alcohol</vt:lpstr>
      <vt:lpstr>Conclusions</vt:lpstr>
      <vt:lpstr>Conclusions</vt:lpstr>
      <vt:lpstr>Conclusions cont.</vt:lpstr>
    </vt:vector>
  </TitlesOfParts>
  <Company>Health Research Board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Use in Ireland 2010/11</dc:title>
  <dc:creator>Jean Long</dc:creator>
  <cp:lastModifiedBy>MNelson</cp:lastModifiedBy>
  <cp:revision>209</cp:revision>
  <cp:lastPrinted>2012-10-25T10:59:30Z</cp:lastPrinted>
  <dcterms:created xsi:type="dcterms:W3CDTF">2012-06-24T18:09:32Z</dcterms:created>
  <dcterms:modified xsi:type="dcterms:W3CDTF">2012-11-07T11:47:33Z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HRB</vt:lpwstr>
  </property>
  <property fmtid="{D5CDD505-2E9C-101B-9397-08002B2CF9AE}" pid="3" name="ContentTypeId">
    <vt:lpwstr>0x010100B21A58754AACDB4D84869E47D0FCBE42</vt:lpwstr>
  </property>
</Properties>
</file>