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56" r:id="rId2"/>
    <p:sldId id="258" r:id="rId3"/>
    <p:sldId id="260" r:id="rId4"/>
    <p:sldId id="262" r:id="rId5"/>
    <p:sldId id="272" r:id="rId6"/>
    <p:sldId id="263" r:id="rId7"/>
    <p:sldId id="264" r:id="rId8"/>
    <p:sldId id="265" r:id="rId9"/>
    <p:sldId id="261" r:id="rId10"/>
    <p:sldId id="266" r:id="rId11"/>
    <p:sldId id="267" r:id="rId12"/>
    <p:sldId id="270" r:id="rId13"/>
    <p:sldId id="268" r:id="rId14"/>
    <p:sldId id="269" r:id="rId15"/>
    <p:sldId id="271" r:id="rId16"/>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4005" autoAdjust="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89107611548557"/>
          <c:y val="5.0180879932381336E-2"/>
          <c:w val="0.74267935258092743"/>
          <c:h val="0.77690751367943411"/>
        </c:manualLayout>
      </c:layout>
      <c:barChart>
        <c:barDir val="col"/>
        <c:grouping val="clustered"/>
        <c:varyColors val="0"/>
        <c:ser>
          <c:idx val="0"/>
          <c:order val="0"/>
          <c:tx>
            <c:strRef>
              <c:f>'Figures 1-4'!$A$38</c:f>
              <c:strCache>
                <c:ptCount val="1"/>
                <c:pt idx="0">
                  <c:v>All</c:v>
                </c:pt>
              </c:strCache>
            </c:strRef>
          </c:tx>
          <c:spPr>
            <a:solidFill>
              <a:schemeClr val="accent3"/>
            </a:solidFill>
          </c:spPr>
          <c:invertIfNegative val="0"/>
          <c:dLbls>
            <c:numFmt formatCode="#,##0" sourceLinked="0"/>
            <c:dLblPos val="outEnd"/>
            <c:showLegendKey val="0"/>
            <c:showVal val="1"/>
            <c:showCatName val="0"/>
            <c:showSerName val="0"/>
            <c:showPercent val="0"/>
            <c:showBubbleSize val="0"/>
            <c:showLeaderLines val="0"/>
          </c:dLbls>
          <c:cat>
            <c:strRef>
              <c:f>'Figures 1-4'!$C$37:$F$37</c:f>
              <c:strCache>
                <c:ptCount val="4"/>
                <c:pt idx="0">
                  <c:v>18–24</c:v>
                </c:pt>
                <c:pt idx="1">
                  <c:v>25–34</c:v>
                </c:pt>
                <c:pt idx="2">
                  <c:v>35–49</c:v>
                </c:pt>
                <c:pt idx="3">
                  <c:v>50–64</c:v>
                </c:pt>
              </c:strCache>
            </c:strRef>
          </c:cat>
          <c:val>
            <c:numRef>
              <c:f>'Figures 1-4'!$C$38:$F$38</c:f>
              <c:numCache>
                <c:formatCode>0</c:formatCode>
                <c:ptCount val="4"/>
                <c:pt idx="0">
                  <c:v>75.2</c:v>
                </c:pt>
                <c:pt idx="1">
                  <c:v>62.3</c:v>
                </c:pt>
                <c:pt idx="2">
                  <c:v>53.9</c:v>
                </c:pt>
                <c:pt idx="3">
                  <c:v>47.7</c:v>
                </c:pt>
              </c:numCache>
            </c:numRef>
          </c:val>
        </c:ser>
        <c:ser>
          <c:idx val="1"/>
          <c:order val="1"/>
          <c:tx>
            <c:strRef>
              <c:f>'Figures 1-4'!$A$39</c:f>
              <c:strCache>
                <c:ptCount val="1"/>
                <c:pt idx="0">
                  <c:v>Males</c:v>
                </c:pt>
              </c:strCache>
            </c:strRef>
          </c:tx>
          <c:spPr>
            <a:solidFill>
              <a:schemeClr val="accent1"/>
            </a:solidFill>
          </c:spPr>
          <c:invertIfNegative val="0"/>
          <c:dLbls>
            <c:numFmt formatCode="#,##0" sourceLinked="0"/>
            <c:dLblPos val="outEnd"/>
            <c:showLegendKey val="0"/>
            <c:showVal val="1"/>
            <c:showCatName val="0"/>
            <c:showSerName val="0"/>
            <c:showPercent val="0"/>
            <c:showBubbleSize val="0"/>
            <c:showLeaderLines val="0"/>
          </c:dLbls>
          <c:cat>
            <c:strRef>
              <c:f>'Figures 1-4'!$C$37:$F$37</c:f>
              <c:strCache>
                <c:ptCount val="4"/>
                <c:pt idx="0">
                  <c:v>18–24</c:v>
                </c:pt>
                <c:pt idx="1">
                  <c:v>25–34</c:v>
                </c:pt>
                <c:pt idx="2">
                  <c:v>35–49</c:v>
                </c:pt>
                <c:pt idx="3">
                  <c:v>50–64</c:v>
                </c:pt>
              </c:strCache>
            </c:strRef>
          </c:cat>
          <c:val>
            <c:numRef>
              <c:f>'Figures 1-4'!$C$39:$F$39</c:f>
              <c:numCache>
                <c:formatCode>0</c:formatCode>
                <c:ptCount val="4"/>
                <c:pt idx="0">
                  <c:v>82.2</c:v>
                </c:pt>
                <c:pt idx="1">
                  <c:v>76.2</c:v>
                </c:pt>
                <c:pt idx="2">
                  <c:v>67.099999999999994</c:v>
                </c:pt>
                <c:pt idx="3">
                  <c:v>65.099999999999994</c:v>
                </c:pt>
              </c:numCache>
            </c:numRef>
          </c:val>
        </c:ser>
        <c:ser>
          <c:idx val="2"/>
          <c:order val="2"/>
          <c:tx>
            <c:strRef>
              <c:f>'Figures 1-4'!$A$40</c:f>
              <c:strCache>
                <c:ptCount val="1"/>
                <c:pt idx="0">
                  <c:v>Females</c:v>
                </c:pt>
              </c:strCache>
            </c:strRef>
          </c:tx>
          <c:spPr>
            <a:solidFill>
              <a:schemeClr val="accent2"/>
            </a:solidFill>
          </c:spPr>
          <c:invertIfNegative val="0"/>
          <c:dLbls>
            <c:numFmt formatCode="#,##0" sourceLinked="0"/>
            <c:dLblPos val="outEnd"/>
            <c:showLegendKey val="0"/>
            <c:showVal val="1"/>
            <c:showCatName val="0"/>
            <c:showSerName val="0"/>
            <c:showPercent val="0"/>
            <c:showBubbleSize val="0"/>
            <c:showLeaderLines val="0"/>
          </c:dLbls>
          <c:cat>
            <c:strRef>
              <c:f>'Figures 1-4'!$C$37:$F$37</c:f>
              <c:strCache>
                <c:ptCount val="4"/>
                <c:pt idx="0">
                  <c:v>18–24</c:v>
                </c:pt>
                <c:pt idx="1">
                  <c:v>25–34</c:v>
                </c:pt>
                <c:pt idx="2">
                  <c:v>35–49</c:v>
                </c:pt>
                <c:pt idx="3">
                  <c:v>50–64</c:v>
                </c:pt>
              </c:strCache>
            </c:strRef>
          </c:cat>
          <c:val>
            <c:numRef>
              <c:f>'Figures 1-4'!$C$40:$F$40</c:f>
              <c:numCache>
                <c:formatCode>0</c:formatCode>
                <c:ptCount val="4"/>
                <c:pt idx="0">
                  <c:v>68.3</c:v>
                </c:pt>
                <c:pt idx="1">
                  <c:v>47.8</c:v>
                </c:pt>
                <c:pt idx="2">
                  <c:v>40.299999999999997</c:v>
                </c:pt>
                <c:pt idx="3">
                  <c:v>28.7</c:v>
                </c:pt>
              </c:numCache>
            </c:numRef>
          </c:val>
        </c:ser>
        <c:dLbls>
          <c:dLblPos val="outEnd"/>
          <c:showLegendKey val="0"/>
          <c:showVal val="1"/>
          <c:showCatName val="0"/>
          <c:showSerName val="0"/>
          <c:showPercent val="0"/>
          <c:showBubbleSize val="0"/>
        </c:dLbls>
        <c:gapWidth val="150"/>
        <c:axId val="72139904"/>
        <c:axId val="72141824"/>
      </c:barChart>
      <c:catAx>
        <c:axId val="72139904"/>
        <c:scaling>
          <c:orientation val="minMax"/>
        </c:scaling>
        <c:delete val="0"/>
        <c:axPos val="b"/>
        <c:title>
          <c:tx>
            <c:rich>
              <a:bodyPr/>
              <a:lstStyle/>
              <a:p>
                <a:pPr>
                  <a:defRPr/>
                </a:pPr>
                <a:r>
                  <a:rPr lang="en-IE"/>
                  <a:t>Age group</a:t>
                </a:r>
              </a:p>
            </c:rich>
          </c:tx>
          <c:layout>
            <c:manualLayout>
              <c:xMode val="edge"/>
              <c:yMode val="edge"/>
              <c:x val="0.41820975503062119"/>
              <c:y val="0.91319756216913561"/>
            </c:manualLayout>
          </c:layout>
          <c:overlay val="0"/>
        </c:title>
        <c:majorTickMark val="out"/>
        <c:minorTickMark val="none"/>
        <c:tickLblPos val="nextTo"/>
        <c:crossAx val="72141824"/>
        <c:crosses val="autoZero"/>
        <c:auto val="1"/>
        <c:lblAlgn val="ctr"/>
        <c:lblOffset val="100"/>
        <c:noMultiLvlLbl val="0"/>
      </c:catAx>
      <c:valAx>
        <c:axId val="72141824"/>
        <c:scaling>
          <c:orientation val="minMax"/>
        </c:scaling>
        <c:delete val="0"/>
        <c:axPos val="l"/>
        <c:majorGridlines>
          <c:spPr>
            <a:ln>
              <a:solidFill>
                <a:schemeClr val="bg1">
                  <a:lumMod val="85000"/>
                </a:schemeClr>
              </a:solidFill>
            </a:ln>
          </c:spPr>
        </c:majorGridlines>
        <c:title>
          <c:tx>
            <c:rich>
              <a:bodyPr rot="-5400000" vert="horz"/>
              <a:lstStyle/>
              <a:p>
                <a:pPr>
                  <a:defRPr/>
                </a:pPr>
                <a:r>
                  <a:rPr lang="en-IE"/>
                  <a:t>%</a:t>
                </a:r>
              </a:p>
            </c:rich>
          </c:tx>
          <c:layout>
            <c:manualLayout>
              <c:xMode val="edge"/>
              <c:yMode val="edge"/>
              <c:x val="2.7777777777777779E-3"/>
              <c:y val="0.39052164242181592"/>
            </c:manualLayout>
          </c:layout>
          <c:overlay val="0"/>
        </c:title>
        <c:numFmt formatCode="0" sourceLinked="1"/>
        <c:majorTickMark val="out"/>
        <c:minorTickMark val="none"/>
        <c:tickLblPos val="nextTo"/>
        <c:crossAx val="72139904"/>
        <c:crosses val="autoZero"/>
        <c:crossBetween val="between"/>
      </c:valAx>
    </c:plotArea>
    <c:legend>
      <c:legendPos val="r"/>
      <c:layout>
        <c:manualLayout>
          <c:xMode val="edge"/>
          <c:yMode val="edge"/>
          <c:x val="0.85690376202974627"/>
          <c:y val="0.3774039770452422"/>
          <c:w val="0.13476290463692039"/>
          <c:h val="0.24519204590951554"/>
        </c:manualLayout>
      </c:layout>
      <c:overlay val="0"/>
    </c:legend>
    <c:plotVisOnly val="1"/>
    <c:dispBlanksAs val="gap"/>
    <c:showDLblsOverMax val="0"/>
  </c:chart>
  <c:spPr>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8981724506658"/>
          <c:y val="3.2882062889157515E-2"/>
          <c:w val="0.75251531058617671"/>
          <c:h val="0.77567602740013564"/>
        </c:manualLayout>
      </c:layout>
      <c:barChart>
        <c:barDir val="col"/>
        <c:grouping val="clustered"/>
        <c:varyColors val="0"/>
        <c:ser>
          <c:idx val="0"/>
          <c:order val="0"/>
          <c:tx>
            <c:strRef>
              <c:f>'Figures 1-4'!$A$57</c:f>
              <c:strCache>
                <c:ptCount val="1"/>
                <c:pt idx="0">
                  <c:v>All</c:v>
                </c:pt>
              </c:strCache>
            </c:strRef>
          </c:tx>
          <c:spPr>
            <a:solidFill>
              <a:schemeClr val="accent3"/>
            </a:solidFill>
          </c:spPr>
          <c:invertIfNegative val="0"/>
          <c:dLbls>
            <c:numFmt formatCode="#,##0" sourceLinked="0"/>
            <c:dLblPos val="outEnd"/>
            <c:showLegendKey val="0"/>
            <c:showVal val="1"/>
            <c:showCatName val="0"/>
            <c:showSerName val="0"/>
            <c:showPercent val="0"/>
            <c:showBubbleSize val="0"/>
            <c:showLeaderLines val="0"/>
          </c:dLbls>
          <c:cat>
            <c:strRef>
              <c:f>'Figures 1-4'!$C$56:$F$56</c:f>
              <c:strCache>
                <c:ptCount val="4"/>
                <c:pt idx="0">
                  <c:v>18–24</c:v>
                </c:pt>
                <c:pt idx="1">
                  <c:v>25–34</c:v>
                </c:pt>
                <c:pt idx="2">
                  <c:v>35–49</c:v>
                </c:pt>
                <c:pt idx="3">
                  <c:v>50–64</c:v>
                </c:pt>
              </c:strCache>
            </c:strRef>
          </c:cat>
          <c:val>
            <c:numRef>
              <c:f>'Figures 1-4'!$C$57:$F$57</c:f>
              <c:numCache>
                <c:formatCode>General</c:formatCode>
                <c:ptCount val="4"/>
                <c:pt idx="0">
                  <c:v>43.3</c:v>
                </c:pt>
                <c:pt idx="1">
                  <c:v>23.4</c:v>
                </c:pt>
                <c:pt idx="2">
                  <c:v>11.3</c:v>
                </c:pt>
                <c:pt idx="3">
                  <c:v>7.3</c:v>
                </c:pt>
              </c:numCache>
            </c:numRef>
          </c:val>
        </c:ser>
        <c:ser>
          <c:idx val="1"/>
          <c:order val="1"/>
          <c:tx>
            <c:strRef>
              <c:f>'Figures 1-4'!$A$58</c:f>
              <c:strCache>
                <c:ptCount val="1"/>
                <c:pt idx="0">
                  <c:v>Males</c:v>
                </c:pt>
              </c:strCache>
            </c:strRef>
          </c:tx>
          <c:spPr>
            <a:solidFill>
              <a:schemeClr val="accent1"/>
            </a:solidFill>
          </c:spPr>
          <c:invertIfNegative val="0"/>
          <c:dLbls>
            <c:numFmt formatCode="#,##0" sourceLinked="0"/>
            <c:dLblPos val="outEnd"/>
            <c:showLegendKey val="0"/>
            <c:showVal val="1"/>
            <c:showCatName val="0"/>
            <c:showSerName val="0"/>
            <c:showPercent val="0"/>
            <c:showBubbleSize val="0"/>
            <c:showLeaderLines val="0"/>
          </c:dLbls>
          <c:cat>
            <c:strRef>
              <c:f>'Figures 1-4'!$C$56:$F$56</c:f>
              <c:strCache>
                <c:ptCount val="4"/>
                <c:pt idx="0">
                  <c:v>18–24</c:v>
                </c:pt>
                <c:pt idx="1">
                  <c:v>25–34</c:v>
                </c:pt>
                <c:pt idx="2">
                  <c:v>35–49</c:v>
                </c:pt>
                <c:pt idx="3">
                  <c:v>50–64</c:v>
                </c:pt>
              </c:strCache>
            </c:strRef>
          </c:cat>
          <c:val>
            <c:numRef>
              <c:f>'Figures 1-4'!$C$58:$F$58</c:f>
              <c:numCache>
                <c:formatCode>General</c:formatCode>
                <c:ptCount val="4"/>
                <c:pt idx="0">
                  <c:v>47.2</c:v>
                </c:pt>
                <c:pt idx="1">
                  <c:v>30.7</c:v>
                </c:pt>
                <c:pt idx="2">
                  <c:v>14.9</c:v>
                </c:pt>
                <c:pt idx="3">
                  <c:v>11.1</c:v>
                </c:pt>
              </c:numCache>
            </c:numRef>
          </c:val>
        </c:ser>
        <c:ser>
          <c:idx val="2"/>
          <c:order val="2"/>
          <c:tx>
            <c:strRef>
              <c:f>'Figures 1-4'!$A$59</c:f>
              <c:strCache>
                <c:ptCount val="1"/>
                <c:pt idx="0">
                  <c:v>Females</c:v>
                </c:pt>
              </c:strCache>
            </c:strRef>
          </c:tx>
          <c:spPr>
            <a:solidFill>
              <a:schemeClr val="accent2"/>
            </a:solidFill>
          </c:spPr>
          <c:invertIfNegative val="0"/>
          <c:dLbls>
            <c:numFmt formatCode="#,##0" sourceLinked="0"/>
            <c:dLblPos val="outEnd"/>
            <c:showLegendKey val="0"/>
            <c:showVal val="1"/>
            <c:showCatName val="0"/>
            <c:showSerName val="0"/>
            <c:showPercent val="0"/>
            <c:showBubbleSize val="0"/>
            <c:showLeaderLines val="0"/>
          </c:dLbls>
          <c:cat>
            <c:strRef>
              <c:f>'Figures 1-4'!$C$56:$F$56</c:f>
              <c:strCache>
                <c:ptCount val="4"/>
                <c:pt idx="0">
                  <c:v>18–24</c:v>
                </c:pt>
                <c:pt idx="1">
                  <c:v>25–34</c:v>
                </c:pt>
                <c:pt idx="2">
                  <c:v>35–49</c:v>
                </c:pt>
                <c:pt idx="3">
                  <c:v>50–64</c:v>
                </c:pt>
              </c:strCache>
            </c:strRef>
          </c:cat>
          <c:val>
            <c:numRef>
              <c:f>'Figures 1-4'!$C$59:$F$59</c:f>
              <c:numCache>
                <c:formatCode>General</c:formatCode>
                <c:ptCount val="4"/>
                <c:pt idx="0">
                  <c:v>39.5</c:v>
                </c:pt>
                <c:pt idx="1">
                  <c:v>15.9</c:v>
                </c:pt>
                <c:pt idx="2">
                  <c:v>7.5</c:v>
                </c:pt>
                <c:pt idx="3">
                  <c:v>3.3</c:v>
                </c:pt>
              </c:numCache>
            </c:numRef>
          </c:val>
        </c:ser>
        <c:dLbls>
          <c:dLblPos val="outEnd"/>
          <c:showLegendKey val="0"/>
          <c:showVal val="1"/>
          <c:showCatName val="0"/>
          <c:showSerName val="0"/>
          <c:showPercent val="0"/>
          <c:showBubbleSize val="0"/>
        </c:dLbls>
        <c:gapWidth val="150"/>
        <c:axId val="63127552"/>
        <c:axId val="63129472"/>
      </c:barChart>
      <c:catAx>
        <c:axId val="63127552"/>
        <c:scaling>
          <c:orientation val="minMax"/>
        </c:scaling>
        <c:delete val="0"/>
        <c:axPos val="b"/>
        <c:title>
          <c:tx>
            <c:rich>
              <a:bodyPr/>
              <a:lstStyle/>
              <a:p>
                <a:pPr>
                  <a:defRPr/>
                </a:pPr>
                <a:r>
                  <a:rPr lang="en-IE"/>
                  <a:t>Age group</a:t>
                </a:r>
              </a:p>
            </c:rich>
          </c:tx>
          <c:layout>
            <c:manualLayout>
              <c:xMode val="edge"/>
              <c:yMode val="edge"/>
              <c:x val="0.40277765626518902"/>
              <c:y val="0.92048830271038451"/>
            </c:manualLayout>
          </c:layout>
          <c:overlay val="0"/>
        </c:title>
        <c:majorTickMark val="out"/>
        <c:minorTickMark val="none"/>
        <c:tickLblPos val="nextTo"/>
        <c:crossAx val="63129472"/>
        <c:crosses val="autoZero"/>
        <c:auto val="1"/>
        <c:lblAlgn val="ctr"/>
        <c:lblOffset val="100"/>
        <c:noMultiLvlLbl val="0"/>
      </c:catAx>
      <c:valAx>
        <c:axId val="63129472"/>
        <c:scaling>
          <c:orientation val="minMax"/>
        </c:scaling>
        <c:delete val="0"/>
        <c:axPos val="l"/>
        <c:majorGridlines>
          <c:spPr>
            <a:ln>
              <a:solidFill>
                <a:schemeClr val="bg1">
                  <a:lumMod val="85000"/>
                </a:schemeClr>
              </a:solidFill>
            </a:ln>
          </c:spPr>
        </c:majorGridlines>
        <c:title>
          <c:tx>
            <c:rich>
              <a:bodyPr rot="-5400000" vert="horz"/>
              <a:lstStyle/>
              <a:p>
                <a:pPr>
                  <a:defRPr/>
                </a:pPr>
                <a:r>
                  <a:rPr lang="en-IE"/>
                  <a:t>%</a:t>
                </a:r>
              </a:p>
            </c:rich>
          </c:tx>
          <c:layout>
            <c:manualLayout>
              <c:xMode val="edge"/>
              <c:yMode val="edge"/>
              <c:x val="8.3333333333333332E-3"/>
              <c:y val="0.38786052785068531"/>
            </c:manualLayout>
          </c:layout>
          <c:overlay val="0"/>
        </c:title>
        <c:numFmt formatCode="General" sourceLinked="1"/>
        <c:majorTickMark val="out"/>
        <c:minorTickMark val="none"/>
        <c:tickLblPos val="nextTo"/>
        <c:crossAx val="63127552"/>
        <c:crosses val="autoZero"/>
        <c:crossBetween val="between"/>
      </c:valAx>
    </c:plotArea>
    <c:legend>
      <c:legendPos val="r"/>
      <c:layout>
        <c:manualLayout>
          <c:xMode val="edge"/>
          <c:yMode val="edge"/>
          <c:x val="0.85596626810537568"/>
          <c:y val="0.35011245120651674"/>
          <c:w val="0.13850693663292088"/>
          <c:h val="0.33179663025992717"/>
        </c:manualLayout>
      </c:layout>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DB071403-E077-40D1-8C10-03B32E190DD8}" type="datetimeFigureOut">
              <a:rPr lang="en-IE" smtClean="0"/>
              <a:t>25/09/2012</a:t>
            </a:fld>
            <a:endParaRPr lang="en-IE"/>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C08744CE-F7BE-498E-9152-C28322E2919F}" type="slidenum">
              <a:rPr lang="en-IE" smtClean="0"/>
              <a:t>‹#›</a:t>
            </a:fld>
            <a:endParaRPr lang="en-IE"/>
          </a:p>
        </p:txBody>
      </p:sp>
    </p:spTree>
    <p:extLst>
      <p:ext uri="{BB962C8B-B14F-4D97-AF65-F5344CB8AC3E}">
        <p14:creationId xmlns:p14="http://schemas.microsoft.com/office/powerpoint/2010/main" val="383807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F9247FA6-355A-4B08-AEB2-D3E48EE59445}" type="datetimeFigureOut">
              <a:rPr lang="en-IE" smtClean="0"/>
              <a:t>25/09/2012</a:t>
            </a:fld>
            <a:endParaRPr lang="en-IE"/>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A24B740F-8A03-44F0-90A2-A023C9F501B4}" type="slidenum">
              <a:rPr lang="en-IE" smtClean="0"/>
              <a:t>‹#›</a:t>
            </a:fld>
            <a:endParaRPr lang="en-IE"/>
          </a:p>
        </p:txBody>
      </p:sp>
    </p:spTree>
    <p:extLst>
      <p:ext uri="{BB962C8B-B14F-4D97-AF65-F5344CB8AC3E}">
        <p14:creationId xmlns:p14="http://schemas.microsoft.com/office/powerpoint/2010/main" val="402893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24B740F-8A03-44F0-90A2-A023C9F501B4}" type="slidenum">
              <a:rPr lang="en-IE" smtClean="0"/>
              <a:t>1</a:t>
            </a:fld>
            <a:endParaRPr lang="en-IE"/>
          </a:p>
        </p:txBody>
      </p:sp>
    </p:spTree>
    <p:extLst>
      <p:ext uri="{BB962C8B-B14F-4D97-AF65-F5344CB8AC3E}">
        <p14:creationId xmlns:p14="http://schemas.microsoft.com/office/powerpoint/2010/main" val="83423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24B740F-8A03-44F0-90A2-A023C9F501B4}" type="slidenum">
              <a:rPr lang="en-IE" smtClean="0"/>
              <a:t>4</a:t>
            </a:fld>
            <a:endParaRPr lang="en-IE"/>
          </a:p>
        </p:txBody>
      </p:sp>
    </p:spTree>
    <p:extLst>
      <p:ext uri="{BB962C8B-B14F-4D97-AF65-F5344CB8AC3E}">
        <p14:creationId xmlns:p14="http://schemas.microsoft.com/office/powerpoint/2010/main" val="255016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mn-cs"/>
              </a:rPr>
              <a:t>75g of pure alcohol on a single drinking occasion. This corresponds to four pints of beer or seven pub measures of spirits or one 750ml bottle of wine. There is no definitive guidelines on what constitutes RSOD; for this survey 75g was used to denote RSOD as this is the definition which was used by the European Comparative Alcohol Study2 and has been used in a number of Irish drinking surveys. According to the European Commission, RSOD at least once a month in the previous year can be considered a harmful drinking pattern.</a:t>
            </a:r>
            <a:endParaRPr lang="en-IE" dirty="0"/>
          </a:p>
        </p:txBody>
      </p:sp>
      <p:sp>
        <p:nvSpPr>
          <p:cNvPr id="4" name="Slide Number Placeholder 3"/>
          <p:cNvSpPr>
            <a:spLocks noGrp="1"/>
          </p:cNvSpPr>
          <p:nvPr>
            <p:ph type="sldNum" sz="quarter" idx="10"/>
          </p:nvPr>
        </p:nvSpPr>
        <p:spPr/>
        <p:txBody>
          <a:bodyPr/>
          <a:lstStyle/>
          <a:p>
            <a:fld id="{A24B740F-8A03-44F0-90A2-A023C9F501B4}" type="slidenum">
              <a:rPr lang="en-IE" smtClean="0"/>
              <a:t>6</a:t>
            </a:fld>
            <a:endParaRPr lang="en-IE"/>
          </a:p>
        </p:txBody>
      </p:sp>
    </p:spTree>
    <p:extLst>
      <p:ext uri="{BB962C8B-B14F-4D97-AF65-F5344CB8AC3E}">
        <p14:creationId xmlns:p14="http://schemas.microsoft.com/office/powerpoint/2010/main" val="9288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24B740F-8A03-44F0-90A2-A023C9F501B4}" type="slidenum">
              <a:rPr lang="en-IE" smtClean="0"/>
              <a:t>13</a:t>
            </a:fld>
            <a:endParaRPr lang="en-IE"/>
          </a:p>
        </p:txBody>
      </p:sp>
    </p:spTree>
    <p:extLst>
      <p:ext uri="{BB962C8B-B14F-4D97-AF65-F5344CB8AC3E}">
        <p14:creationId xmlns:p14="http://schemas.microsoft.com/office/powerpoint/2010/main" val="49426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24B740F-8A03-44F0-90A2-A023C9F501B4}" type="slidenum">
              <a:rPr lang="en-IE" smtClean="0"/>
              <a:t>14</a:t>
            </a:fld>
            <a:endParaRPr lang="en-IE"/>
          </a:p>
        </p:txBody>
      </p:sp>
    </p:spTree>
    <p:extLst>
      <p:ext uri="{BB962C8B-B14F-4D97-AF65-F5344CB8AC3E}">
        <p14:creationId xmlns:p14="http://schemas.microsoft.com/office/powerpoint/2010/main" val="251728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F47CB30-87CF-4794-97B7-2D63F5A18F0F}" type="datetimeFigureOut">
              <a:rPr lang="en-IE" smtClean="0"/>
              <a:t>25/09/2012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17546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F47CB30-87CF-4794-97B7-2D63F5A18F0F}" type="datetimeFigureOut">
              <a:rPr lang="en-IE" smtClean="0"/>
              <a:t>25/09/2012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304810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F47CB30-87CF-4794-97B7-2D63F5A18F0F}" type="datetimeFigureOut">
              <a:rPr lang="en-IE" smtClean="0"/>
              <a:t>25/09/2012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380072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F47CB30-87CF-4794-97B7-2D63F5A18F0F}" type="datetimeFigureOut">
              <a:rPr lang="en-IE" smtClean="0"/>
              <a:t>25/09/2012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326300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47CB30-87CF-4794-97B7-2D63F5A18F0F}" type="datetimeFigureOut">
              <a:rPr lang="en-IE" smtClean="0"/>
              <a:t>25/09/2012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56029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F47CB30-87CF-4794-97B7-2D63F5A18F0F}" type="datetimeFigureOut">
              <a:rPr lang="en-IE" smtClean="0"/>
              <a:t>25/09/2012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230594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F47CB30-87CF-4794-97B7-2D63F5A18F0F}" type="datetimeFigureOut">
              <a:rPr lang="en-IE" smtClean="0"/>
              <a:t>25/09/2012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423633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F47CB30-87CF-4794-97B7-2D63F5A18F0F}" type="datetimeFigureOut">
              <a:rPr lang="en-IE" smtClean="0"/>
              <a:t>25/09/2012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120815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7CB30-87CF-4794-97B7-2D63F5A18F0F}" type="datetimeFigureOut">
              <a:rPr lang="en-IE" smtClean="0"/>
              <a:t>25/09/2012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320801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7CB30-87CF-4794-97B7-2D63F5A18F0F}" type="datetimeFigureOut">
              <a:rPr lang="en-IE" smtClean="0"/>
              <a:t>25/09/2012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232327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7CB30-87CF-4794-97B7-2D63F5A18F0F}" type="datetimeFigureOut">
              <a:rPr lang="en-IE" smtClean="0"/>
              <a:t>25/09/2012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AEEB52A-8F4E-4936-804E-994D12AF874A}" type="slidenum">
              <a:rPr lang="en-IE" smtClean="0"/>
              <a:t>‹#›</a:t>
            </a:fld>
            <a:endParaRPr lang="en-IE"/>
          </a:p>
        </p:txBody>
      </p:sp>
    </p:spTree>
    <p:extLst>
      <p:ext uri="{BB962C8B-B14F-4D97-AF65-F5344CB8AC3E}">
        <p14:creationId xmlns:p14="http://schemas.microsoft.com/office/powerpoint/2010/main" val="234555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7CB30-87CF-4794-97B7-2D63F5A18F0F}" type="datetimeFigureOut">
              <a:rPr lang="en-IE" smtClean="0"/>
              <a:t>25/09/2012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EB52A-8F4E-4936-804E-994D12AF874A}" type="slidenum">
              <a:rPr lang="en-IE" smtClean="0"/>
              <a:t>‹#›</a:t>
            </a:fld>
            <a:endParaRPr lang="en-IE"/>
          </a:p>
        </p:txBody>
      </p:sp>
    </p:spTree>
    <p:extLst>
      <p:ext uri="{BB962C8B-B14F-4D97-AF65-F5344CB8AC3E}">
        <p14:creationId xmlns:p14="http://schemas.microsoft.com/office/powerpoint/2010/main" val="64739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sz="3600" b="1" dirty="0" smtClean="0">
                <a:solidFill>
                  <a:srgbClr val="7030A0"/>
                </a:solidFill>
                <a:latin typeface="Helvetica" pitchFamily="34" charset="0"/>
              </a:rPr>
              <a:t>Alcohol results from the NACD 2010/11 Drug Prevalence Survey</a:t>
            </a:r>
            <a:endParaRPr lang="en-IE" sz="3600" b="1" dirty="0">
              <a:solidFill>
                <a:srgbClr val="7030A0"/>
              </a:solidFill>
              <a:latin typeface="Helvetica" pitchFamily="34" charset="0"/>
            </a:endParaRPr>
          </a:p>
        </p:txBody>
      </p:sp>
      <p:sp>
        <p:nvSpPr>
          <p:cNvPr id="10" name="Subtitle 9"/>
          <p:cNvSpPr>
            <a:spLocks noGrp="1"/>
          </p:cNvSpPr>
          <p:nvPr>
            <p:ph type="subTitle" idx="1"/>
          </p:nvPr>
        </p:nvSpPr>
        <p:spPr/>
        <p:txBody>
          <a:bodyPr/>
          <a:lstStyle/>
          <a:p>
            <a:r>
              <a:rPr lang="en-IE" dirty="0" smtClean="0"/>
              <a:t>Dr Deirdre Mongan</a:t>
            </a:r>
            <a:endParaRPr lang="en-IE"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8" name="Object 7"/>
          <p:cNvGraphicFramePr>
            <a:graphicFrameLocks noChangeAspect="1"/>
          </p:cNvGraphicFramePr>
          <p:nvPr>
            <p:extLst>
              <p:ext uri="{D42A27DB-BD31-4B8C-83A1-F6EECF244321}">
                <p14:modId xmlns:p14="http://schemas.microsoft.com/office/powerpoint/2010/main" val="2321835143"/>
              </p:ext>
            </p:extLst>
          </p:nvPr>
        </p:nvGraphicFramePr>
        <p:xfrm>
          <a:off x="7596336" y="188640"/>
          <a:ext cx="838200" cy="1238250"/>
        </p:xfrm>
        <a:graphic>
          <a:graphicData uri="http://schemas.openxmlformats.org/presentationml/2006/ole">
            <mc:AlternateContent xmlns:mc="http://schemas.openxmlformats.org/markup-compatibility/2006">
              <mc:Choice xmlns:v="urn:schemas-microsoft-com:vml" Requires="v">
                <p:oleObj spid="_x0000_s2075" r:id="rId4" imgW="2619048" imgH="4439270" progId="Unknown">
                  <p:embed/>
                </p:oleObj>
              </mc:Choice>
              <mc:Fallback>
                <p:oleObj r:id="rId4" imgW="2619048" imgH="4439270"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88640"/>
                        <a:ext cx="8382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939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368152"/>
          </a:xfrm>
        </p:spPr>
        <p:txBody>
          <a:bodyPr>
            <a:normAutofit/>
          </a:bodyPr>
          <a:lstStyle/>
          <a:p>
            <a:pPr algn="l"/>
            <a:r>
              <a:rPr lang="en-IE" sz="4000" dirty="0" smtClean="0">
                <a:solidFill>
                  <a:srgbClr val="7030A0"/>
                </a:solidFill>
              </a:rPr>
              <a:t>RAPS screening tool</a:t>
            </a:r>
            <a:endParaRPr lang="en-IE" sz="4000" dirty="0">
              <a:solidFill>
                <a:srgbClr val="7030A0"/>
              </a:solidFill>
            </a:endParaRPr>
          </a:p>
        </p:txBody>
      </p:sp>
      <p:sp>
        <p:nvSpPr>
          <p:cNvPr id="3" name="Content Placeholder 2"/>
          <p:cNvSpPr>
            <a:spLocks noGrp="1"/>
          </p:cNvSpPr>
          <p:nvPr>
            <p:ph idx="1"/>
          </p:nvPr>
        </p:nvSpPr>
        <p:spPr/>
        <p:txBody>
          <a:bodyPr>
            <a:normAutofit/>
          </a:bodyPr>
          <a:lstStyle/>
          <a:p>
            <a:r>
              <a:rPr lang="en-IE" sz="2400" b="1" dirty="0" smtClean="0">
                <a:solidFill>
                  <a:srgbClr val="7030A0"/>
                </a:solidFill>
                <a:latin typeface="Arial" pitchFamily="34" charset="0"/>
                <a:cs typeface="Arial" pitchFamily="34" charset="0"/>
              </a:rPr>
              <a:t>23% </a:t>
            </a:r>
            <a:r>
              <a:rPr lang="en-IE" sz="2400" dirty="0" smtClean="0">
                <a:latin typeface="Arial" pitchFamily="34" charset="0"/>
                <a:cs typeface="Arial" pitchFamily="34" charset="0"/>
              </a:rPr>
              <a:t>reported feelings of guilt or remorse </a:t>
            </a:r>
          </a:p>
          <a:p>
            <a:r>
              <a:rPr lang="en-IE" sz="2400" b="1" dirty="0" smtClean="0">
                <a:solidFill>
                  <a:srgbClr val="7030A0"/>
                </a:solidFill>
                <a:latin typeface="Arial" pitchFamily="34" charset="0"/>
                <a:cs typeface="Arial" pitchFamily="34" charset="0"/>
              </a:rPr>
              <a:t>24% </a:t>
            </a:r>
            <a:r>
              <a:rPr lang="en-IE" sz="2400" dirty="0" smtClean="0">
                <a:latin typeface="Arial" pitchFamily="34" charset="0"/>
                <a:cs typeface="Arial" pitchFamily="34" charset="0"/>
              </a:rPr>
              <a:t>reported that friends/family </a:t>
            </a:r>
            <a:r>
              <a:rPr lang="en-IE" sz="2400" dirty="0">
                <a:latin typeface="Arial" pitchFamily="34" charset="0"/>
                <a:cs typeface="Arial" pitchFamily="34" charset="0"/>
              </a:rPr>
              <a:t>told </a:t>
            </a:r>
            <a:r>
              <a:rPr lang="en-IE" sz="2400" dirty="0" smtClean="0">
                <a:latin typeface="Arial" pitchFamily="34" charset="0"/>
                <a:cs typeface="Arial" pitchFamily="34" charset="0"/>
              </a:rPr>
              <a:t>them </a:t>
            </a:r>
            <a:r>
              <a:rPr lang="en-IE" sz="2400" dirty="0">
                <a:latin typeface="Arial" pitchFamily="34" charset="0"/>
                <a:cs typeface="Arial" pitchFamily="34" charset="0"/>
              </a:rPr>
              <a:t>about things </a:t>
            </a:r>
            <a:r>
              <a:rPr lang="en-IE" sz="2400" dirty="0" smtClean="0">
                <a:latin typeface="Arial" pitchFamily="34" charset="0"/>
                <a:cs typeface="Arial" pitchFamily="34" charset="0"/>
              </a:rPr>
              <a:t>they </a:t>
            </a:r>
            <a:r>
              <a:rPr lang="en-IE" sz="2400" dirty="0">
                <a:latin typeface="Arial" pitchFamily="34" charset="0"/>
                <a:cs typeface="Arial" pitchFamily="34" charset="0"/>
              </a:rPr>
              <a:t>said/did that </a:t>
            </a:r>
            <a:r>
              <a:rPr lang="en-IE" sz="2400" dirty="0" smtClean="0">
                <a:latin typeface="Arial" pitchFamily="34" charset="0"/>
                <a:cs typeface="Arial" pitchFamily="34" charset="0"/>
              </a:rPr>
              <a:t>they </a:t>
            </a:r>
            <a:r>
              <a:rPr lang="en-IE" sz="2400" dirty="0">
                <a:latin typeface="Arial" pitchFamily="34" charset="0"/>
                <a:cs typeface="Arial" pitchFamily="34" charset="0"/>
              </a:rPr>
              <a:t>did not </a:t>
            </a:r>
            <a:r>
              <a:rPr lang="en-IE" sz="2400" dirty="0" smtClean="0">
                <a:latin typeface="Arial" pitchFamily="34" charset="0"/>
                <a:cs typeface="Arial" pitchFamily="34" charset="0"/>
              </a:rPr>
              <a:t>remember </a:t>
            </a:r>
          </a:p>
          <a:p>
            <a:r>
              <a:rPr lang="en-IE" sz="2400" b="1" dirty="0" smtClean="0">
                <a:solidFill>
                  <a:srgbClr val="7030A0"/>
                </a:solidFill>
                <a:latin typeface="Arial" pitchFamily="34" charset="0"/>
                <a:cs typeface="Arial" pitchFamily="34" charset="0"/>
              </a:rPr>
              <a:t>12%</a:t>
            </a:r>
            <a:r>
              <a:rPr lang="en-IE" sz="2400" dirty="0" smtClean="0">
                <a:latin typeface="Arial" pitchFamily="34" charset="0"/>
                <a:cs typeface="Arial" pitchFamily="34" charset="0"/>
              </a:rPr>
              <a:t> reported that they failed </a:t>
            </a:r>
            <a:r>
              <a:rPr lang="en-IE" sz="2400" dirty="0">
                <a:latin typeface="Arial" pitchFamily="34" charset="0"/>
                <a:cs typeface="Arial" pitchFamily="34" charset="0"/>
              </a:rPr>
              <a:t>to do what was normally expected </a:t>
            </a:r>
            <a:endParaRPr lang="en-IE" sz="2400" dirty="0" smtClean="0">
              <a:latin typeface="Arial" pitchFamily="34" charset="0"/>
              <a:cs typeface="Arial" pitchFamily="34" charset="0"/>
            </a:endParaRPr>
          </a:p>
          <a:p>
            <a:r>
              <a:rPr lang="en-IE" sz="2400" b="1" dirty="0" smtClean="0">
                <a:solidFill>
                  <a:srgbClr val="7030A0"/>
                </a:solidFill>
                <a:latin typeface="Arial" pitchFamily="34" charset="0"/>
                <a:cs typeface="Arial" pitchFamily="34" charset="0"/>
              </a:rPr>
              <a:t>2%</a:t>
            </a:r>
            <a:r>
              <a:rPr lang="en-IE" sz="2400" dirty="0" smtClean="0">
                <a:latin typeface="Arial" pitchFamily="34" charset="0"/>
                <a:cs typeface="Arial" pitchFamily="34" charset="0"/>
              </a:rPr>
              <a:t> reported that they needed </a:t>
            </a:r>
            <a:r>
              <a:rPr lang="en-IE" sz="2400" dirty="0">
                <a:latin typeface="Arial" pitchFamily="34" charset="0"/>
                <a:cs typeface="Arial" pitchFamily="34" charset="0"/>
              </a:rPr>
              <a:t>a first drink in the </a:t>
            </a:r>
            <a:r>
              <a:rPr lang="en-IE" sz="2400" dirty="0" smtClean="0">
                <a:latin typeface="Arial" pitchFamily="34" charset="0"/>
                <a:cs typeface="Arial" pitchFamily="34" charset="0"/>
              </a:rPr>
              <a:t>morning</a:t>
            </a:r>
          </a:p>
          <a:p>
            <a:pPr fontAlgn="b"/>
            <a:endParaRPr lang="en-IE" sz="2400" dirty="0" smtClean="0">
              <a:latin typeface="Helvetica" pitchFamily="34" charset="0"/>
            </a:endParaRPr>
          </a:p>
          <a:p>
            <a:r>
              <a:rPr lang="en-IE" sz="2400" dirty="0" smtClean="0">
                <a:latin typeface="Helvetica" pitchFamily="34" charset="0"/>
              </a:rPr>
              <a:t>Two or more positive scores </a:t>
            </a:r>
            <a:r>
              <a:rPr lang="en-IE" sz="2400" b="1" dirty="0" smtClean="0">
                <a:solidFill>
                  <a:srgbClr val="7030A0"/>
                </a:solidFill>
                <a:latin typeface="Helvetica" pitchFamily="34" charset="0"/>
              </a:rPr>
              <a:t>(18%)</a:t>
            </a:r>
          </a:p>
          <a:p>
            <a:pPr lvl="1"/>
            <a:r>
              <a:rPr lang="en-IE" sz="2000" b="1" dirty="0" smtClean="0">
                <a:solidFill>
                  <a:srgbClr val="7030A0"/>
                </a:solidFill>
                <a:latin typeface="Helvetica" pitchFamily="34" charset="0"/>
              </a:rPr>
              <a:t>23%</a:t>
            </a:r>
            <a:r>
              <a:rPr lang="en-IE" sz="2000" dirty="0" smtClean="0">
                <a:latin typeface="Helvetica" pitchFamily="34" charset="0"/>
              </a:rPr>
              <a:t> males, </a:t>
            </a:r>
            <a:r>
              <a:rPr lang="en-IE" sz="2000" b="1" dirty="0" smtClean="0">
                <a:solidFill>
                  <a:srgbClr val="7030A0"/>
                </a:solidFill>
                <a:latin typeface="Helvetica" pitchFamily="34" charset="0"/>
              </a:rPr>
              <a:t>14% </a:t>
            </a:r>
            <a:r>
              <a:rPr lang="en-IE" sz="2000" dirty="0" smtClean="0">
                <a:latin typeface="Helvetica" pitchFamily="34" charset="0"/>
              </a:rPr>
              <a:t>females</a:t>
            </a:r>
          </a:p>
          <a:p>
            <a:r>
              <a:rPr lang="en-IE" sz="2400" dirty="0" smtClean="0">
                <a:latin typeface="Helvetica" pitchFamily="34" charset="0"/>
              </a:rPr>
              <a:t>Three or more positive scores </a:t>
            </a:r>
            <a:r>
              <a:rPr lang="en-IE" sz="2400" b="1" dirty="0" smtClean="0">
                <a:solidFill>
                  <a:srgbClr val="7030A0"/>
                </a:solidFill>
                <a:latin typeface="Helvetica" pitchFamily="34" charset="0"/>
              </a:rPr>
              <a:t>(7%)</a:t>
            </a:r>
            <a:endParaRPr lang="en-IE" sz="2400" b="1" dirty="0">
              <a:solidFill>
                <a:srgbClr val="7030A0"/>
              </a:solidFill>
              <a:latin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31344654"/>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10266" r:id="rId3" imgW="2619048" imgH="4439270" progId="Unknown">
                  <p:embed/>
                </p:oleObj>
              </mc:Choice>
              <mc:Fallback>
                <p:oleObj r:id="rId3" imgW="2619048" imgH="44392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629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1440160"/>
          </a:xfrm>
        </p:spPr>
        <p:txBody>
          <a:bodyPr>
            <a:normAutofit/>
          </a:bodyPr>
          <a:lstStyle/>
          <a:p>
            <a:pPr algn="l"/>
            <a:r>
              <a:rPr lang="en-IE" sz="4000" dirty="0" smtClean="0">
                <a:solidFill>
                  <a:srgbClr val="7030A0"/>
                </a:solidFill>
              </a:rPr>
              <a:t>RAPS screening tool: gender and age</a:t>
            </a:r>
            <a:endParaRPr lang="en-IE" sz="40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1855883"/>
              </p:ext>
            </p:extLst>
          </p:nvPr>
        </p:nvGraphicFramePr>
        <p:xfrm>
          <a:off x="467544" y="198884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6296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440160"/>
          </a:xfrm>
        </p:spPr>
        <p:txBody>
          <a:bodyPr>
            <a:normAutofit/>
          </a:bodyPr>
          <a:lstStyle/>
          <a:p>
            <a:pPr algn="l"/>
            <a:r>
              <a:rPr lang="en-IE" sz="3600" dirty="0" smtClean="0">
                <a:solidFill>
                  <a:srgbClr val="7030A0"/>
                </a:solidFill>
              </a:rPr>
              <a:t>Alcohol consumption by demographics</a:t>
            </a:r>
            <a:endParaRPr lang="en-IE" sz="3600" dirty="0">
              <a:solidFill>
                <a:srgbClr val="7030A0"/>
              </a:solidFill>
            </a:endParaRPr>
          </a:p>
        </p:txBody>
      </p:sp>
      <p:sp>
        <p:nvSpPr>
          <p:cNvPr id="3" name="Content Placeholder 2"/>
          <p:cNvSpPr>
            <a:spLocks noGrp="1"/>
          </p:cNvSpPr>
          <p:nvPr>
            <p:ph idx="1"/>
          </p:nvPr>
        </p:nvSpPr>
        <p:spPr>
          <a:xfrm>
            <a:off x="467544" y="1844824"/>
            <a:ext cx="8229600" cy="4525963"/>
          </a:xfrm>
        </p:spPr>
        <p:txBody>
          <a:bodyPr>
            <a:normAutofit/>
          </a:bodyPr>
          <a:lstStyle/>
          <a:p>
            <a:r>
              <a:rPr lang="en-IE" sz="2400" dirty="0" smtClean="0">
                <a:latin typeface="Helvetica" pitchFamily="34" charset="0"/>
              </a:rPr>
              <a:t>Education and social class did not predict harmful drinking patterns</a:t>
            </a:r>
          </a:p>
          <a:p>
            <a:endParaRPr lang="en-IE" sz="1000" dirty="0" smtClean="0">
              <a:latin typeface="Helvetica" pitchFamily="34" charset="0"/>
            </a:endParaRPr>
          </a:p>
          <a:p>
            <a:endParaRPr lang="en-IE" sz="1000" dirty="0" smtClean="0">
              <a:latin typeface="Helvetica" pitchFamily="34" charset="0"/>
            </a:endParaRPr>
          </a:p>
          <a:p>
            <a:r>
              <a:rPr lang="en-IE" sz="2400" dirty="0" smtClean="0">
                <a:latin typeface="Helvetica" pitchFamily="34" charset="0"/>
              </a:rPr>
              <a:t>Single drinkers were more likely to drink in a harmful manner than married drinkers of the same age </a:t>
            </a:r>
          </a:p>
          <a:p>
            <a:pPr lvl="1"/>
            <a:r>
              <a:rPr lang="en-IE" sz="2000" b="1" dirty="0" smtClean="0">
                <a:solidFill>
                  <a:srgbClr val="7030A0"/>
                </a:solidFill>
                <a:latin typeface="Helvetica" pitchFamily="34" charset="0"/>
              </a:rPr>
              <a:t>75% </a:t>
            </a:r>
            <a:r>
              <a:rPr lang="en-IE" sz="2000" dirty="0" smtClean="0">
                <a:latin typeface="Helvetica" pitchFamily="34" charset="0"/>
              </a:rPr>
              <a:t>of single drinkers aged 18-34 years had a positive AUDIT-C score compared with </a:t>
            </a:r>
            <a:r>
              <a:rPr lang="en-IE" sz="2000" b="1" dirty="0" smtClean="0">
                <a:solidFill>
                  <a:srgbClr val="7030A0"/>
                </a:solidFill>
                <a:latin typeface="Helvetica" pitchFamily="34" charset="0"/>
              </a:rPr>
              <a:t>54% </a:t>
            </a:r>
            <a:r>
              <a:rPr lang="en-IE" sz="2000" dirty="0" smtClean="0">
                <a:latin typeface="Helvetica" pitchFamily="34" charset="0"/>
              </a:rPr>
              <a:t>of married/cohabiting drinkers of the same age</a:t>
            </a:r>
            <a:endParaRPr lang="en-IE" sz="2000" dirty="0">
              <a:latin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88668939"/>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13335" r:id="rId3" imgW="2619048" imgH="4439270" progId="Unknown">
                  <p:embed/>
                </p:oleObj>
              </mc:Choice>
              <mc:Fallback>
                <p:oleObj r:id="rId3" imgW="2619048" imgH="44392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9191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440160"/>
          </a:xfrm>
        </p:spPr>
        <p:txBody>
          <a:bodyPr>
            <a:normAutofit/>
          </a:bodyPr>
          <a:lstStyle/>
          <a:p>
            <a:pPr algn="l"/>
            <a:r>
              <a:rPr lang="en-IE" sz="4000" dirty="0" smtClean="0">
                <a:solidFill>
                  <a:srgbClr val="7030A0"/>
                </a:solidFill>
              </a:rPr>
              <a:t>Harm from own drinking</a:t>
            </a:r>
            <a:endParaRPr lang="en-IE" sz="4000" dirty="0">
              <a:solidFill>
                <a:srgbClr val="7030A0"/>
              </a:solidFill>
            </a:endParaRPr>
          </a:p>
        </p:txBody>
      </p:sp>
      <p:sp>
        <p:nvSpPr>
          <p:cNvPr id="3" name="Content Placeholder 2"/>
          <p:cNvSpPr>
            <a:spLocks noGrp="1"/>
          </p:cNvSpPr>
          <p:nvPr>
            <p:ph idx="1"/>
          </p:nvPr>
        </p:nvSpPr>
        <p:spPr>
          <a:xfrm>
            <a:off x="395536" y="1628800"/>
            <a:ext cx="8373616" cy="4968552"/>
          </a:xfrm>
        </p:spPr>
        <p:txBody>
          <a:bodyPr>
            <a:normAutofit/>
          </a:bodyPr>
          <a:lstStyle/>
          <a:p>
            <a:pPr marL="0" indent="0">
              <a:buNone/>
            </a:pPr>
            <a:r>
              <a:rPr lang="en-IE" sz="2400" dirty="0" smtClean="0">
                <a:latin typeface="Helvetica" pitchFamily="34" charset="0"/>
              </a:rPr>
              <a:t>Six harms – harm to health, home life, work, friendships, being involved in an accident or fight</a:t>
            </a:r>
          </a:p>
          <a:p>
            <a:endParaRPr lang="en-IE" sz="800" dirty="0" smtClean="0">
              <a:latin typeface="Helvetica" pitchFamily="34" charset="0"/>
            </a:endParaRPr>
          </a:p>
          <a:p>
            <a:r>
              <a:rPr lang="en-IE" sz="2400" b="1" dirty="0" smtClean="0">
                <a:solidFill>
                  <a:srgbClr val="7030A0"/>
                </a:solidFill>
                <a:latin typeface="Helvetica" pitchFamily="34" charset="0"/>
              </a:rPr>
              <a:t>20% </a:t>
            </a:r>
            <a:r>
              <a:rPr lang="en-IE" sz="2400" dirty="0" smtClean="0">
                <a:latin typeface="Helvetica" pitchFamily="34" charset="0"/>
              </a:rPr>
              <a:t>experienced at least one of these harms as a result of their drinking</a:t>
            </a:r>
          </a:p>
          <a:p>
            <a:pPr marL="792000" lvl="1" indent="-360000"/>
            <a:r>
              <a:rPr lang="en-IE" sz="2000" b="1" dirty="0" smtClean="0">
                <a:solidFill>
                  <a:srgbClr val="7030A0"/>
                </a:solidFill>
                <a:latin typeface="Helvetica" pitchFamily="34" charset="0"/>
              </a:rPr>
              <a:t>26%</a:t>
            </a:r>
            <a:r>
              <a:rPr lang="en-IE" sz="2000" dirty="0" smtClean="0">
                <a:latin typeface="Helvetica" pitchFamily="34" charset="0"/>
              </a:rPr>
              <a:t> males, </a:t>
            </a:r>
            <a:r>
              <a:rPr lang="en-IE" sz="2000" b="1" dirty="0" smtClean="0">
                <a:solidFill>
                  <a:srgbClr val="7030A0"/>
                </a:solidFill>
                <a:latin typeface="Helvetica" pitchFamily="34" charset="0"/>
              </a:rPr>
              <a:t>14%</a:t>
            </a:r>
            <a:r>
              <a:rPr lang="en-IE" sz="2000" dirty="0" smtClean="0">
                <a:latin typeface="Helvetica" pitchFamily="34" charset="0"/>
              </a:rPr>
              <a:t> females </a:t>
            </a:r>
          </a:p>
          <a:p>
            <a:pPr lvl="1"/>
            <a:endParaRPr lang="en-IE" sz="1400" dirty="0" smtClean="0"/>
          </a:p>
          <a:p>
            <a:r>
              <a:rPr lang="en-IE" sz="2400" b="1" dirty="0" smtClean="0">
                <a:solidFill>
                  <a:srgbClr val="7030A0"/>
                </a:solidFill>
                <a:latin typeface="Helvetica" pitchFamily="34" charset="0"/>
              </a:rPr>
              <a:t>13%</a:t>
            </a:r>
            <a:r>
              <a:rPr lang="en-IE" sz="2400" dirty="0" smtClean="0">
                <a:latin typeface="Helvetica" pitchFamily="34" charset="0"/>
              </a:rPr>
              <a:t> reported harm to health </a:t>
            </a:r>
          </a:p>
          <a:p>
            <a:pPr lvl="1"/>
            <a:r>
              <a:rPr lang="en-IE" sz="2000" dirty="0" smtClean="0">
                <a:latin typeface="Helvetica" pitchFamily="34" charset="0"/>
              </a:rPr>
              <a:t>Most common among those aged 18-24 years </a:t>
            </a:r>
            <a:r>
              <a:rPr lang="en-IE" sz="2000" b="1" dirty="0" smtClean="0">
                <a:solidFill>
                  <a:srgbClr val="7030A0"/>
                </a:solidFill>
                <a:latin typeface="Helvetica" pitchFamily="34" charset="0"/>
              </a:rPr>
              <a:t>(24%)</a:t>
            </a:r>
          </a:p>
          <a:p>
            <a:pPr lvl="1"/>
            <a:endParaRPr lang="en-IE" sz="800" b="1" dirty="0" smtClean="0">
              <a:solidFill>
                <a:srgbClr val="7030A0"/>
              </a:solidFill>
              <a:latin typeface="Helvetica" pitchFamily="34" charset="0"/>
            </a:endParaRPr>
          </a:p>
          <a:p>
            <a:r>
              <a:rPr lang="en-IE" sz="2400" dirty="0" smtClean="0">
                <a:latin typeface="Helvetica" pitchFamily="34" charset="0"/>
              </a:rPr>
              <a:t>Males aged 18-24 years were most likely to have been in a fight </a:t>
            </a:r>
            <a:r>
              <a:rPr lang="en-IE" sz="2400" b="1" dirty="0" smtClean="0">
                <a:solidFill>
                  <a:srgbClr val="7030A0"/>
                </a:solidFill>
                <a:latin typeface="Helvetica" pitchFamily="34" charset="0"/>
              </a:rPr>
              <a:t>(24%) </a:t>
            </a:r>
            <a:r>
              <a:rPr lang="en-IE" sz="2400" dirty="0" smtClean="0">
                <a:latin typeface="Helvetica" pitchFamily="34" charset="0"/>
              </a:rPr>
              <a:t>or an accident </a:t>
            </a:r>
            <a:r>
              <a:rPr lang="en-IE" sz="2400" b="1" dirty="0" smtClean="0">
                <a:solidFill>
                  <a:srgbClr val="7030A0"/>
                </a:solidFill>
                <a:latin typeface="Helvetica" pitchFamily="34" charset="0"/>
              </a:rPr>
              <a:t>(11%)</a:t>
            </a:r>
          </a:p>
          <a:p>
            <a:endParaRPr lang="en-IE"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431344654"/>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12313" r:id="rId4" imgW="2619048" imgH="4439270" progId="Unknown">
                  <p:embed/>
                </p:oleObj>
              </mc:Choice>
              <mc:Fallback>
                <p:oleObj r:id="rId4" imgW="2619048" imgH="4439270"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6296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35280" cy="1440160"/>
          </a:xfrm>
        </p:spPr>
        <p:txBody>
          <a:bodyPr>
            <a:normAutofit/>
          </a:bodyPr>
          <a:lstStyle/>
          <a:p>
            <a:pPr algn="l"/>
            <a:r>
              <a:rPr lang="en-IE" sz="4000" dirty="0" smtClean="0">
                <a:solidFill>
                  <a:srgbClr val="7030A0"/>
                </a:solidFill>
              </a:rPr>
              <a:t>Harm from others’ drinking</a:t>
            </a:r>
            <a:endParaRPr lang="en-IE" sz="4000" dirty="0">
              <a:solidFill>
                <a:srgbClr val="7030A0"/>
              </a:solidFill>
            </a:endParaRPr>
          </a:p>
        </p:txBody>
      </p:sp>
      <p:sp>
        <p:nvSpPr>
          <p:cNvPr id="3" name="Content Placeholder 2"/>
          <p:cNvSpPr>
            <a:spLocks noGrp="1"/>
          </p:cNvSpPr>
          <p:nvPr>
            <p:ph idx="1"/>
          </p:nvPr>
        </p:nvSpPr>
        <p:spPr>
          <a:xfrm>
            <a:off x="323528" y="2060848"/>
            <a:ext cx="8496944" cy="4525963"/>
          </a:xfrm>
        </p:spPr>
        <p:txBody>
          <a:bodyPr>
            <a:noAutofit/>
          </a:bodyPr>
          <a:lstStyle/>
          <a:p>
            <a:pPr marL="0" indent="0">
              <a:buNone/>
            </a:pPr>
            <a:r>
              <a:rPr lang="en-IE" sz="2400" dirty="0" smtClean="0">
                <a:latin typeface="Helvetica" pitchFamily="34" charset="0"/>
              </a:rPr>
              <a:t>Five harms – family and money problems, being assaulted, being a passenger with a drunk driver, property vandalised</a:t>
            </a:r>
          </a:p>
          <a:p>
            <a:endParaRPr lang="en-IE" sz="2400" dirty="0" smtClean="0">
              <a:latin typeface="Helvetica" pitchFamily="34" charset="0"/>
            </a:endParaRPr>
          </a:p>
          <a:p>
            <a:r>
              <a:rPr lang="en-IE" sz="2400" b="1" dirty="0" smtClean="0">
                <a:solidFill>
                  <a:srgbClr val="7030A0"/>
                </a:solidFill>
                <a:latin typeface="Helvetica" pitchFamily="34" charset="0"/>
              </a:rPr>
              <a:t>27%</a:t>
            </a:r>
            <a:r>
              <a:rPr lang="en-IE" sz="2400" dirty="0" smtClean="0">
                <a:latin typeface="Helvetica" pitchFamily="34" charset="0"/>
              </a:rPr>
              <a:t> experienced harm as a result of someone else’s drinking</a:t>
            </a:r>
          </a:p>
          <a:p>
            <a:endParaRPr lang="en-IE" sz="2400" dirty="0" smtClean="0">
              <a:latin typeface="Helvetica" pitchFamily="34" charset="0"/>
            </a:endParaRPr>
          </a:p>
          <a:p>
            <a:r>
              <a:rPr lang="en-IE" sz="2400" b="1" dirty="0" smtClean="0">
                <a:solidFill>
                  <a:srgbClr val="7030A0"/>
                </a:solidFill>
                <a:latin typeface="Helvetica" pitchFamily="34" charset="0"/>
              </a:rPr>
              <a:t>14%</a:t>
            </a:r>
            <a:r>
              <a:rPr lang="en-IE" sz="2400" dirty="0" smtClean="0">
                <a:latin typeface="Helvetica" pitchFamily="34" charset="0"/>
              </a:rPr>
              <a:t> reported family problems</a:t>
            </a:r>
          </a:p>
          <a:p>
            <a:pPr lvl="1"/>
            <a:r>
              <a:rPr lang="en-IE" sz="2000" dirty="0" smtClean="0">
                <a:latin typeface="Helvetica" pitchFamily="34" charset="0"/>
              </a:rPr>
              <a:t>Most common among females aged 25-34 years </a:t>
            </a:r>
            <a:r>
              <a:rPr lang="en-IE" sz="2000" b="1" dirty="0" smtClean="0">
                <a:solidFill>
                  <a:srgbClr val="7030A0"/>
                </a:solidFill>
                <a:latin typeface="Helvetica" pitchFamily="34" charset="0"/>
              </a:rPr>
              <a:t>(19%)</a:t>
            </a:r>
            <a:r>
              <a:rPr lang="en-IE" sz="2000" dirty="0" smtClean="0">
                <a:latin typeface="Helvetica" pitchFamily="34" charset="0"/>
              </a:rPr>
              <a:t> and males and females aged 18-24 years </a:t>
            </a:r>
            <a:r>
              <a:rPr lang="en-IE" sz="2000" b="1" dirty="0" smtClean="0">
                <a:solidFill>
                  <a:srgbClr val="7030A0"/>
                </a:solidFill>
                <a:latin typeface="Helvetica" pitchFamily="34" charset="0"/>
              </a:rPr>
              <a:t>(18%)</a:t>
            </a:r>
            <a:endParaRPr lang="en-IE" sz="2000" b="1" dirty="0">
              <a:solidFill>
                <a:srgbClr val="7030A0"/>
              </a:solidFill>
              <a:latin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36393215"/>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14360" r:id="rId4" imgW="2619048" imgH="4439270" progId="Unknown">
                  <p:embed/>
                </p:oleObj>
              </mc:Choice>
              <mc:Fallback>
                <p:oleObj r:id="rId4" imgW="2619048" imgH="4439270"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112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440160"/>
          </a:xfrm>
        </p:spPr>
        <p:txBody>
          <a:bodyPr>
            <a:normAutofit/>
          </a:bodyPr>
          <a:lstStyle/>
          <a:p>
            <a:pPr algn="l"/>
            <a:r>
              <a:rPr lang="en-IE" sz="4000" dirty="0" smtClean="0">
                <a:solidFill>
                  <a:srgbClr val="7030A0"/>
                </a:solidFill>
              </a:rPr>
              <a:t>Summary</a:t>
            </a:r>
            <a:endParaRPr lang="en-IE" sz="4000" dirty="0">
              <a:solidFill>
                <a:srgbClr val="7030A0"/>
              </a:solidFill>
            </a:endParaRPr>
          </a:p>
        </p:txBody>
      </p:sp>
      <p:sp>
        <p:nvSpPr>
          <p:cNvPr id="3" name="Content Placeholder 2"/>
          <p:cNvSpPr>
            <a:spLocks noGrp="1"/>
          </p:cNvSpPr>
          <p:nvPr>
            <p:ph idx="1"/>
          </p:nvPr>
        </p:nvSpPr>
        <p:spPr>
          <a:xfrm>
            <a:off x="467544" y="1772816"/>
            <a:ext cx="8424936" cy="4525963"/>
          </a:xfrm>
        </p:spPr>
        <p:txBody>
          <a:bodyPr>
            <a:normAutofit/>
          </a:bodyPr>
          <a:lstStyle/>
          <a:p>
            <a:r>
              <a:rPr lang="en-IE" sz="2600" dirty="0" smtClean="0">
                <a:latin typeface="Helvetica" pitchFamily="34" charset="0"/>
              </a:rPr>
              <a:t>Most adults aged 18-64 years consumed alcohol with older females most likely to abstain from alcohol</a:t>
            </a:r>
          </a:p>
          <a:p>
            <a:endParaRPr lang="en-IE" sz="800" dirty="0" smtClean="0">
              <a:latin typeface="Helvetica" pitchFamily="34" charset="0"/>
            </a:endParaRPr>
          </a:p>
          <a:p>
            <a:r>
              <a:rPr lang="en-IE" sz="2600" dirty="0" smtClean="0">
                <a:latin typeface="Helvetica" pitchFamily="34" charset="0"/>
              </a:rPr>
              <a:t>According to the AUDIT-C screening tool the majority of drinkers consumed alcohol in a harmful manner, which is consistent with previous research</a:t>
            </a:r>
          </a:p>
          <a:p>
            <a:endParaRPr lang="en-IE" sz="800" dirty="0" smtClean="0">
              <a:latin typeface="Helvetica" pitchFamily="34" charset="0"/>
            </a:endParaRPr>
          </a:p>
          <a:p>
            <a:r>
              <a:rPr lang="en-IE" sz="2600" dirty="0" smtClean="0">
                <a:latin typeface="Helvetica" pitchFamily="34" charset="0"/>
              </a:rPr>
              <a:t>Harmful drinking patterns were most common among those aged 18-24 years</a:t>
            </a:r>
          </a:p>
          <a:p>
            <a:endParaRPr lang="en-IE" sz="800" dirty="0" smtClean="0">
              <a:latin typeface="Helvetica" pitchFamily="34" charset="0"/>
            </a:endParaRPr>
          </a:p>
          <a:p>
            <a:r>
              <a:rPr lang="en-IE" sz="2600" dirty="0" smtClean="0">
                <a:latin typeface="Helvetica" pitchFamily="34" charset="0"/>
              </a:rPr>
              <a:t>Males were most likely to experience alcohol-related harm from their and others’ drinking</a:t>
            </a:r>
          </a:p>
          <a:p>
            <a:endParaRPr lang="en-IE" sz="2800" dirty="0" smtClean="0"/>
          </a:p>
          <a:p>
            <a:endParaRPr lang="en-IE" sz="2800" dirty="0" smtClean="0"/>
          </a:p>
          <a:p>
            <a:endParaRPr lang="en-IE"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826127628"/>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15382" r:id="rId3" imgW="2619048" imgH="4439270" progId="Unknown">
                  <p:embed/>
                </p:oleObj>
              </mc:Choice>
              <mc:Fallback>
                <p:oleObj r:id="rId3" imgW="2619048" imgH="44392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5344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440160"/>
          </a:xfrm>
        </p:spPr>
        <p:txBody>
          <a:bodyPr>
            <a:normAutofit/>
          </a:bodyPr>
          <a:lstStyle/>
          <a:p>
            <a:pPr algn="l"/>
            <a:r>
              <a:rPr lang="en-IE" sz="4000" dirty="0" smtClean="0">
                <a:solidFill>
                  <a:srgbClr val="7030A0"/>
                </a:solidFill>
              </a:rPr>
              <a:t>Objective</a:t>
            </a:r>
            <a:endParaRPr lang="en-IE" sz="4000" dirty="0">
              <a:solidFill>
                <a:srgbClr val="7030A0"/>
              </a:solidFill>
            </a:endParaRPr>
          </a:p>
        </p:txBody>
      </p:sp>
      <p:sp>
        <p:nvSpPr>
          <p:cNvPr id="3" name="Content Placeholder 2"/>
          <p:cNvSpPr>
            <a:spLocks noGrp="1"/>
          </p:cNvSpPr>
          <p:nvPr>
            <p:ph idx="1"/>
          </p:nvPr>
        </p:nvSpPr>
        <p:spPr>
          <a:xfrm>
            <a:off x="467544" y="1772816"/>
            <a:ext cx="8229600" cy="4525963"/>
          </a:xfrm>
        </p:spPr>
        <p:txBody>
          <a:bodyPr>
            <a:normAutofit/>
          </a:bodyPr>
          <a:lstStyle/>
          <a:p>
            <a:pPr marL="0" indent="0">
              <a:buNone/>
            </a:pPr>
            <a:r>
              <a:rPr lang="en-IE" sz="2800" dirty="0" smtClean="0">
                <a:latin typeface="Helvetica" pitchFamily="34" charset="0"/>
              </a:rPr>
              <a:t>Obtain </a:t>
            </a:r>
            <a:r>
              <a:rPr lang="en-IE" sz="2800" dirty="0">
                <a:latin typeface="Helvetica" pitchFamily="34" charset="0"/>
              </a:rPr>
              <a:t>reliable prevalence </a:t>
            </a:r>
            <a:r>
              <a:rPr lang="en-IE" sz="2800" dirty="0" smtClean="0">
                <a:latin typeface="Helvetica" pitchFamily="34" charset="0"/>
              </a:rPr>
              <a:t>rates on:</a:t>
            </a:r>
          </a:p>
          <a:p>
            <a:pPr lvl="1" indent="-342900"/>
            <a:r>
              <a:rPr lang="en-IE" sz="2400" dirty="0" smtClean="0">
                <a:latin typeface="Helvetica" pitchFamily="34" charset="0"/>
              </a:rPr>
              <a:t>Frequency and volume of drinking</a:t>
            </a:r>
          </a:p>
          <a:p>
            <a:pPr lvl="1" indent="-342900"/>
            <a:r>
              <a:rPr lang="en-IE" sz="2400" dirty="0" smtClean="0">
                <a:latin typeface="Helvetica" pitchFamily="34" charset="0"/>
              </a:rPr>
              <a:t>Harmful drinking patterns</a:t>
            </a:r>
          </a:p>
          <a:p>
            <a:pPr lvl="1" indent="-342900"/>
            <a:r>
              <a:rPr lang="en-IE" sz="2400" dirty="0" smtClean="0">
                <a:latin typeface="Helvetica" pitchFamily="34" charset="0"/>
              </a:rPr>
              <a:t>Harm from own drinking</a:t>
            </a:r>
          </a:p>
          <a:p>
            <a:pPr lvl="1" indent="-342900"/>
            <a:r>
              <a:rPr lang="en-IE" sz="2400" dirty="0" smtClean="0">
                <a:latin typeface="Helvetica" pitchFamily="34" charset="0"/>
              </a:rPr>
              <a:t>Harm from others’ drinking</a:t>
            </a:r>
          </a:p>
          <a:p>
            <a:pPr marL="857250" lvl="1" indent="-457200">
              <a:buFont typeface="Wingdings" pitchFamily="2" charset="2"/>
              <a:buChar char="Ø"/>
            </a:pPr>
            <a:endParaRPr lang="en-IE" dirty="0"/>
          </a:p>
        </p:txBody>
      </p:sp>
      <p:graphicFrame>
        <p:nvGraphicFramePr>
          <p:cNvPr id="4" name="Object 3"/>
          <p:cNvGraphicFramePr>
            <a:graphicFrameLocks noChangeAspect="1"/>
          </p:cNvGraphicFramePr>
          <p:nvPr>
            <p:extLst>
              <p:ext uri="{D42A27DB-BD31-4B8C-83A1-F6EECF244321}">
                <p14:modId xmlns:p14="http://schemas.microsoft.com/office/powerpoint/2010/main" val="1714761971"/>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3099" r:id="rId3" imgW="2619048" imgH="4439270" progId="Unknown">
                  <p:embed/>
                </p:oleObj>
              </mc:Choice>
              <mc:Fallback>
                <p:oleObj r:id="rId3" imgW="2619048" imgH="4439270" progId="Unknown">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2099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440160"/>
          </a:xfrm>
        </p:spPr>
        <p:txBody>
          <a:bodyPr>
            <a:normAutofit/>
          </a:bodyPr>
          <a:lstStyle/>
          <a:p>
            <a:pPr algn="l"/>
            <a:r>
              <a:rPr lang="en-IE" sz="4000" dirty="0" smtClean="0">
                <a:solidFill>
                  <a:srgbClr val="7030A0"/>
                </a:solidFill>
              </a:rPr>
              <a:t>Methodology</a:t>
            </a:r>
            <a:endParaRPr lang="en-IE" sz="4000" dirty="0">
              <a:solidFill>
                <a:srgbClr val="7030A0"/>
              </a:solidFill>
            </a:endParaRPr>
          </a:p>
        </p:txBody>
      </p:sp>
      <p:sp>
        <p:nvSpPr>
          <p:cNvPr id="3" name="Content Placeholder 2"/>
          <p:cNvSpPr>
            <a:spLocks noGrp="1"/>
          </p:cNvSpPr>
          <p:nvPr>
            <p:ph idx="1"/>
          </p:nvPr>
        </p:nvSpPr>
        <p:spPr>
          <a:xfrm>
            <a:off x="395536" y="1844824"/>
            <a:ext cx="8229600" cy="4525963"/>
          </a:xfrm>
        </p:spPr>
        <p:txBody>
          <a:bodyPr>
            <a:normAutofit/>
          </a:bodyPr>
          <a:lstStyle/>
          <a:p>
            <a:r>
              <a:rPr lang="en-IE" sz="2800" dirty="0" smtClean="0">
                <a:latin typeface="Helvetica" pitchFamily="34" charset="0"/>
              </a:rPr>
              <a:t>Representative sample </a:t>
            </a:r>
            <a:r>
              <a:rPr lang="en-IE" sz="2800" b="1" dirty="0" smtClean="0">
                <a:solidFill>
                  <a:srgbClr val="7030A0"/>
                </a:solidFill>
                <a:latin typeface="Helvetica" pitchFamily="34" charset="0"/>
              </a:rPr>
              <a:t>4,843</a:t>
            </a:r>
            <a:r>
              <a:rPr lang="en-IE" sz="2800" dirty="0" smtClean="0">
                <a:latin typeface="Helvetica" pitchFamily="34" charset="0"/>
              </a:rPr>
              <a:t> respondents aged </a:t>
            </a:r>
            <a:r>
              <a:rPr lang="en-IE" sz="2800" b="1" dirty="0" smtClean="0">
                <a:solidFill>
                  <a:srgbClr val="7030A0"/>
                </a:solidFill>
                <a:latin typeface="Helvetica" pitchFamily="34" charset="0"/>
              </a:rPr>
              <a:t>18-64</a:t>
            </a:r>
            <a:r>
              <a:rPr lang="en-IE" sz="2800" dirty="0" smtClean="0">
                <a:latin typeface="Helvetica" pitchFamily="34" charset="0"/>
              </a:rPr>
              <a:t> years</a:t>
            </a:r>
          </a:p>
          <a:p>
            <a:endParaRPr lang="en-IE" sz="800" dirty="0" smtClean="0">
              <a:latin typeface="Helvetica" pitchFamily="34" charset="0"/>
            </a:endParaRPr>
          </a:p>
          <a:p>
            <a:r>
              <a:rPr lang="en-IE" sz="2800" dirty="0" smtClean="0">
                <a:latin typeface="Helvetica" pitchFamily="34" charset="0"/>
              </a:rPr>
              <a:t>Fieldwork Oct 2010 – June 2011</a:t>
            </a:r>
          </a:p>
          <a:p>
            <a:endParaRPr lang="en-IE" sz="800" dirty="0" smtClean="0">
              <a:latin typeface="Helvetica" pitchFamily="34" charset="0"/>
            </a:endParaRPr>
          </a:p>
          <a:p>
            <a:r>
              <a:rPr lang="en-IE" sz="2800" dirty="0" smtClean="0">
                <a:latin typeface="Helvetica" pitchFamily="34" charset="0"/>
              </a:rPr>
              <a:t>Response rate – </a:t>
            </a:r>
            <a:r>
              <a:rPr lang="en-IE" sz="2800" b="1" dirty="0" smtClean="0">
                <a:solidFill>
                  <a:srgbClr val="7030A0"/>
                </a:solidFill>
                <a:latin typeface="Helvetica" pitchFamily="34" charset="0"/>
              </a:rPr>
              <a:t>60%</a:t>
            </a:r>
            <a:r>
              <a:rPr lang="en-IE" sz="2800" dirty="0" smtClean="0">
                <a:latin typeface="Helvetica" pitchFamily="34" charset="0"/>
              </a:rPr>
              <a:t> </a:t>
            </a:r>
          </a:p>
          <a:p>
            <a:endParaRPr lang="en-IE" sz="800" dirty="0" smtClean="0">
              <a:latin typeface="Helvetica" pitchFamily="34" charset="0"/>
            </a:endParaRPr>
          </a:p>
          <a:p>
            <a:r>
              <a:rPr lang="en-IE" sz="2800" dirty="0" smtClean="0">
                <a:latin typeface="Helvetica" pitchFamily="34" charset="0"/>
              </a:rPr>
              <a:t>Demographics – gender, age, education, marital status and social class</a:t>
            </a:r>
            <a:endParaRPr lang="en-IE" sz="2800" dirty="0">
              <a:latin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73437932"/>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4122" r:id="rId3" imgW="2619048" imgH="4439270" progId="Unknown">
                  <p:embed/>
                </p:oleObj>
              </mc:Choice>
              <mc:Fallback>
                <p:oleObj r:id="rId3" imgW="2619048" imgH="44392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540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1440160"/>
          </a:xfrm>
        </p:spPr>
        <p:txBody>
          <a:bodyPr>
            <a:normAutofit/>
          </a:bodyPr>
          <a:lstStyle/>
          <a:p>
            <a:pPr algn="l"/>
            <a:r>
              <a:rPr lang="en-IE" sz="4000" dirty="0" smtClean="0">
                <a:solidFill>
                  <a:srgbClr val="7030A0"/>
                </a:solidFill>
              </a:rPr>
              <a:t>Frequency of drinking</a:t>
            </a:r>
            <a:endParaRPr lang="en-IE" sz="4000" dirty="0">
              <a:solidFill>
                <a:srgbClr val="7030A0"/>
              </a:solidFill>
            </a:endParaRPr>
          </a:p>
        </p:txBody>
      </p:sp>
      <p:sp>
        <p:nvSpPr>
          <p:cNvPr id="3" name="Content Placeholder 2"/>
          <p:cNvSpPr>
            <a:spLocks noGrp="1"/>
          </p:cNvSpPr>
          <p:nvPr>
            <p:ph idx="1"/>
          </p:nvPr>
        </p:nvSpPr>
        <p:spPr>
          <a:xfrm>
            <a:off x="251520" y="1988840"/>
            <a:ext cx="8424936" cy="4525963"/>
          </a:xfrm>
        </p:spPr>
        <p:txBody>
          <a:bodyPr>
            <a:normAutofit/>
          </a:bodyPr>
          <a:lstStyle/>
          <a:p>
            <a:pPr marL="342900" lvl="1" indent="-342900">
              <a:buFont typeface="Arial" pitchFamily="34" charset="0"/>
              <a:buChar char="•"/>
            </a:pPr>
            <a:r>
              <a:rPr lang="en-IE" sz="2400" b="1" dirty="0" smtClean="0">
                <a:solidFill>
                  <a:srgbClr val="7030A0"/>
                </a:solidFill>
                <a:latin typeface="Arial" pitchFamily="34" charset="0"/>
                <a:cs typeface="Arial" pitchFamily="34" charset="0"/>
              </a:rPr>
              <a:t>87%</a:t>
            </a:r>
            <a:r>
              <a:rPr lang="en-IE" sz="2400" dirty="0" smtClean="0">
                <a:latin typeface="Arial" pitchFamily="34" charset="0"/>
                <a:cs typeface="Arial" pitchFamily="34" charset="0"/>
              </a:rPr>
              <a:t>  (89% males, 85% females) were current drinkers</a:t>
            </a:r>
          </a:p>
          <a:p>
            <a:pPr lvl="1"/>
            <a:r>
              <a:rPr lang="en-IE" sz="2000" dirty="0" smtClean="0">
                <a:latin typeface="Arial" pitchFamily="34" charset="0"/>
                <a:cs typeface="Arial" pitchFamily="34" charset="0"/>
              </a:rPr>
              <a:t>Highest among females aged 18-24 years </a:t>
            </a:r>
            <a:r>
              <a:rPr lang="en-IE" sz="2000" b="1" dirty="0" smtClean="0">
                <a:solidFill>
                  <a:srgbClr val="7030A0"/>
                </a:solidFill>
                <a:latin typeface="Arial" pitchFamily="34" charset="0"/>
                <a:cs typeface="Arial" pitchFamily="34" charset="0"/>
              </a:rPr>
              <a:t>(94%) </a:t>
            </a:r>
          </a:p>
          <a:p>
            <a:pPr lvl="1"/>
            <a:r>
              <a:rPr lang="en-IE" sz="2000" dirty="0" smtClean="0">
                <a:latin typeface="Arial" pitchFamily="34" charset="0"/>
                <a:cs typeface="Arial" pitchFamily="34" charset="0"/>
              </a:rPr>
              <a:t>Lowest among females aged 50-64 years </a:t>
            </a:r>
            <a:r>
              <a:rPr lang="en-IE" sz="2000" b="1" dirty="0" smtClean="0">
                <a:solidFill>
                  <a:srgbClr val="7030A0"/>
                </a:solidFill>
                <a:latin typeface="Arial" pitchFamily="34" charset="0"/>
                <a:cs typeface="Arial" pitchFamily="34" charset="0"/>
              </a:rPr>
              <a:t>(79%)</a:t>
            </a:r>
          </a:p>
          <a:p>
            <a:pPr marL="457200" lvl="1" indent="0">
              <a:buNone/>
            </a:pPr>
            <a:endParaRPr lang="en-IE" sz="2000" b="1" dirty="0">
              <a:solidFill>
                <a:srgbClr val="7030A0"/>
              </a:solidFill>
              <a:latin typeface="Arial" pitchFamily="34" charset="0"/>
              <a:cs typeface="Arial" pitchFamily="34" charset="0"/>
            </a:endParaRPr>
          </a:p>
          <a:p>
            <a:r>
              <a:rPr lang="en-IE" sz="2400" b="1" dirty="0" smtClean="0">
                <a:solidFill>
                  <a:srgbClr val="7030A0"/>
                </a:solidFill>
                <a:latin typeface="Arial" pitchFamily="34" charset="0"/>
                <a:cs typeface="Arial" pitchFamily="34" charset="0"/>
              </a:rPr>
              <a:t>31%</a:t>
            </a:r>
            <a:r>
              <a:rPr lang="en-IE" sz="2400" dirty="0" smtClean="0">
                <a:latin typeface="Arial" pitchFamily="34" charset="0"/>
                <a:cs typeface="Arial" pitchFamily="34" charset="0"/>
              </a:rPr>
              <a:t> of men and </a:t>
            </a:r>
            <a:r>
              <a:rPr lang="en-IE" sz="2400" b="1" dirty="0" smtClean="0">
                <a:solidFill>
                  <a:srgbClr val="7030A0"/>
                </a:solidFill>
                <a:latin typeface="Arial" pitchFamily="34" charset="0"/>
                <a:cs typeface="Arial" pitchFamily="34" charset="0"/>
              </a:rPr>
              <a:t>21%</a:t>
            </a:r>
            <a:r>
              <a:rPr lang="en-IE" sz="2400" dirty="0" smtClean="0">
                <a:latin typeface="Arial" pitchFamily="34" charset="0"/>
                <a:cs typeface="Arial" pitchFamily="34" charset="0"/>
              </a:rPr>
              <a:t> of women consumed alcohol at least twice weekly</a:t>
            </a:r>
          </a:p>
          <a:p>
            <a:endParaRPr lang="en-IE" sz="2400" dirty="0">
              <a:latin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29073993"/>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5152" r:id="rId4" imgW="2619048" imgH="4439270" progId="Unknown">
                  <p:embed/>
                </p:oleObj>
              </mc:Choice>
              <mc:Fallback>
                <p:oleObj r:id="rId4" imgW="2619048" imgH="4439270"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893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440160"/>
          </a:xfrm>
        </p:spPr>
        <p:txBody>
          <a:bodyPr>
            <a:normAutofit/>
          </a:bodyPr>
          <a:lstStyle/>
          <a:p>
            <a:pPr algn="l"/>
            <a:r>
              <a:rPr lang="en-IE" sz="4000" dirty="0" smtClean="0">
                <a:solidFill>
                  <a:srgbClr val="7030A0"/>
                </a:solidFill>
              </a:rPr>
              <a:t>Volume of drinking</a:t>
            </a:r>
            <a:endParaRPr lang="en-IE" sz="4000" dirty="0">
              <a:solidFill>
                <a:srgbClr val="7030A0"/>
              </a:solidFill>
            </a:endParaRPr>
          </a:p>
        </p:txBody>
      </p:sp>
      <p:sp>
        <p:nvSpPr>
          <p:cNvPr id="3" name="Content Placeholder 2"/>
          <p:cNvSpPr>
            <a:spLocks noGrp="1"/>
          </p:cNvSpPr>
          <p:nvPr>
            <p:ph idx="1"/>
          </p:nvPr>
        </p:nvSpPr>
        <p:spPr>
          <a:xfrm>
            <a:off x="251520" y="1916832"/>
            <a:ext cx="8784976" cy="4525963"/>
          </a:xfrm>
        </p:spPr>
        <p:txBody>
          <a:bodyPr>
            <a:normAutofit/>
          </a:bodyPr>
          <a:lstStyle/>
          <a:p>
            <a:pPr marL="457200" lvl="1" indent="0">
              <a:buNone/>
            </a:pPr>
            <a:endParaRPr lang="en-IE" sz="1000" b="1" dirty="0">
              <a:solidFill>
                <a:srgbClr val="7030A0"/>
              </a:solidFill>
            </a:endParaRPr>
          </a:p>
          <a:p>
            <a:r>
              <a:rPr lang="en-IE" sz="2400" b="1" dirty="0" smtClean="0">
                <a:solidFill>
                  <a:srgbClr val="7030A0"/>
                </a:solidFill>
                <a:latin typeface="Arial" pitchFamily="34" charset="0"/>
                <a:cs typeface="Arial" pitchFamily="34" charset="0"/>
              </a:rPr>
              <a:t>24%</a:t>
            </a:r>
            <a:r>
              <a:rPr lang="en-IE" sz="2400" dirty="0" smtClean="0">
                <a:latin typeface="Arial" pitchFamily="34" charset="0"/>
                <a:cs typeface="Arial" pitchFamily="34" charset="0"/>
              </a:rPr>
              <a:t> consumed 1-2 standard drinks/drinking occasion </a:t>
            </a:r>
          </a:p>
          <a:p>
            <a:pPr lvl="1"/>
            <a:r>
              <a:rPr lang="en-IE" sz="2000" dirty="0" smtClean="0">
                <a:latin typeface="Arial" pitchFamily="34" charset="0"/>
                <a:cs typeface="Arial" pitchFamily="34" charset="0"/>
              </a:rPr>
              <a:t>Most common among adults aged 50-64 years </a:t>
            </a:r>
            <a:r>
              <a:rPr lang="en-IE" sz="2000" b="1" dirty="0" smtClean="0">
                <a:solidFill>
                  <a:srgbClr val="7030A0"/>
                </a:solidFill>
                <a:latin typeface="Arial" pitchFamily="34" charset="0"/>
                <a:cs typeface="Arial" pitchFamily="34" charset="0"/>
              </a:rPr>
              <a:t>(34%)</a:t>
            </a:r>
          </a:p>
          <a:p>
            <a:pPr lvl="1"/>
            <a:endParaRPr lang="en-IE" sz="2000" b="1" dirty="0" smtClean="0">
              <a:solidFill>
                <a:srgbClr val="7030A0"/>
              </a:solidFill>
              <a:latin typeface="Arial" pitchFamily="34" charset="0"/>
              <a:cs typeface="Arial" pitchFamily="34" charset="0"/>
            </a:endParaRPr>
          </a:p>
          <a:p>
            <a:r>
              <a:rPr lang="en-IE" sz="2400" b="1" dirty="0" smtClean="0">
                <a:solidFill>
                  <a:srgbClr val="7030A0"/>
                </a:solidFill>
                <a:latin typeface="Arial" pitchFamily="34" charset="0"/>
                <a:cs typeface="Arial" pitchFamily="34" charset="0"/>
              </a:rPr>
              <a:t>27%</a:t>
            </a:r>
            <a:r>
              <a:rPr lang="en-IE" sz="2400" dirty="0" smtClean="0">
                <a:latin typeface="Arial" pitchFamily="34" charset="0"/>
                <a:cs typeface="Arial" pitchFamily="34" charset="0"/>
              </a:rPr>
              <a:t> consumed 7+ standard drinks/drinking occasion</a:t>
            </a:r>
          </a:p>
          <a:p>
            <a:pPr lvl="1"/>
            <a:r>
              <a:rPr lang="en-IE" sz="2000" dirty="0" smtClean="0">
                <a:latin typeface="Arial" pitchFamily="34" charset="0"/>
                <a:cs typeface="Arial" pitchFamily="34" charset="0"/>
              </a:rPr>
              <a:t>Highest among males 18-24 years </a:t>
            </a:r>
            <a:r>
              <a:rPr lang="en-IE" sz="2000" b="1" dirty="0" smtClean="0">
                <a:solidFill>
                  <a:srgbClr val="7030A0"/>
                </a:solidFill>
                <a:latin typeface="Arial" pitchFamily="34" charset="0"/>
                <a:cs typeface="Arial" pitchFamily="34" charset="0"/>
              </a:rPr>
              <a:t>(60%) </a:t>
            </a:r>
            <a:r>
              <a:rPr lang="en-IE" sz="2000" dirty="0" smtClean="0">
                <a:latin typeface="Arial" pitchFamily="34" charset="0"/>
                <a:cs typeface="Arial" pitchFamily="34" charset="0"/>
              </a:rPr>
              <a:t>and 25-34 years </a:t>
            </a:r>
            <a:r>
              <a:rPr lang="en-IE" sz="2000" b="1" dirty="0" smtClean="0">
                <a:solidFill>
                  <a:srgbClr val="7030A0"/>
                </a:solidFill>
                <a:latin typeface="Arial" pitchFamily="34" charset="0"/>
                <a:cs typeface="Arial" pitchFamily="34" charset="0"/>
              </a:rPr>
              <a:t>(48%)</a:t>
            </a:r>
          </a:p>
          <a:p>
            <a:pPr lvl="1"/>
            <a:endParaRPr lang="en-IE"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32075941"/>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16403" r:id="rId3" imgW="2619048" imgH="4439270" progId="Unknown">
                  <p:embed/>
                </p:oleObj>
              </mc:Choice>
              <mc:Fallback>
                <p:oleObj r:id="rId3" imgW="2619048" imgH="44392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842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440160"/>
          </a:xfrm>
        </p:spPr>
        <p:txBody>
          <a:bodyPr>
            <a:normAutofit/>
          </a:bodyPr>
          <a:lstStyle/>
          <a:p>
            <a:pPr algn="l"/>
            <a:r>
              <a:rPr lang="en-IE" sz="4000" dirty="0" smtClean="0">
                <a:solidFill>
                  <a:srgbClr val="7030A0"/>
                </a:solidFill>
              </a:rPr>
              <a:t>Harmful drinking patterns</a:t>
            </a:r>
            <a:endParaRPr lang="en-IE" sz="4000" dirty="0">
              <a:solidFill>
                <a:srgbClr val="7030A0"/>
              </a:solidFill>
            </a:endParaRPr>
          </a:p>
        </p:txBody>
      </p:sp>
      <p:sp>
        <p:nvSpPr>
          <p:cNvPr id="3" name="Content Placeholder 2"/>
          <p:cNvSpPr>
            <a:spLocks noGrp="1"/>
          </p:cNvSpPr>
          <p:nvPr>
            <p:ph idx="1"/>
          </p:nvPr>
        </p:nvSpPr>
        <p:spPr>
          <a:xfrm>
            <a:off x="467544" y="1916832"/>
            <a:ext cx="8229600" cy="4281339"/>
          </a:xfrm>
        </p:spPr>
        <p:txBody>
          <a:bodyPr>
            <a:normAutofit/>
          </a:bodyPr>
          <a:lstStyle/>
          <a:p>
            <a:r>
              <a:rPr lang="en-IE" sz="2400" dirty="0" smtClean="0">
                <a:latin typeface="Arial" pitchFamily="34" charset="0"/>
                <a:cs typeface="Arial" pitchFamily="34" charset="0"/>
              </a:rPr>
              <a:t>Risky Single Occasion Drinking (binge drinking) </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AUDIT-C screening tool </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RAPS – used to screen for dependence</a:t>
            </a:r>
            <a:endParaRPr lang="en-IE" sz="2400" dirty="0">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01591181"/>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6174" r:id="rId4" imgW="2619048" imgH="4439270" progId="Unknown">
                  <p:embed/>
                </p:oleObj>
              </mc:Choice>
              <mc:Fallback>
                <p:oleObj r:id="rId4" imgW="2619048" imgH="4439270"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2263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440160"/>
          </a:xfrm>
        </p:spPr>
        <p:txBody>
          <a:bodyPr>
            <a:normAutofit/>
          </a:bodyPr>
          <a:lstStyle/>
          <a:p>
            <a:pPr algn="l"/>
            <a:r>
              <a:rPr lang="en-IE" sz="3800" dirty="0" smtClean="0">
                <a:solidFill>
                  <a:srgbClr val="7030A0"/>
                </a:solidFill>
              </a:rPr>
              <a:t>Risky Single Occasion Drinking (RSOD)</a:t>
            </a:r>
            <a:endParaRPr lang="en-IE" sz="3800" dirty="0">
              <a:solidFill>
                <a:srgbClr val="7030A0"/>
              </a:solidFill>
            </a:endParaRPr>
          </a:p>
        </p:txBody>
      </p:sp>
      <p:sp>
        <p:nvSpPr>
          <p:cNvPr id="3" name="Content Placeholder 2"/>
          <p:cNvSpPr>
            <a:spLocks noGrp="1"/>
          </p:cNvSpPr>
          <p:nvPr>
            <p:ph idx="1"/>
          </p:nvPr>
        </p:nvSpPr>
        <p:spPr>
          <a:xfrm>
            <a:off x="457200" y="1916832"/>
            <a:ext cx="8229600" cy="4209331"/>
          </a:xfrm>
        </p:spPr>
        <p:txBody>
          <a:bodyPr>
            <a:normAutofit/>
          </a:bodyPr>
          <a:lstStyle/>
          <a:p>
            <a:r>
              <a:rPr lang="en-IE" sz="2400" b="1" dirty="0" smtClean="0">
                <a:solidFill>
                  <a:srgbClr val="7030A0"/>
                </a:solidFill>
                <a:latin typeface="Arial" pitchFamily="34" charset="0"/>
                <a:cs typeface="Arial" pitchFamily="34" charset="0"/>
              </a:rPr>
              <a:t>45%</a:t>
            </a:r>
            <a:r>
              <a:rPr lang="en-IE" sz="2400" dirty="0" smtClean="0">
                <a:latin typeface="Arial" pitchFamily="34" charset="0"/>
                <a:cs typeface="Arial" pitchFamily="34" charset="0"/>
              </a:rPr>
              <a:t> of adults aged 18-64 engaged in RSOD at least once per month in the year prior to the survey</a:t>
            </a:r>
          </a:p>
          <a:p>
            <a:pPr marL="0" indent="0">
              <a:buNone/>
            </a:pPr>
            <a:endParaRPr lang="en-IE" sz="1000" dirty="0" smtClean="0">
              <a:latin typeface="Helvetica" pitchFamily="34" charset="0"/>
            </a:endParaRPr>
          </a:p>
          <a:p>
            <a:r>
              <a:rPr lang="en-IE" sz="2400" dirty="0" smtClean="0">
                <a:latin typeface="Helvetica" pitchFamily="34" charset="0"/>
              </a:rPr>
              <a:t>This corresponds to </a:t>
            </a:r>
            <a:r>
              <a:rPr lang="en-IE" sz="2400" b="1" dirty="0" smtClean="0">
                <a:solidFill>
                  <a:srgbClr val="7030A0"/>
                </a:solidFill>
                <a:latin typeface="Helvetica" pitchFamily="34" charset="0"/>
              </a:rPr>
              <a:t>52% </a:t>
            </a:r>
            <a:r>
              <a:rPr lang="en-IE" sz="2400" dirty="0" smtClean="0">
                <a:latin typeface="Helvetica" pitchFamily="34" charset="0"/>
              </a:rPr>
              <a:t>of drinkers </a:t>
            </a:r>
          </a:p>
          <a:p>
            <a:pPr lvl="1"/>
            <a:r>
              <a:rPr lang="en-IE" sz="2000" b="1" dirty="0" smtClean="0">
                <a:solidFill>
                  <a:srgbClr val="7030A0"/>
                </a:solidFill>
                <a:latin typeface="Helvetica" pitchFamily="34" charset="0"/>
              </a:rPr>
              <a:t>64%</a:t>
            </a:r>
            <a:r>
              <a:rPr lang="en-IE" sz="2000" dirty="0" smtClean="0">
                <a:latin typeface="Helvetica" pitchFamily="34" charset="0"/>
              </a:rPr>
              <a:t> of male drinkers</a:t>
            </a:r>
          </a:p>
          <a:p>
            <a:pPr lvl="1"/>
            <a:r>
              <a:rPr lang="en-IE" sz="2000" b="1" dirty="0" smtClean="0">
                <a:solidFill>
                  <a:srgbClr val="7030A0"/>
                </a:solidFill>
                <a:latin typeface="Helvetica" pitchFamily="34" charset="0"/>
              </a:rPr>
              <a:t>39% </a:t>
            </a:r>
            <a:r>
              <a:rPr lang="en-IE" sz="2000" dirty="0" smtClean="0">
                <a:latin typeface="Helvetica" pitchFamily="34" charset="0"/>
              </a:rPr>
              <a:t>of female drinkers</a:t>
            </a:r>
          </a:p>
          <a:p>
            <a:pPr lvl="1"/>
            <a:endParaRPr lang="en-IE" sz="2000" dirty="0" smtClean="0">
              <a:latin typeface="Helvetica" pitchFamily="34" charset="0"/>
            </a:endParaRPr>
          </a:p>
          <a:p>
            <a:r>
              <a:rPr lang="en-IE" sz="2400" dirty="0" smtClean="0">
                <a:latin typeface="Helvetica" pitchFamily="34" charset="0"/>
              </a:rPr>
              <a:t>RSOD was most common among 18-24-year-olds </a:t>
            </a:r>
            <a:r>
              <a:rPr lang="en-IE" sz="2400" b="1" dirty="0" smtClean="0">
                <a:solidFill>
                  <a:srgbClr val="7030A0"/>
                </a:solidFill>
                <a:latin typeface="Helvetica" pitchFamily="34" charset="0"/>
              </a:rPr>
              <a:t>(72%)</a:t>
            </a:r>
            <a:endParaRPr lang="en-IE" sz="2400" b="1" dirty="0">
              <a:solidFill>
                <a:srgbClr val="7030A0"/>
              </a:solidFill>
              <a:latin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31344654"/>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8222" r:id="rId3" imgW="2619048" imgH="4439270" progId="Unknown">
                  <p:embed/>
                </p:oleObj>
              </mc:Choice>
              <mc:Fallback>
                <p:oleObj r:id="rId3" imgW="2619048" imgH="44392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629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435280" cy="1440160"/>
          </a:xfrm>
        </p:spPr>
        <p:txBody>
          <a:bodyPr>
            <a:normAutofit/>
          </a:bodyPr>
          <a:lstStyle/>
          <a:p>
            <a:pPr algn="l"/>
            <a:r>
              <a:rPr lang="en-IE" sz="4000" dirty="0" smtClean="0">
                <a:solidFill>
                  <a:srgbClr val="7030A0"/>
                </a:solidFill>
              </a:rPr>
              <a:t>AUDIT-C screening tool</a:t>
            </a:r>
            <a:endParaRPr lang="en-IE" sz="4000" dirty="0">
              <a:solidFill>
                <a:srgbClr val="7030A0"/>
              </a:solidFill>
            </a:endParaRPr>
          </a:p>
        </p:txBody>
      </p:sp>
      <p:sp>
        <p:nvSpPr>
          <p:cNvPr id="3" name="Content Placeholder 2"/>
          <p:cNvSpPr>
            <a:spLocks noGrp="1"/>
          </p:cNvSpPr>
          <p:nvPr>
            <p:ph idx="1"/>
          </p:nvPr>
        </p:nvSpPr>
        <p:spPr>
          <a:xfrm>
            <a:off x="467544" y="1916832"/>
            <a:ext cx="8229600" cy="4525963"/>
          </a:xfrm>
        </p:spPr>
        <p:txBody>
          <a:bodyPr>
            <a:normAutofit/>
          </a:bodyPr>
          <a:lstStyle/>
          <a:p>
            <a:r>
              <a:rPr lang="en-IE" sz="2400" b="1" dirty="0" smtClean="0">
                <a:solidFill>
                  <a:srgbClr val="7030A0"/>
                </a:solidFill>
                <a:latin typeface="Helvetica" pitchFamily="34" charset="0"/>
              </a:rPr>
              <a:t>50%</a:t>
            </a:r>
            <a:r>
              <a:rPr lang="en-IE" sz="2400" dirty="0" smtClean="0">
                <a:latin typeface="Helvetica" pitchFamily="34" charset="0"/>
              </a:rPr>
              <a:t> of adults aged 18-64 scored positive for harmful drinking using the AUDIT-C screening tool</a:t>
            </a:r>
          </a:p>
          <a:p>
            <a:endParaRPr lang="en-IE" sz="800" dirty="0" smtClean="0">
              <a:latin typeface="Helvetica" pitchFamily="34" charset="0"/>
            </a:endParaRPr>
          </a:p>
          <a:p>
            <a:r>
              <a:rPr lang="en-IE" sz="2400" dirty="0" smtClean="0">
                <a:latin typeface="Helvetica" pitchFamily="34" charset="0"/>
              </a:rPr>
              <a:t>This corresponds to </a:t>
            </a:r>
            <a:r>
              <a:rPr lang="en-IE" sz="2400" b="1" dirty="0" smtClean="0">
                <a:solidFill>
                  <a:srgbClr val="7030A0"/>
                </a:solidFill>
                <a:latin typeface="Helvetica" pitchFamily="34" charset="0"/>
              </a:rPr>
              <a:t>58%</a:t>
            </a:r>
            <a:r>
              <a:rPr lang="en-IE" sz="2400" dirty="0" smtClean="0">
                <a:latin typeface="Helvetica" pitchFamily="34" charset="0"/>
              </a:rPr>
              <a:t> of drinkers</a:t>
            </a:r>
          </a:p>
          <a:p>
            <a:pPr lvl="1"/>
            <a:r>
              <a:rPr lang="en-IE" sz="2000" b="1" dirty="0" smtClean="0">
                <a:solidFill>
                  <a:srgbClr val="7030A0"/>
                </a:solidFill>
                <a:latin typeface="Helvetica" pitchFamily="34" charset="0"/>
              </a:rPr>
              <a:t>71%</a:t>
            </a:r>
            <a:r>
              <a:rPr lang="en-IE" sz="2000" dirty="0" smtClean="0">
                <a:latin typeface="Helvetica" pitchFamily="34" charset="0"/>
              </a:rPr>
              <a:t> of male drinkers </a:t>
            </a:r>
          </a:p>
          <a:p>
            <a:pPr lvl="1"/>
            <a:r>
              <a:rPr lang="en-IE" sz="2000" b="1" dirty="0" smtClean="0">
                <a:solidFill>
                  <a:srgbClr val="7030A0"/>
                </a:solidFill>
                <a:latin typeface="Helvetica" pitchFamily="34" charset="0"/>
              </a:rPr>
              <a:t>44%</a:t>
            </a:r>
            <a:r>
              <a:rPr lang="en-IE" sz="2000" dirty="0" smtClean="0">
                <a:latin typeface="Helvetica" pitchFamily="34" charset="0"/>
              </a:rPr>
              <a:t> of female drinkers</a:t>
            </a:r>
            <a:endParaRPr lang="en-IE" sz="2000" dirty="0">
              <a:latin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31344654"/>
              </p:ext>
            </p:extLst>
          </p:nvPr>
        </p:nvGraphicFramePr>
        <p:xfrm>
          <a:off x="7884368" y="188640"/>
          <a:ext cx="838200" cy="1238250"/>
        </p:xfrm>
        <a:graphic>
          <a:graphicData uri="http://schemas.openxmlformats.org/presentationml/2006/ole">
            <mc:AlternateContent xmlns:mc="http://schemas.openxmlformats.org/markup-compatibility/2006">
              <mc:Choice xmlns:v="urn:schemas-microsoft-com:vml" Requires="v">
                <p:oleObj spid="_x0000_s9245" r:id="rId3" imgW="2619048" imgH="4439270" progId="Unknown">
                  <p:embed/>
                </p:oleObj>
              </mc:Choice>
              <mc:Fallback>
                <p:oleObj r:id="rId3" imgW="2619048" imgH="443927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88640"/>
                        <a:ext cx="838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629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435280" cy="720080"/>
          </a:xfrm>
        </p:spPr>
        <p:txBody>
          <a:bodyPr>
            <a:normAutofit/>
          </a:bodyPr>
          <a:lstStyle/>
          <a:p>
            <a:pPr algn="l"/>
            <a:r>
              <a:rPr lang="en-IE" sz="3600" b="1" dirty="0" smtClean="0">
                <a:solidFill>
                  <a:srgbClr val="7030A0"/>
                </a:solidFill>
              </a:rPr>
              <a:t>AUDIT-C: gender and age</a:t>
            </a:r>
            <a:endParaRPr lang="en-IE" sz="3600" b="1" dirty="0">
              <a:solidFill>
                <a:srgbClr val="7030A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778808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960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TotalTime>
  <Words>735</Words>
  <Application>Microsoft Office PowerPoint</Application>
  <PresentationFormat>On-screen Show (4:3)</PresentationFormat>
  <Paragraphs>102</Paragraphs>
  <Slides>15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Unknown</vt:lpstr>
      <vt:lpstr>Alcohol results from the NACD 2010/11 Drug Prevalence Survey</vt:lpstr>
      <vt:lpstr>Objective</vt:lpstr>
      <vt:lpstr>Methodology</vt:lpstr>
      <vt:lpstr>Frequency of drinking</vt:lpstr>
      <vt:lpstr>Volume of drinking</vt:lpstr>
      <vt:lpstr>Harmful drinking patterns</vt:lpstr>
      <vt:lpstr>Risky Single Occasion Drinking (RSOD)</vt:lpstr>
      <vt:lpstr>AUDIT-C screening tool</vt:lpstr>
      <vt:lpstr>AUDIT-C: gender and age</vt:lpstr>
      <vt:lpstr>RAPS screening tool</vt:lpstr>
      <vt:lpstr>RAPS screening tool: gender and age</vt:lpstr>
      <vt:lpstr>Alcohol consumption by demographics</vt:lpstr>
      <vt:lpstr>Harm from own drinking</vt:lpstr>
      <vt:lpstr>Harm from others’ drinking</vt:lpstr>
      <vt:lpstr>Summary</vt:lpstr>
    </vt:vector>
  </TitlesOfParts>
  <Company>Health Research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Mongan</dc:creator>
  <cp:lastModifiedBy>MNelson</cp:lastModifiedBy>
  <cp:revision>32</cp:revision>
  <cp:lastPrinted>2012-09-20T14:27:07Z</cp:lastPrinted>
  <dcterms:created xsi:type="dcterms:W3CDTF">2012-09-14T10:17:04Z</dcterms:created>
  <dcterms:modified xsi:type="dcterms:W3CDTF">2012-09-25T10:02:14Z</dcterms:modified>
</cp:coreProperties>
</file>