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352" r:id="rId22"/>
    <p:sldId id="279" r:id="rId23"/>
    <p:sldId id="280" r:id="rId24"/>
    <p:sldId id="281" r:id="rId25"/>
    <p:sldId id="282" r:id="rId26"/>
    <p:sldId id="342" r:id="rId27"/>
    <p:sldId id="284" r:id="rId28"/>
    <p:sldId id="285" r:id="rId29"/>
    <p:sldId id="286" r:id="rId30"/>
    <p:sldId id="287" r:id="rId31"/>
    <p:sldId id="288" r:id="rId32"/>
    <p:sldId id="289" r:id="rId33"/>
    <p:sldId id="290" r:id="rId34"/>
    <p:sldId id="291" r:id="rId35"/>
    <p:sldId id="348"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46" r:id="rId66"/>
    <p:sldId id="323" r:id="rId67"/>
    <p:sldId id="324" r:id="rId68"/>
    <p:sldId id="325" r:id="rId69"/>
    <p:sldId id="326" r:id="rId70"/>
    <p:sldId id="327" r:id="rId71"/>
    <p:sldId id="328" r:id="rId72"/>
    <p:sldId id="350" r:id="rId73"/>
    <p:sldId id="330" r:id="rId74"/>
    <p:sldId id="331" r:id="rId75"/>
    <p:sldId id="332" r:id="rId76"/>
    <p:sldId id="333" r:id="rId77"/>
    <p:sldId id="334" r:id="rId78"/>
    <p:sldId id="335" r:id="rId79"/>
    <p:sldId id="336" r:id="rId80"/>
    <p:sldId id="337" r:id="rId81"/>
    <p:sldId id="338" r:id="rId82"/>
    <p:sldId id="339" r:id="rId83"/>
    <p:sldId id="340" r:id="rId84"/>
    <p:sldId id="351" r:id="rId85"/>
    <p:sldId id="345" r:id="rId8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200"/>
    <a:srgbClr val="61E157"/>
    <a:srgbClr val="CC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47" autoAdjust="0"/>
    <p:restoredTop sz="95103" autoAdjust="0"/>
  </p:normalViewPr>
  <p:slideViewPr>
    <p:cSldViewPr snapToGrid="0" snapToObjects="1">
      <p:cViewPr>
        <p:scale>
          <a:sx n="73" d="100"/>
          <a:sy n="73" d="100"/>
        </p:scale>
        <p:origin x="-732" y="-600"/>
      </p:cViewPr>
      <p:guideLst>
        <p:guide orient="horz" pos="2989"/>
        <p:guide pos="2880"/>
      </p:guideLst>
    </p:cSldViewPr>
  </p:slideViewPr>
  <p:outlineViewPr>
    <p:cViewPr>
      <p:scale>
        <a:sx n="33" d="100"/>
        <a:sy n="33" d="100"/>
      </p:scale>
      <p:origin x="0" y="18464"/>
    </p:cViewPr>
  </p:outlineViewPr>
  <p:notesTextViewPr>
    <p:cViewPr>
      <p:scale>
        <a:sx n="100" d="100"/>
        <a:sy n="100" d="100"/>
      </p:scale>
      <p:origin x="0" y="0"/>
    </p:cViewPr>
  </p:notesTextViewPr>
  <p:sorterViewPr>
    <p:cViewPr>
      <p:scale>
        <a:sx n="66" d="100"/>
        <a:sy n="66" d="100"/>
      </p:scale>
      <p:origin x="0" y="36630"/>
    </p:cViewPr>
  </p:sorterViewPr>
  <p:notesViewPr>
    <p:cSldViewPr snapToGrid="0" snapToObjects="1">
      <p:cViewPr varScale="1">
        <p:scale>
          <a:sx n="62" d="100"/>
          <a:sy n="62" d="100"/>
        </p:scale>
        <p:origin x="-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5400000" vert="horz"/>
          <a:lstStyle/>
          <a:p>
            <a:pPr>
              <a:defRPr/>
            </a:pPr>
            <a:r>
              <a:rPr lang="en-US" dirty="0" smtClean="0"/>
              <a:t>12-week</a:t>
            </a:r>
            <a:endParaRPr lang="en-US" dirty="0"/>
          </a:p>
        </c:rich>
      </c:tx>
      <c:layout>
        <c:manualLayout>
          <c:xMode val="edge"/>
          <c:yMode val="edge"/>
          <c:x val="0.1041625764949143"/>
          <c:y val="0.27619047619047632"/>
        </c:manualLayout>
      </c:layout>
      <c:overlay val="0"/>
    </c:title>
    <c:autoTitleDeleted val="0"/>
    <c:plotArea>
      <c:layout>
        <c:manualLayout>
          <c:layoutTarget val="inner"/>
          <c:xMode val="edge"/>
          <c:yMode val="edge"/>
          <c:x val="0.24385954804429941"/>
          <c:y val="0.22890476190476194"/>
          <c:w val="0.58951667626912463"/>
          <c:h val="0.69057667791525967"/>
        </c:manualLayout>
      </c:layout>
      <c:pieChart>
        <c:varyColors val="1"/>
        <c:ser>
          <c:idx val="0"/>
          <c:order val="0"/>
          <c:tx>
            <c:strRef>
              <c:f>Sheet1!$B$1</c:f>
              <c:strCache>
                <c:ptCount val="1"/>
                <c:pt idx="0">
                  <c:v>Column1</c:v>
                </c:pt>
              </c:strCache>
            </c:strRef>
          </c:tx>
          <c:dLbls>
            <c:showLegendKey val="0"/>
            <c:showVal val="0"/>
            <c:showCatName val="0"/>
            <c:showSerName val="0"/>
            <c:showPercent val="1"/>
            <c:showBubbleSize val="0"/>
            <c:showLeaderLines val="0"/>
          </c:dLbls>
          <c:cat>
            <c:strRef>
              <c:f>Sheet1!$A$2:$A$3</c:f>
              <c:strCache>
                <c:ptCount val="2"/>
                <c:pt idx="0">
                  <c:v>Male</c:v>
                </c:pt>
                <c:pt idx="1">
                  <c:v>Femal</c:v>
                </c:pt>
              </c:strCache>
            </c:strRef>
          </c:cat>
          <c:val>
            <c:numRef>
              <c:f>Sheet1!$B$2:$B$3</c:f>
              <c:numCache>
                <c:formatCode>General</c:formatCode>
                <c:ptCount val="2"/>
                <c:pt idx="0">
                  <c:v>61.5</c:v>
                </c:pt>
                <c:pt idx="1">
                  <c:v>38.5</c:v>
                </c:pt>
              </c:numCache>
            </c:numRef>
          </c:val>
        </c:ser>
        <c:ser>
          <c:idx val="1"/>
          <c:order val="1"/>
          <c:tx>
            <c:strRef>
              <c:f>Sheet1!$B$1</c:f>
              <c:strCache>
                <c:ptCount val="1"/>
                <c:pt idx="0">
                  <c:v>Column1</c:v>
                </c:pt>
              </c:strCache>
            </c:strRef>
          </c:tx>
          <c:cat>
            <c:strRef>
              <c:f>Sheet1!$A$2:$A$3</c:f>
              <c:strCache>
                <c:ptCount val="2"/>
                <c:pt idx="0">
                  <c:v>Male</c:v>
                </c:pt>
                <c:pt idx="1">
                  <c:v>Femal</c:v>
                </c:pt>
              </c:strCache>
            </c:strRef>
          </c:cat>
          <c:val>
            <c:numRef>
              <c:f>Sheet1!$B$2:$B$3</c:f>
              <c:numCache>
                <c:formatCode>General</c:formatCode>
                <c:ptCount val="2"/>
                <c:pt idx="0">
                  <c:v>61.5</c:v>
                </c:pt>
                <c:pt idx="1">
                  <c:v>38.5</c:v>
                </c:pt>
              </c:numCache>
            </c:numRef>
          </c:val>
        </c:ser>
        <c:ser>
          <c:idx val="2"/>
          <c:order val="2"/>
          <c:tx>
            <c:strRef>
              <c:f>Sheet1!$B$1</c:f>
              <c:strCache>
                <c:ptCount val="1"/>
                <c:pt idx="0">
                  <c:v>Column1</c:v>
                </c:pt>
              </c:strCache>
            </c:strRef>
          </c:tx>
          <c:dPt>
            <c:idx val="1"/>
            <c:bubble3D val="0"/>
            <c:spPr>
              <a:noFill/>
              <a:ln>
                <a:noFill/>
              </a:ln>
            </c:spPr>
          </c:dPt>
          <c:dLbls>
            <c:dLbl>
              <c:idx val="0"/>
              <c:tx>
                <c:rich>
                  <a:bodyPr/>
                  <a:lstStyle/>
                  <a:p>
                    <a:pPr>
                      <a:defRPr/>
                    </a:pPr>
                    <a:r>
                      <a:rPr lang="en-US" sz="2395" dirty="0" smtClean="0"/>
                      <a:t>57</a:t>
                    </a:r>
                    <a:r>
                      <a:rPr lang="en-US"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Sheet1!$A$2:$A$3</c:f>
              <c:strCache>
                <c:ptCount val="2"/>
                <c:pt idx="0">
                  <c:v>Male</c:v>
                </c:pt>
                <c:pt idx="1">
                  <c:v>Femal</c:v>
                </c:pt>
              </c:strCache>
            </c:strRef>
          </c:cat>
          <c:val>
            <c:numRef>
              <c:f>Sheet1!$B$2:$B$3</c:f>
              <c:numCache>
                <c:formatCode>General</c:formatCode>
                <c:ptCount val="2"/>
                <c:pt idx="0">
                  <c:v>61.5</c:v>
                </c:pt>
                <c:pt idx="1">
                  <c:v>38.5</c:v>
                </c:pt>
              </c:numCache>
            </c:numRef>
          </c:val>
        </c:ser>
        <c:ser>
          <c:idx val="3"/>
          <c:order val="3"/>
          <c:tx>
            <c:strRef>
              <c:f>Sheet1!$B$1</c:f>
              <c:strCache>
                <c:ptCount val="1"/>
                <c:pt idx="0">
                  <c:v>Column1</c:v>
                </c:pt>
              </c:strCache>
            </c:strRef>
          </c:tx>
          <c:cat>
            <c:strRef>
              <c:f>Sheet1!$A$2:$A$3</c:f>
              <c:strCache>
                <c:ptCount val="2"/>
                <c:pt idx="0">
                  <c:v>Male</c:v>
                </c:pt>
                <c:pt idx="1">
                  <c:v>Femal</c:v>
                </c:pt>
              </c:strCache>
            </c:strRef>
          </c:cat>
          <c:val>
            <c:numRef>
              <c:f>Sheet1!$B$2:$B$3</c:f>
              <c:numCache>
                <c:formatCode>General</c:formatCode>
                <c:ptCount val="2"/>
                <c:pt idx="0">
                  <c:v>61.5</c:v>
                </c:pt>
                <c:pt idx="1">
                  <c:v>38.5</c:v>
                </c:pt>
              </c:numCache>
            </c:numRef>
          </c:val>
        </c:ser>
        <c:dLbls>
          <c:showLegendKey val="0"/>
          <c:showVal val="0"/>
          <c:showCatName val="0"/>
          <c:showSerName val="0"/>
          <c:showPercent val="0"/>
          <c:showBubbleSize val="0"/>
          <c:showLeaderLines val="0"/>
        </c:dLbls>
        <c:firstSliceAng val="0"/>
      </c:pieChart>
      <c:spPr>
        <a:noFill/>
        <a:ln w="25386">
          <a:noFill/>
        </a:ln>
      </c:spPr>
    </c:plotArea>
    <c:legend>
      <c:legendPos val="b"/>
      <c:layout>
        <c:manualLayout>
          <c:xMode val="edge"/>
          <c:yMode val="edge"/>
          <c:x val="0.41002499356015543"/>
          <c:y val="2.9005396064622387E-2"/>
          <c:w val="0.318210488940872"/>
          <c:h val="0.12337555631633006"/>
        </c:manualLayout>
      </c:layout>
      <c:overlay val="0"/>
    </c:legend>
    <c:plotVisOnly val="1"/>
    <c:dispBlanksAs val="zero"/>
    <c:showDLblsOverMax val="0"/>
  </c:chart>
  <c:txPr>
    <a:bodyPr/>
    <a:lstStyle/>
    <a:p>
      <a:pPr>
        <a:defRPr sz="1795">
          <a:solidFill>
            <a:srgbClr val="00206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04776616819356"/>
          <c:y val="0.27931720213805405"/>
        </c:manualLayout>
      </c:layout>
      <c:overlay val="0"/>
      <c:txPr>
        <a:bodyPr rot="-5400000" vert="horz"/>
        <a:lstStyle/>
        <a:p>
          <a:pPr>
            <a:defRPr/>
          </a:pPr>
          <a:endParaRPr lang="en-US"/>
        </a:p>
      </c:txPr>
    </c:title>
    <c:autoTitleDeleted val="0"/>
    <c:plotArea>
      <c:layout>
        <c:manualLayout>
          <c:layoutTarget val="inner"/>
          <c:xMode val="edge"/>
          <c:yMode val="edge"/>
          <c:x val="0.30004166666666682"/>
          <c:y val="0.13900000000000001"/>
          <c:w val="0.59991666666665944"/>
          <c:h val="0.79988888888888965"/>
        </c:manualLayout>
      </c:layout>
      <c:pieChart>
        <c:varyColors val="1"/>
        <c:ser>
          <c:idx val="0"/>
          <c:order val="0"/>
          <c:tx>
            <c:strRef>
              <c:f>Sheet1!$B$1</c:f>
              <c:strCache>
                <c:ptCount val="1"/>
                <c:pt idx="0">
                  <c:v>Detox</c:v>
                </c:pt>
              </c:strCache>
            </c:strRef>
          </c:tx>
          <c:dLbls>
            <c:showLegendKey val="0"/>
            <c:showVal val="0"/>
            <c:showCatName val="0"/>
            <c:showSerName val="0"/>
            <c:showPercent val="1"/>
            <c:showBubbleSize val="0"/>
            <c:showLeaderLines val="0"/>
          </c:dLbls>
          <c:cat>
            <c:strRef>
              <c:f>Sheet1!$A$2:$A$3</c:f>
              <c:strCache>
                <c:ptCount val="2"/>
                <c:pt idx="0">
                  <c:v>Male</c:v>
                </c:pt>
                <c:pt idx="1">
                  <c:v>Female</c:v>
                </c:pt>
              </c:strCache>
            </c:strRef>
          </c:cat>
          <c:val>
            <c:numRef>
              <c:f>Sheet1!$B$2:$B$3</c:f>
              <c:numCache>
                <c:formatCode>General</c:formatCode>
                <c:ptCount val="2"/>
                <c:pt idx="0">
                  <c:v>61.5</c:v>
                </c:pt>
                <c:pt idx="1">
                  <c:v>38.5</c:v>
                </c:pt>
              </c:numCache>
            </c:numRef>
          </c:val>
        </c:ser>
        <c:ser>
          <c:idx val="1"/>
          <c:order val="1"/>
          <c:tx>
            <c:strRef>
              <c:f>Sheet1!$B$1</c:f>
              <c:strCache>
                <c:ptCount val="1"/>
                <c:pt idx="0">
                  <c:v>Detox</c:v>
                </c:pt>
              </c:strCache>
            </c:strRef>
          </c:tx>
          <c:dPt>
            <c:idx val="1"/>
            <c:bubble3D val="0"/>
            <c:spPr>
              <a:noFill/>
              <a:ln>
                <a:noFill/>
              </a:ln>
            </c:spPr>
          </c:dPt>
          <c:dLbls>
            <c:dLbl>
              <c:idx val="0"/>
              <c:tx>
                <c:rich>
                  <a:bodyPr/>
                  <a:lstStyle/>
                  <a:p>
                    <a:pPr>
                      <a:defRPr/>
                    </a:pPr>
                    <a:r>
                      <a:rPr lang="en-US"/>
                      <a:t>62%</a:t>
                    </a:r>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Sheet1!$A$2:$A$3</c:f>
              <c:strCache>
                <c:ptCount val="2"/>
                <c:pt idx="0">
                  <c:v>Male</c:v>
                </c:pt>
                <c:pt idx="1">
                  <c:v>Female</c:v>
                </c:pt>
              </c:strCache>
            </c:strRef>
          </c:cat>
          <c:val>
            <c:numRef>
              <c:f>Sheet1!$B$2:$B$3</c:f>
              <c:numCache>
                <c:formatCode>General</c:formatCode>
                <c:ptCount val="2"/>
                <c:pt idx="0">
                  <c:v>61.5</c:v>
                </c:pt>
                <c:pt idx="1">
                  <c:v>38.5</c:v>
                </c:pt>
              </c:numCache>
            </c:numRef>
          </c:val>
        </c:ser>
        <c:dLbls>
          <c:showLegendKey val="0"/>
          <c:showVal val="0"/>
          <c:showCatName val="0"/>
          <c:showSerName val="0"/>
          <c:showPercent val="0"/>
          <c:showBubbleSize val="0"/>
          <c:showLeaderLines val="0"/>
        </c:dLbls>
        <c:firstSliceAng val="0"/>
      </c:pieChart>
      <c:spPr>
        <a:noFill/>
        <a:ln w="25371">
          <a:noFill/>
        </a:ln>
      </c:spPr>
    </c:plotArea>
    <c:plotVisOnly val="1"/>
    <c:dispBlanksAs val="zero"/>
    <c:showDLblsOverMax val="0"/>
  </c:chart>
  <c:txPr>
    <a:bodyPr/>
    <a:lstStyle/>
    <a:p>
      <a:pPr>
        <a:defRPr sz="1790">
          <a:solidFill>
            <a:srgbClr val="00206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8312760639668037E-2"/>
          <c:y val="0.27619047619047632"/>
        </c:manualLayout>
      </c:layout>
      <c:overlay val="0"/>
      <c:txPr>
        <a:bodyPr rot="-5400000" vert="horz"/>
        <a:lstStyle/>
        <a:p>
          <a:pPr>
            <a:defRPr/>
          </a:pPr>
          <a:endParaRPr lang="en-US"/>
        </a:p>
      </c:txPr>
    </c:title>
    <c:autoTitleDeleted val="0"/>
    <c:plotArea>
      <c:layout>
        <c:manualLayout>
          <c:layoutTarget val="inner"/>
          <c:xMode val="edge"/>
          <c:yMode val="edge"/>
          <c:x val="0.24385954804429941"/>
          <c:y val="0.22890476190476186"/>
          <c:w val="0.58951667626912452"/>
          <c:h val="0.69057667791525956"/>
        </c:manualLayout>
      </c:layout>
      <c:pieChart>
        <c:varyColors val="1"/>
        <c:ser>
          <c:idx val="0"/>
          <c:order val="0"/>
          <c:tx>
            <c:strRef>
              <c:f>Sheet1!$B$1</c:f>
              <c:strCache>
                <c:ptCount val="1"/>
                <c:pt idx="0">
                  <c:v>    </c:v>
                </c:pt>
              </c:strCache>
            </c:strRef>
          </c:tx>
          <c:dLbls>
            <c:dLbl>
              <c:idx val="0"/>
              <c:tx>
                <c:rich>
                  <a:bodyPr/>
                  <a:lstStyle/>
                  <a:p>
                    <a:pPr>
                      <a:defRPr/>
                    </a:pPr>
                    <a:r>
                      <a:rPr lang="en-US" smtClean="0"/>
                      <a:t>76%</a:t>
                    </a:r>
                    <a:endParaRPr lang="en-US"/>
                  </a:p>
                </c:rich>
              </c:tx>
              <c:numFmt formatCode="#,##0" sourceLinked="0"/>
              <c:spPr/>
              <c:showLegendKey val="0"/>
              <c:showVal val="0"/>
              <c:showCatName val="0"/>
              <c:showSerName val="0"/>
              <c:showPercent val="0"/>
              <c:showBubbleSize val="0"/>
            </c:dLbl>
            <c:dLbl>
              <c:idx val="1"/>
              <c:tx>
                <c:rich>
                  <a:bodyPr/>
                  <a:lstStyle/>
                  <a:p>
                    <a:pPr>
                      <a:defRPr/>
                    </a:pPr>
                    <a:r>
                      <a:rPr lang="en-US" smtClean="0"/>
                      <a:t>1%</a:t>
                    </a:r>
                    <a:endParaRPr lang="en-US"/>
                  </a:p>
                </c:rich>
              </c:tx>
              <c:numFmt formatCode="#,##0" sourceLinked="0"/>
              <c:spPr/>
              <c:showLegendKey val="0"/>
              <c:showVal val="0"/>
              <c:showCatName val="0"/>
              <c:showSerName val="0"/>
              <c:showPercent val="0"/>
              <c:showBubbleSize val="0"/>
            </c:dLbl>
            <c:dLbl>
              <c:idx val="2"/>
              <c:tx>
                <c:rich>
                  <a:bodyPr/>
                  <a:lstStyle/>
                  <a:p>
                    <a:pPr>
                      <a:defRPr/>
                    </a:pPr>
                    <a:r>
                      <a:rPr lang="en-US" smtClean="0"/>
                      <a:t>24%</a:t>
                    </a:r>
                    <a:endParaRPr lang="en-US"/>
                  </a:p>
                </c:rich>
              </c:tx>
              <c:numFmt formatCode="#,##0" sourceLinked="0"/>
              <c:spPr/>
              <c:showLegendKey val="0"/>
              <c:showVal val="0"/>
              <c:showCatName val="0"/>
              <c:showSerName val="0"/>
              <c:showPercent val="0"/>
              <c:showBubbleSize val="0"/>
            </c:dLbl>
            <c:numFmt formatCode="#,##0" sourceLinked="0"/>
            <c:showLegendKey val="0"/>
            <c:showVal val="1"/>
            <c:showCatName val="0"/>
            <c:showSerName val="0"/>
            <c:showPercent val="0"/>
            <c:showBubbleSize val="0"/>
            <c:showLeaderLines val="0"/>
          </c:dLbls>
          <c:cat>
            <c:strRef>
              <c:f>Sheet1!$A$2:$A$4</c:f>
              <c:strCache>
                <c:ptCount val="3"/>
                <c:pt idx="0">
                  <c:v>White</c:v>
                </c:pt>
                <c:pt idx="1">
                  <c:v>Af Am</c:v>
                </c:pt>
                <c:pt idx="2">
                  <c:v>Hisp</c:v>
                </c:pt>
              </c:strCache>
            </c:strRef>
          </c:cat>
          <c:val>
            <c:numRef>
              <c:f>Sheet1!$B$2:$B$4</c:f>
              <c:numCache>
                <c:formatCode>General</c:formatCode>
                <c:ptCount val="3"/>
                <c:pt idx="0">
                  <c:v>75.7</c:v>
                </c:pt>
                <c:pt idx="1">
                  <c:v>1.4</c:v>
                </c:pt>
                <c:pt idx="2">
                  <c:v>24.3</c:v>
                </c:pt>
              </c:numCache>
            </c:numRef>
          </c:val>
        </c:ser>
        <c:ser>
          <c:idx val="1"/>
          <c:order val="1"/>
          <c:tx>
            <c:strRef>
              <c:f>Sheet1!$B$1</c:f>
              <c:strCache>
                <c:ptCount val="1"/>
                <c:pt idx="0">
                  <c:v>    </c:v>
                </c:pt>
              </c:strCache>
            </c:strRef>
          </c:tx>
          <c:cat>
            <c:strRef>
              <c:f>Sheet1!$A$2:$A$4</c:f>
              <c:strCache>
                <c:ptCount val="3"/>
                <c:pt idx="0">
                  <c:v>White</c:v>
                </c:pt>
                <c:pt idx="1">
                  <c:v>Af Am</c:v>
                </c:pt>
                <c:pt idx="2">
                  <c:v>Hisp</c:v>
                </c:pt>
              </c:strCache>
            </c:strRef>
          </c:cat>
          <c:val>
            <c:numRef>
              <c:f>Sheet1!$B$2:$B$4</c:f>
              <c:numCache>
                <c:formatCode>General</c:formatCode>
                <c:ptCount val="3"/>
                <c:pt idx="0">
                  <c:v>75.7</c:v>
                </c:pt>
                <c:pt idx="1">
                  <c:v>1.4</c:v>
                </c:pt>
                <c:pt idx="2">
                  <c:v>24.3</c:v>
                </c:pt>
              </c:numCache>
            </c:numRef>
          </c:val>
        </c:ser>
        <c:ser>
          <c:idx val="2"/>
          <c:order val="2"/>
          <c:tx>
            <c:strRef>
              <c:f>Sheet1!$B$1</c:f>
              <c:strCache>
                <c:ptCount val="1"/>
                <c:pt idx="0">
                  <c:v>    </c:v>
                </c:pt>
              </c:strCache>
            </c:strRef>
          </c:tx>
          <c:dPt>
            <c:idx val="0"/>
            <c:bubble3D val="0"/>
            <c:spPr>
              <a:solidFill>
                <a:srgbClr val="E4D2F2"/>
              </a:solidFill>
            </c:spPr>
          </c:dPt>
          <c:dPt>
            <c:idx val="2"/>
            <c:bubble3D val="0"/>
            <c:spPr>
              <a:solidFill>
                <a:srgbClr val="FF9900"/>
              </a:solidFill>
            </c:spPr>
          </c:dPt>
          <c:dLbls>
            <c:dLbl>
              <c:idx val="0"/>
              <c:tx>
                <c:rich>
                  <a:bodyPr/>
                  <a:lstStyle/>
                  <a:p>
                    <a:pPr>
                      <a:defRPr/>
                    </a:pPr>
                    <a:r>
                      <a:rPr lang="en-US"/>
                      <a:t>76%</a:t>
                    </a:r>
                  </a:p>
                </c:rich>
              </c:tx>
              <c:spPr/>
              <c:dLblPos val="bestFit"/>
              <c:showLegendKey val="0"/>
              <c:showVal val="0"/>
              <c:showCatName val="0"/>
              <c:showSerName val="0"/>
              <c:showPercent val="0"/>
              <c:showBubbleSize val="0"/>
            </c:dLbl>
            <c:dLbl>
              <c:idx val="1"/>
              <c:tx>
                <c:rich>
                  <a:bodyPr/>
                  <a:lstStyle/>
                  <a:p>
                    <a:pPr>
                      <a:defRPr/>
                    </a:pPr>
                    <a:r>
                      <a:rPr lang="en-US"/>
                      <a:t>1%</a:t>
                    </a:r>
                  </a:p>
                </c:rich>
              </c:tx>
              <c:spPr/>
              <c:showLegendKey val="0"/>
              <c:showVal val="0"/>
              <c:showCatName val="0"/>
              <c:showSerName val="0"/>
              <c:showPercent val="0"/>
              <c:showBubbleSize val="0"/>
            </c:dLbl>
            <c:dLbl>
              <c:idx val="2"/>
              <c:tx>
                <c:rich>
                  <a:bodyPr/>
                  <a:lstStyle/>
                  <a:p>
                    <a:pPr>
                      <a:defRPr/>
                    </a:pPr>
                    <a:r>
                      <a:rPr lang="en-US"/>
                      <a:t>24%</a:t>
                    </a:r>
                  </a:p>
                </c:rich>
              </c:tx>
              <c:spPr/>
              <c:showLegendKey val="0"/>
              <c:showVal val="0"/>
              <c:showCatName val="0"/>
              <c:showSerName val="0"/>
              <c:showPercent val="0"/>
              <c:showBubbleSize val="0"/>
            </c:dLbl>
            <c:showLegendKey val="0"/>
            <c:showVal val="0"/>
            <c:showCatName val="0"/>
            <c:showSerName val="0"/>
            <c:showPercent val="0"/>
            <c:showBubbleSize val="0"/>
          </c:dLbls>
          <c:cat>
            <c:strRef>
              <c:f>Sheet1!$A$2:$A$4</c:f>
              <c:strCache>
                <c:ptCount val="3"/>
                <c:pt idx="0">
                  <c:v>White</c:v>
                </c:pt>
                <c:pt idx="1">
                  <c:v>Af Am</c:v>
                </c:pt>
                <c:pt idx="2">
                  <c:v>Hisp</c:v>
                </c:pt>
              </c:strCache>
            </c:strRef>
          </c:cat>
          <c:val>
            <c:numRef>
              <c:f>Sheet1!$B$2:$B$4</c:f>
              <c:numCache>
                <c:formatCode>General</c:formatCode>
                <c:ptCount val="3"/>
                <c:pt idx="0">
                  <c:v>75.7</c:v>
                </c:pt>
                <c:pt idx="1">
                  <c:v>1.4</c:v>
                </c:pt>
                <c:pt idx="2">
                  <c:v>24.3</c:v>
                </c:pt>
              </c:numCache>
            </c:numRef>
          </c:val>
        </c:ser>
        <c:ser>
          <c:idx val="3"/>
          <c:order val="3"/>
          <c:tx>
            <c:strRef>
              <c:f>Sheet1!$B$1</c:f>
              <c:strCache>
                <c:ptCount val="1"/>
                <c:pt idx="0">
                  <c:v>    </c:v>
                </c:pt>
              </c:strCache>
            </c:strRef>
          </c:tx>
          <c:cat>
            <c:strRef>
              <c:f>Sheet1!$A$2:$A$4</c:f>
              <c:strCache>
                <c:ptCount val="3"/>
                <c:pt idx="0">
                  <c:v>White</c:v>
                </c:pt>
                <c:pt idx="1">
                  <c:v>Af Am</c:v>
                </c:pt>
                <c:pt idx="2">
                  <c:v>Hisp</c:v>
                </c:pt>
              </c:strCache>
            </c:strRef>
          </c:cat>
          <c:val>
            <c:numRef>
              <c:f>Sheet1!$B$2:$B$4</c:f>
              <c:numCache>
                <c:formatCode>General</c:formatCode>
                <c:ptCount val="3"/>
                <c:pt idx="0">
                  <c:v>75.7</c:v>
                </c:pt>
                <c:pt idx="1">
                  <c:v>1.4</c:v>
                </c:pt>
                <c:pt idx="2">
                  <c:v>24.3</c:v>
                </c:pt>
              </c:numCache>
            </c:numRef>
          </c:val>
        </c:ser>
        <c:dLbls>
          <c:showLegendKey val="0"/>
          <c:showVal val="0"/>
          <c:showCatName val="0"/>
          <c:showSerName val="0"/>
          <c:showPercent val="0"/>
          <c:showBubbleSize val="0"/>
          <c:showLeaderLines val="0"/>
        </c:dLbls>
        <c:firstSliceAng val="40"/>
      </c:pieChart>
      <c:spPr>
        <a:noFill/>
        <a:ln w="25386">
          <a:noFill/>
        </a:ln>
      </c:spPr>
    </c:plotArea>
    <c:legend>
      <c:legendPos val="b"/>
      <c:layout>
        <c:manualLayout>
          <c:xMode val="edge"/>
          <c:yMode val="edge"/>
          <c:x val="4.4171348607949169E-2"/>
          <c:y val="2.900539606462238E-2"/>
          <c:w val="0.90357637656035683"/>
          <c:h val="0.12337555631633006"/>
        </c:manualLayout>
      </c:layout>
      <c:overlay val="0"/>
    </c:legend>
    <c:plotVisOnly val="1"/>
    <c:dispBlanksAs val="zero"/>
    <c:showDLblsOverMax val="0"/>
  </c:chart>
  <c:txPr>
    <a:bodyPr/>
    <a:lstStyle/>
    <a:p>
      <a:pPr>
        <a:defRPr sz="1795">
          <a:solidFill>
            <a:srgbClr val="00206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9166613028957213E-2"/>
          <c:y val="0.2611111749717418"/>
        </c:manualLayout>
      </c:layout>
      <c:overlay val="0"/>
      <c:txPr>
        <a:bodyPr rot="-5400000" vert="horz"/>
        <a:lstStyle/>
        <a:p>
          <a:pPr>
            <a:defRPr/>
          </a:pPr>
          <a:endParaRPr lang="en-US"/>
        </a:p>
      </c:txPr>
    </c:title>
    <c:autoTitleDeleted val="0"/>
    <c:plotArea>
      <c:layout>
        <c:manualLayout>
          <c:layoutTarget val="inner"/>
          <c:xMode val="edge"/>
          <c:yMode val="edge"/>
          <c:x val="0.30004166666666682"/>
          <c:y val="0.13900000000000001"/>
          <c:w val="0.59991666666665922"/>
          <c:h val="0.79988888888888965"/>
        </c:manualLayout>
      </c:layout>
      <c:pieChart>
        <c:varyColors val="1"/>
        <c:ser>
          <c:idx val="0"/>
          <c:order val="0"/>
          <c:tx>
            <c:strRef>
              <c:f>Sheet1!$B$1</c:f>
              <c:strCache>
                <c:ptCount val="1"/>
                <c:pt idx="0">
                  <c:v>   </c:v>
                </c:pt>
              </c:strCache>
            </c:strRef>
          </c:tx>
          <c:dLbls>
            <c:dLbl>
              <c:idx val="0"/>
              <c:tx>
                <c:rich>
                  <a:bodyPr/>
                  <a:lstStyle/>
                  <a:p>
                    <a:pPr>
                      <a:defRPr/>
                    </a:pPr>
                    <a:r>
                      <a:rPr lang="en-US" smtClean="0"/>
                      <a:t>72%</a:t>
                    </a:r>
                    <a:endParaRPr lang="en-US"/>
                  </a:p>
                </c:rich>
              </c:tx>
              <c:numFmt formatCode="#,##0" sourceLinked="0"/>
              <c:spPr/>
              <c:showLegendKey val="0"/>
              <c:showVal val="0"/>
              <c:showCatName val="0"/>
              <c:showSerName val="0"/>
              <c:showPercent val="0"/>
              <c:showBubbleSize val="0"/>
            </c:dLbl>
            <c:dLbl>
              <c:idx val="1"/>
              <c:tx>
                <c:rich>
                  <a:bodyPr/>
                  <a:lstStyle/>
                  <a:p>
                    <a:pPr>
                      <a:defRPr/>
                    </a:pPr>
                    <a:r>
                      <a:rPr lang="en-US" smtClean="0"/>
                      <a:t>3%</a:t>
                    </a:r>
                    <a:endParaRPr lang="en-US"/>
                  </a:p>
                </c:rich>
              </c:tx>
              <c:numFmt formatCode="#,##0" sourceLinked="0"/>
              <c:spPr/>
              <c:showLegendKey val="0"/>
              <c:showVal val="0"/>
              <c:showCatName val="0"/>
              <c:showSerName val="0"/>
              <c:showPercent val="0"/>
              <c:showBubbleSize val="0"/>
            </c:dLbl>
            <c:dLbl>
              <c:idx val="2"/>
              <c:tx>
                <c:rich>
                  <a:bodyPr/>
                  <a:lstStyle/>
                  <a:p>
                    <a:pPr>
                      <a:defRPr/>
                    </a:pPr>
                    <a:r>
                      <a:rPr lang="en-US" smtClean="0"/>
                      <a:t>26%</a:t>
                    </a:r>
                    <a:endParaRPr lang="en-US"/>
                  </a:p>
                </c:rich>
              </c:tx>
              <c:numFmt formatCode="#,##0" sourceLinked="0"/>
              <c:spPr/>
              <c:showLegendKey val="0"/>
              <c:showVal val="0"/>
              <c:showCatName val="0"/>
              <c:showSerName val="0"/>
              <c:showPercent val="0"/>
              <c:showBubbleSize val="0"/>
            </c:dLbl>
            <c:numFmt formatCode="#,##0" sourceLinked="0"/>
            <c:showLegendKey val="0"/>
            <c:showVal val="1"/>
            <c:showCatName val="0"/>
            <c:showSerName val="0"/>
            <c:showPercent val="0"/>
            <c:showBubbleSize val="0"/>
            <c:showLeaderLines val="0"/>
          </c:dLbls>
          <c:cat>
            <c:strRef>
              <c:f>Sheet1!$A$2:$A$4</c:f>
              <c:strCache>
                <c:ptCount val="3"/>
                <c:pt idx="0">
                  <c:v>White</c:v>
                </c:pt>
                <c:pt idx="1">
                  <c:v>Af Am</c:v>
                </c:pt>
                <c:pt idx="2">
                  <c:v>Hisp</c:v>
                </c:pt>
              </c:strCache>
            </c:strRef>
          </c:cat>
          <c:val>
            <c:numRef>
              <c:f>Sheet1!$B$2:$B$4</c:f>
              <c:numCache>
                <c:formatCode>General</c:formatCode>
                <c:ptCount val="3"/>
                <c:pt idx="0">
                  <c:v>71.8</c:v>
                </c:pt>
                <c:pt idx="1">
                  <c:v>2.6</c:v>
                </c:pt>
                <c:pt idx="2">
                  <c:v>25.6</c:v>
                </c:pt>
              </c:numCache>
            </c:numRef>
          </c:val>
        </c:ser>
        <c:ser>
          <c:idx val="1"/>
          <c:order val="1"/>
          <c:tx>
            <c:strRef>
              <c:f>Sheet1!$B$1</c:f>
              <c:strCache>
                <c:ptCount val="1"/>
                <c:pt idx="0">
                  <c:v>   </c:v>
                </c:pt>
              </c:strCache>
            </c:strRef>
          </c:tx>
          <c:dPt>
            <c:idx val="0"/>
            <c:bubble3D val="0"/>
            <c:spPr>
              <a:solidFill>
                <a:srgbClr val="E4D2F2"/>
              </a:solidFill>
            </c:spPr>
          </c:dPt>
          <c:dPt>
            <c:idx val="2"/>
            <c:bubble3D val="0"/>
            <c:spPr>
              <a:solidFill>
                <a:srgbClr val="FF9900"/>
              </a:solidFill>
            </c:spPr>
          </c:dPt>
          <c:dLbls>
            <c:dLbl>
              <c:idx val="0"/>
              <c:tx>
                <c:rich>
                  <a:bodyPr/>
                  <a:lstStyle/>
                  <a:p>
                    <a:pPr>
                      <a:defRPr/>
                    </a:pPr>
                    <a:r>
                      <a:rPr lang="en-US"/>
                      <a:t>72%</a:t>
                    </a:r>
                  </a:p>
                </c:rich>
              </c:tx>
              <c:spPr/>
              <c:dLblPos val="bestFit"/>
              <c:showLegendKey val="0"/>
              <c:showVal val="0"/>
              <c:showCatName val="0"/>
              <c:showSerName val="0"/>
              <c:showPercent val="0"/>
              <c:showBubbleSize val="0"/>
            </c:dLbl>
            <c:dLbl>
              <c:idx val="1"/>
              <c:tx>
                <c:rich>
                  <a:bodyPr/>
                  <a:lstStyle/>
                  <a:p>
                    <a:pPr>
                      <a:defRPr/>
                    </a:pPr>
                    <a:r>
                      <a:rPr lang="en-US"/>
                      <a:t>3%</a:t>
                    </a:r>
                  </a:p>
                </c:rich>
              </c:tx>
              <c:spPr/>
              <c:showLegendKey val="0"/>
              <c:showVal val="0"/>
              <c:showCatName val="0"/>
              <c:showSerName val="0"/>
              <c:showPercent val="0"/>
              <c:showBubbleSize val="0"/>
            </c:dLbl>
            <c:dLbl>
              <c:idx val="2"/>
              <c:tx>
                <c:rich>
                  <a:bodyPr/>
                  <a:lstStyle/>
                  <a:p>
                    <a:pPr>
                      <a:defRPr/>
                    </a:pPr>
                    <a:r>
                      <a:rPr lang="en-US"/>
                      <a:t>26%</a:t>
                    </a:r>
                  </a:p>
                </c:rich>
              </c:tx>
              <c:spPr/>
              <c:showLegendKey val="0"/>
              <c:showVal val="0"/>
              <c:showCatName val="0"/>
              <c:showSerName val="0"/>
              <c:showPercent val="0"/>
              <c:showBubbleSize val="0"/>
            </c:dLbl>
            <c:showLegendKey val="0"/>
            <c:showVal val="0"/>
            <c:showCatName val="0"/>
            <c:showSerName val="0"/>
            <c:showPercent val="0"/>
            <c:showBubbleSize val="0"/>
          </c:dLbls>
          <c:cat>
            <c:strRef>
              <c:f>Sheet1!$A$2:$A$4</c:f>
              <c:strCache>
                <c:ptCount val="3"/>
                <c:pt idx="0">
                  <c:v>White</c:v>
                </c:pt>
                <c:pt idx="1">
                  <c:v>Af Am</c:v>
                </c:pt>
                <c:pt idx="2">
                  <c:v>Hisp</c:v>
                </c:pt>
              </c:strCache>
            </c:strRef>
          </c:cat>
          <c:val>
            <c:numRef>
              <c:f>Sheet1!$B$2:$B$4</c:f>
              <c:numCache>
                <c:formatCode>General</c:formatCode>
                <c:ptCount val="3"/>
                <c:pt idx="0">
                  <c:v>71.8</c:v>
                </c:pt>
                <c:pt idx="1">
                  <c:v>2.6</c:v>
                </c:pt>
                <c:pt idx="2">
                  <c:v>25.6</c:v>
                </c:pt>
              </c:numCache>
            </c:numRef>
          </c:val>
        </c:ser>
        <c:dLbls>
          <c:showLegendKey val="0"/>
          <c:showVal val="0"/>
          <c:showCatName val="0"/>
          <c:showSerName val="0"/>
          <c:showPercent val="0"/>
          <c:showBubbleSize val="0"/>
          <c:showLeaderLines val="0"/>
        </c:dLbls>
        <c:firstSliceAng val="50"/>
      </c:pieChart>
      <c:spPr>
        <a:noFill/>
        <a:ln w="25371">
          <a:noFill/>
        </a:ln>
      </c:spPr>
    </c:plotArea>
    <c:plotVisOnly val="1"/>
    <c:dispBlanksAs val="zero"/>
    <c:showDLblsOverMax val="0"/>
  </c:chart>
  <c:txPr>
    <a:bodyPr/>
    <a:lstStyle/>
    <a:p>
      <a:pPr>
        <a:defRPr sz="1790">
          <a:solidFill>
            <a:srgbClr val="002060"/>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5" Type="http://schemas.openxmlformats.org/officeDocument/2006/relationships/image" Target="../media/image39.emf"/><Relationship Id="rId4"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0E73359D-69C4-4CC8-AFDC-48A72C66FE63}" type="datetime1">
              <a:rPr lang="en-US"/>
              <a:pPr>
                <a:defRPr/>
              </a:pPr>
              <a:t>7/25/2011</a:t>
            </a:fld>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1D816753-7C93-4C4A-AD7F-98D448C87F49}" type="slidenum">
              <a:rPr lang="en-US"/>
              <a:pPr>
                <a:defRPr/>
              </a:pPr>
              <a:t>‹#›</a:t>
            </a:fld>
            <a:endParaRPr lang="en-US"/>
          </a:p>
        </p:txBody>
      </p:sp>
    </p:spTree>
    <p:extLst>
      <p:ext uri="{BB962C8B-B14F-4D97-AF65-F5344CB8AC3E}">
        <p14:creationId xmlns:p14="http://schemas.microsoft.com/office/powerpoint/2010/main" val="220845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imh.nih.gov/videos/press/prbrainmaturing.mpe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a:noFill/>
        </p:spPr>
        <p:txBody>
          <a:bodyPr/>
          <a:lstStyle/>
          <a:p>
            <a:fld id="{1DAC5104-2F29-430A-8ED1-78F0B48F7312}"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defTabSz="914400" eaLnBrk="1" hangingPunct="1"/>
            <a:endParaRPr lang="en-US" smtClean="0"/>
          </a:p>
        </p:txBody>
      </p:sp>
      <p:sp>
        <p:nvSpPr>
          <p:cNvPr id="1095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C13DFF5-92B9-4795-8077-FCF65B199191}" type="slidenum">
              <a:rPr lang="en-US" sz="1200"/>
              <a:pPr algn="r" defTabSz="914400"/>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14400" eaLnBrk="1" hangingPunct="1"/>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2B860279-5C29-418C-A75E-3944A3778787}" type="slidenum">
              <a:rPr lang="en-US" sz="1200"/>
              <a:pPr algn="r" defTabSz="914400"/>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defTabSz="914400" eaLnBrk="1" hangingPunct="1"/>
            <a:endParaRPr lang="en-US" smtClean="0"/>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DA92F51-495A-4B4D-B16A-EDF09DC3A0F2}" type="slidenum">
              <a:rPr lang="en-US" sz="1200"/>
              <a:pPr algn="r" defTabSz="914400"/>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defTabSz="914400" eaLnBrk="1" hangingPunct="1"/>
            <a:endParaRPr lang="en-US" smtClean="0"/>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B144ABE-55CB-435A-9CF4-ED1AF4BFB9FD}" type="slidenum">
              <a:rPr lang="en-US" sz="1200"/>
              <a:pPr algn="r" defTabSz="914400"/>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defTabSz="914400" eaLnBrk="1" hangingPunct="1"/>
            <a:endParaRPr lang="en-US" smtClean="0"/>
          </a:p>
        </p:txBody>
      </p:sp>
      <p:sp>
        <p:nvSpPr>
          <p:cNvPr id="1136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3D527BA-FC6C-4160-8B75-4520621FC31F}" type="slidenum">
              <a:rPr lang="en-US" sz="1200"/>
              <a:pPr algn="r" defTabSz="914400"/>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E17E2CF3-B184-4DEE-BE51-A9F99B699DBF}" type="slidenum">
              <a:rPr lang="en-US" sz="1200"/>
              <a:pPr algn="r" defTabSz="914400"/>
              <a:t>15</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p:spPr>
        <p:txBody>
          <a:bodyPr/>
          <a:lstStyle/>
          <a:p>
            <a:pPr defTabSz="914400"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defTabSz="914400" eaLnBrk="1" hangingPunct="1"/>
            <a:endParaRPr lang="en-US" smtClean="0"/>
          </a:p>
        </p:txBody>
      </p:sp>
      <p:sp>
        <p:nvSpPr>
          <p:cNvPr id="1157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6C93EB24-6216-45DA-98D6-23E99F4F625B}" type="slidenum">
              <a:rPr lang="en-US" sz="1200"/>
              <a:pPr algn="r" defTabSz="914400"/>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23BDADED-BC06-4D02-B1D8-1342F8AA96A7}" type="slidenum">
              <a:rPr lang="en-US" sz="1200"/>
              <a:pPr algn="r" defTabSz="914400"/>
              <a:t>17</a:t>
            </a:fld>
            <a:endParaRPr lang="en-US" sz="1200"/>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xfrm>
            <a:off x="914400" y="4343400"/>
            <a:ext cx="5029200" cy="4114800"/>
          </a:xfrm>
          <a:noFill/>
          <a:ln/>
        </p:spPr>
        <p:txBody>
          <a:bodyPr/>
          <a:lstStyle/>
          <a:p>
            <a:pPr defTabSz="914400" eaLnBrk="1" hangingPunct="1"/>
            <a:endParaRPr lang="en-US" smtClean="0"/>
          </a:p>
        </p:txBody>
      </p:sp>
      <p:sp>
        <p:nvSpPr>
          <p:cNvPr id="11674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28120B73-2132-4D21-BA82-EC669F593A44}" type="slidenum">
              <a:rPr lang="en-US" sz="1200">
                <a:latin typeface="Times New Roman" pitchFamily="18" charset="0"/>
              </a:rPr>
              <a:pPr algn="r" defTabSz="914400"/>
              <a:t>17</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defTabSz="914400" eaLnBrk="1" hangingPunct="1"/>
            <a:endParaRPr lang="en-US" smtClean="0"/>
          </a:p>
        </p:txBody>
      </p:sp>
      <p:sp>
        <p:nvSpPr>
          <p:cNvPr id="1177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04938C8-A5D5-466E-A0FB-2E5A968FB137}" type="slidenum">
              <a:rPr lang="en-US" sz="1200"/>
              <a:pPr algn="r" defTabSz="914400"/>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defTabSz="914400" eaLnBrk="1" hangingPunct="1"/>
            <a:endParaRPr lang="en-US" smtClean="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676EF175-A4C3-4352-BAE2-5AD9D921F40D}" type="slidenum">
              <a:rPr lang="en-US" sz="1200"/>
              <a:pPr algn="r" defTabSz="914400"/>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defTabSz="914400" eaLnBrk="1" hangingPunct="1"/>
            <a:endParaRPr lang="en-US" smtClean="0"/>
          </a:p>
        </p:txBody>
      </p:sp>
      <p:sp>
        <p:nvSpPr>
          <p:cNvPr id="1013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20A9AC8-C995-4AED-8733-4C2F14B9E842}" type="slidenum">
              <a:rPr lang="en-US" sz="1200"/>
              <a:pPr algn="r" defTabSz="914400"/>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defTabSz="914400" eaLnBrk="1" hangingPunct="1"/>
            <a:endParaRPr lang="en-US" smtClean="0"/>
          </a:p>
        </p:txBody>
      </p:sp>
      <p:sp>
        <p:nvSpPr>
          <p:cNvPr id="1198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2FAA351-825F-40B2-A1C4-5D6B41A35DEA}" type="slidenum">
              <a:rPr lang="en-US" sz="1200"/>
              <a:pPr algn="r" defTabSz="914400"/>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32293643-8DC3-4803-91FC-A0F242B55B64}" type="slidenum">
              <a:rPr lang="en-US" sz="1200"/>
              <a:pPr algn="r" defTabSz="914400"/>
              <a:t>21</a:t>
            </a:fld>
            <a:endParaRPr lang="en-US" sz="1200"/>
          </a:p>
        </p:txBody>
      </p:sp>
      <p:sp>
        <p:nvSpPr>
          <p:cNvPr id="120835" name="Slide Image Placeholder 1"/>
          <p:cNvSpPr>
            <a:spLocks noGrp="1" noRot="1" noChangeAspect="1" noTextEdit="1"/>
          </p:cNvSpPr>
          <p:nvPr>
            <p:ph type="sldImg"/>
          </p:nvPr>
        </p:nvSpPr>
        <p:spPr>
          <a:ln/>
        </p:spPr>
      </p:sp>
      <p:sp>
        <p:nvSpPr>
          <p:cNvPr id="120836" name="Notes Placeholder 2"/>
          <p:cNvSpPr>
            <a:spLocks noGrp="1"/>
          </p:cNvSpPr>
          <p:nvPr>
            <p:ph type="body" idx="1"/>
          </p:nvPr>
        </p:nvSpPr>
        <p:spPr>
          <a:xfrm>
            <a:off x="914400" y="4343400"/>
            <a:ext cx="5029200" cy="4114800"/>
          </a:xfrm>
          <a:noFill/>
          <a:ln/>
        </p:spPr>
        <p:txBody>
          <a:bodyPr/>
          <a:lstStyle/>
          <a:p>
            <a:pPr defTabSz="914400" eaLnBrk="1" hangingPunct="1"/>
            <a:r>
              <a:rPr lang="en-US" smtClean="0"/>
              <a:t>Constructed from MRI scans of healthy children and teens, the time-lapse </a:t>
            </a:r>
            <a:r>
              <a:rPr lang="en-US" smtClean="0">
                <a:hlinkClick r:id="rId3"/>
              </a:rPr>
              <a:t>"movie"</a:t>
            </a:r>
            <a:r>
              <a:rPr lang="en-US" smtClean="0"/>
              <a:t>, from which the above images were extracted, compresses 15 years of brain development (ages 5–20) into just a few seconds. Red indicates more gray matter, blue less gray matter. Gray matter wanes in a back-to-front wave as the brain matures and neural connections are pruned. Areas performing more basic functions mature earlier; areas for higher order functions mature later. The prefrontal cortex, which handles reasoning and other "executive" functions, emerged late in evolution and is among the last to mature. Studies in twins are showing that development of such late-maturing areas is less influenced by heredity than areas that mature earlier.</a:t>
            </a:r>
          </a:p>
          <a:p>
            <a:pPr defTabSz="914400" eaLnBrk="1" hangingPunct="1"/>
            <a:r>
              <a:rPr lang="en-US" smtClean="0"/>
              <a:t>Source: Paul Thompson, Ph.D.</a:t>
            </a:r>
            <a:br>
              <a:rPr lang="en-US" smtClean="0"/>
            </a:br>
            <a:r>
              <a:rPr lang="en-US" smtClean="0"/>
              <a:t>UCLA Laboratory of Neuroimaging</a:t>
            </a:r>
          </a:p>
          <a:p>
            <a:pPr defTabSz="914400" eaLnBrk="1" hangingPunct="1"/>
            <a:endParaRPr lang="en-US" smtClean="0"/>
          </a:p>
        </p:txBody>
      </p:sp>
      <p:sp>
        <p:nvSpPr>
          <p:cNvPr id="12083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DA42091F-FD79-437F-81CE-1CDFD0E07BE3}" type="slidenum">
              <a:rPr lang="en-US" sz="1200">
                <a:latin typeface="Times New Roman" pitchFamily="18" charset="0"/>
              </a:rPr>
              <a:pPr algn="r" defTabSz="914400"/>
              <a:t>21</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defTabSz="914400" eaLnBrk="1" hangingPunct="1"/>
            <a:endParaRPr lang="en-US" smtClean="0"/>
          </a:p>
        </p:txBody>
      </p:sp>
      <p:sp>
        <p:nvSpPr>
          <p:cNvPr id="1218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FC89FD1-5DAD-467C-BDE9-78B2FA2F1514}" type="slidenum">
              <a:rPr lang="en-US" sz="1200"/>
              <a:pPr algn="r" defTabSz="914400"/>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A2A891E7-6C33-4122-8E6A-32A87B0FDD89}" type="slidenum">
              <a:rPr lang="en-US" sz="1200"/>
              <a:pPr algn="r" defTabSz="914400"/>
              <a:t>23</a:t>
            </a:fld>
            <a:endParaRPr lang="en-US" sz="1200"/>
          </a:p>
        </p:txBody>
      </p:sp>
      <p:sp>
        <p:nvSpPr>
          <p:cNvPr id="122883" name="Slide Image Placeholder 1"/>
          <p:cNvSpPr>
            <a:spLocks noGrp="1" noRot="1" noChangeAspect="1" noTextEdit="1"/>
          </p:cNvSpPr>
          <p:nvPr>
            <p:ph type="sldImg"/>
          </p:nvPr>
        </p:nvSpPr>
        <p:spPr>
          <a:ln/>
        </p:spPr>
      </p:sp>
      <p:sp>
        <p:nvSpPr>
          <p:cNvPr id="122884" name="Notes Placeholder 2"/>
          <p:cNvSpPr>
            <a:spLocks noGrp="1"/>
          </p:cNvSpPr>
          <p:nvPr>
            <p:ph type="body" idx="1"/>
          </p:nvPr>
        </p:nvSpPr>
        <p:spPr>
          <a:xfrm>
            <a:off x="914400" y="4343400"/>
            <a:ext cx="5029200" cy="4114800"/>
          </a:xfrm>
          <a:noFill/>
          <a:ln/>
        </p:spPr>
        <p:txBody>
          <a:bodyPr lIns="91438" tIns="45719" rIns="91438" bIns="45719"/>
          <a:lstStyle/>
          <a:p>
            <a:pPr defTabSz="914400" eaLnBrk="1" hangingPunct="1"/>
            <a:endParaRPr lang="en-US" smtClean="0"/>
          </a:p>
        </p:txBody>
      </p:sp>
      <p:sp>
        <p:nvSpPr>
          <p:cNvPr id="12288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defTabSz="904875"/>
            <a:fld id="{F960AD78-240E-424B-B634-CDC09DE5F427}" type="slidenum">
              <a:rPr lang="en-US" sz="1200">
                <a:latin typeface="Times New Roman" pitchFamily="18" charset="0"/>
                <a:cs typeface="Arial" charset="0"/>
              </a:rPr>
              <a:pPr algn="r" defTabSz="904875"/>
              <a:t>23</a:t>
            </a:fld>
            <a:endParaRPr lang="en-US" sz="1200">
              <a:latin typeface="Times New Roman" pitchFamily="18"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defTabSz="914400" eaLnBrk="1" hangingPunct="1"/>
            <a:endParaRPr lang="en-US" smtClean="0"/>
          </a:p>
        </p:txBody>
      </p:sp>
      <p:sp>
        <p:nvSpPr>
          <p:cNvPr id="1239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38973D5-11A5-4B68-91F0-75EC9001B583}" type="slidenum">
              <a:rPr lang="en-US" sz="1200"/>
              <a:pPr algn="r" defTabSz="914400"/>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defTabSz="914400" eaLnBrk="1" hangingPunct="1"/>
            <a:endParaRPr lang="en-US" smtClean="0"/>
          </a:p>
        </p:txBody>
      </p:sp>
      <p:sp>
        <p:nvSpPr>
          <p:cNvPr id="1249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9C59160-6AE1-4C95-BC94-AA9C9ACBFCD1}" type="slidenum">
              <a:rPr lang="en-US" sz="1200"/>
              <a:pPr algn="r" defTabSz="914400"/>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defTabSz="914400" eaLnBrk="1" hangingPunct="1"/>
            <a:endParaRPr lang="en-US" smtClean="0"/>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D0F5FEF-5945-4EE8-BBC6-788BF332C376}" type="slidenum">
              <a:rPr lang="en-US" sz="1200"/>
              <a:pPr algn="r" defTabSz="914400"/>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defTabSz="914400" eaLnBrk="1" hangingPunct="1"/>
            <a:endParaRPr lang="en-US" smtClean="0"/>
          </a:p>
        </p:txBody>
      </p:sp>
      <p:sp>
        <p:nvSpPr>
          <p:cNvPr id="1280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8989805-D75D-4D63-84A2-ED0206F03235}" type="slidenum">
              <a:rPr lang="en-US" sz="1200"/>
              <a:pPr algn="r" defTabSz="914400"/>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defTabSz="914400" eaLnBrk="1" hangingPunct="1"/>
            <a:endParaRPr lang="en-US" smtClean="0"/>
          </a:p>
        </p:txBody>
      </p:sp>
      <p:sp>
        <p:nvSpPr>
          <p:cNvPr id="1290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8CA538A-A5B8-405A-BF33-340DAE336915}" type="slidenum">
              <a:rPr lang="en-US" sz="1200"/>
              <a:pPr algn="r" defTabSz="914400"/>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defTabSz="914400" eaLnBrk="1" hangingPunct="1"/>
            <a:endParaRPr lang="en-US" smtClean="0"/>
          </a:p>
        </p:txBody>
      </p:sp>
      <p:sp>
        <p:nvSpPr>
          <p:cNvPr id="1024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DF35F65-990A-4772-8380-970B561E9116}" type="slidenum">
              <a:rPr lang="en-US" sz="1200"/>
              <a:pPr algn="r" defTabSz="914400"/>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defTabSz="914400" eaLnBrk="1" hangingPunct="1"/>
            <a:endParaRPr lang="en-US" smtClean="0"/>
          </a:p>
        </p:txBody>
      </p:sp>
      <p:sp>
        <p:nvSpPr>
          <p:cNvPr id="130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2FD8FEA-6E8A-45A0-A75B-80B18057208C}" type="slidenum">
              <a:rPr lang="en-US" sz="1200"/>
              <a:pPr algn="r" defTabSz="914400"/>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7D9130B9-DF6E-4748-B219-FE8BF8B679AE}" type="slidenum">
              <a:rPr lang="en-US" sz="1200"/>
              <a:pPr algn="r" defTabSz="914400"/>
              <a:t>31</a:t>
            </a:fld>
            <a:endParaRPr 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lIns="91438" tIns="45719" rIns="91438" bIns="45719"/>
          <a:lstStyle/>
          <a:p>
            <a:pPr defTabSz="914400"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F7E5822B-43D9-4821-911A-0F7000EC30CE}" type="slidenum">
              <a:rPr lang="en-US" sz="1200"/>
              <a:pPr algn="r" defTabSz="914400"/>
              <a:t>32</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p:spPr>
        <p:txBody>
          <a:bodyPr lIns="91438" tIns="45719" rIns="91438" bIns="45719"/>
          <a:lstStyle/>
          <a:p>
            <a:pPr defTabSz="914400"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defTabSz="914400" eaLnBrk="1" hangingPunct="1"/>
            <a:endParaRPr lang="en-US" smtClean="0"/>
          </a:p>
        </p:txBody>
      </p:sp>
      <p:sp>
        <p:nvSpPr>
          <p:cNvPr id="133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2C7BD31-A03F-4D51-9BDE-A742FEA54F1C}" type="slidenum">
              <a:rPr lang="en-US" sz="1200"/>
              <a:pPr algn="r" defTabSz="914400"/>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defTabSz="914400" eaLnBrk="1" hangingPunct="1"/>
            <a:endParaRPr lang="en-US" smtClean="0"/>
          </a:p>
        </p:txBody>
      </p:sp>
      <p:sp>
        <p:nvSpPr>
          <p:cNvPr id="1341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C45FA71-5E4A-4B6F-B13F-1E80586C1861}" type="slidenum">
              <a:rPr lang="en-US" sz="1200"/>
              <a:pPr algn="r" defTabSz="914400"/>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defTabSz="914400" eaLnBrk="1" hangingPunct="1"/>
            <a:endParaRPr lang="en-US" smtClean="0"/>
          </a:p>
        </p:txBody>
      </p:sp>
      <p:sp>
        <p:nvSpPr>
          <p:cNvPr id="135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28596BE-8496-4EA1-847E-28EC3D60877A}" type="slidenum">
              <a:rPr lang="en-US" sz="1200"/>
              <a:pPr algn="r" defTabSz="914400"/>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defTabSz="914400" eaLnBrk="1" hangingPunct="1"/>
            <a:endParaRPr lang="en-US" smtClean="0"/>
          </a:p>
        </p:txBody>
      </p:sp>
      <p:sp>
        <p:nvSpPr>
          <p:cNvPr id="1361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41DF252-F765-4F95-AC73-F17E11362138}" type="slidenum">
              <a:rPr lang="en-US" sz="1200"/>
              <a:pPr algn="r" defTabSz="914400"/>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defTabSz="914400" eaLnBrk="1" hangingPunct="1"/>
            <a:endParaRPr lang="en-US" smtClean="0"/>
          </a:p>
        </p:txBody>
      </p:sp>
      <p:sp>
        <p:nvSpPr>
          <p:cNvPr id="137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A4B3434-4376-41E7-9438-0E911238EDCA}" type="slidenum">
              <a:rPr lang="en-US" sz="1200"/>
              <a:pPr algn="r" defTabSz="914400"/>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defTabSz="914400" eaLnBrk="1" hangingPunct="1"/>
            <a:endParaRPr lang="en-US" smtClean="0"/>
          </a:p>
        </p:txBody>
      </p:sp>
      <p:sp>
        <p:nvSpPr>
          <p:cNvPr id="138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4C20405-6AFD-4D23-9849-8783E78AC138}" type="slidenum">
              <a:rPr lang="en-US" sz="1200"/>
              <a:pPr algn="r" defTabSz="914400"/>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CD989196-ABBA-4455-9DB7-172A5E4197AC}" type="slidenum">
              <a:rPr lang="en-US" sz="1200"/>
              <a:pPr algn="r" defTabSz="914400"/>
              <a:t>39</a:t>
            </a:fld>
            <a:endParaRPr lang="en-US" sz="1200"/>
          </a:p>
        </p:txBody>
      </p:sp>
      <p:sp>
        <p:nvSpPr>
          <p:cNvPr id="1392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6AA93CE1-04C9-42A6-B8E4-A3A978ED3C35}" type="slidenum">
              <a:rPr lang="en-US" sz="1200">
                <a:latin typeface="Times New Roman" pitchFamily="18" charset="0"/>
              </a:rPr>
              <a:pPr algn="r" defTabSz="914400"/>
              <a:t>39</a:t>
            </a:fld>
            <a:endParaRPr lang="en-US" sz="1200">
              <a:latin typeface="Times New Roman" pitchFamily="18"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xfrm>
            <a:off x="914400" y="4343400"/>
            <a:ext cx="5029200" cy="4114800"/>
          </a:xfrm>
          <a:noFill/>
          <a:ln/>
        </p:spPr>
        <p:txBody>
          <a:bodyPr/>
          <a:lstStyle/>
          <a:p>
            <a:pPr defTabSz="914400" eaLnBrk="1" hangingPunct="1"/>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defTabSz="914400" eaLnBrk="1" hangingPunct="1"/>
            <a:endParaRPr lang="en-US" smtClean="0"/>
          </a:p>
        </p:txBody>
      </p:sp>
      <p:sp>
        <p:nvSpPr>
          <p:cNvPr id="1034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0A8DC33-E737-4AE5-834F-189C5E9AB7F4}" type="slidenum">
              <a:rPr lang="en-US" sz="1200"/>
              <a:pPr algn="r" defTabSz="914400"/>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48CC8011-0CB1-49A2-A1A1-E05718CDA582}" type="slidenum">
              <a:rPr lang="en-US" sz="1200"/>
              <a:pPr algn="r" defTabSz="914400"/>
              <a:t>40</a:t>
            </a:fld>
            <a:endParaRPr lang="en-US" sz="1200"/>
          </a:p>
        </p:txBody>
      </p:sp>
      <p:sp>
        <p:nvSpPr>
          <p:cNvPr id="14029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33E49C53-FB61-4701-86D2-BB091E0B1B8A}" type="slidenum">
              <a:rPr lang="en-US" sz="1200">
                <a:latin typeface="Times New Roman" pitchFamily="18" charset="0"/>
              </a:rPr>
              <a:pPr algn="r" defTabSz="914400"/>
              <a:t>40</a:t>
            </a:fld>
            <a:endParaRPr lang="en-US" sz="1200">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xfrm>
            <a:off x="914400" y="4343400"/>
            <a:ext cx="5029200" cy="4114800"/>
          </a:xfrm>
          <a:noFill/>
          <a:ln/>
        </p:spPr>
        <p:txBody>
          <a:bodyPr/>
          <a:lstStyle/>
          <a:p>
            <a:pPr defTabSz="914400"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BC07746D-CE45-48B3-A99E-1A3FB58321E7}" type="slidenum">
              <a:rPr lang="en-US" sz="1200"/>
              <a:pPr algn="r" defTabSz="914400"/>
              <a:t>41</a:t>
            </a:fld>
            <a:endParaRPr lang="en-US" sz="1200"/>
          </a:p>
        </p:txBody>
      </p:sp>
      <p:sp>
        <p:nvSpPr>
          <p:cNvPr id="14131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8C0D6081-A6A8-4223-B22E-38E7DAD3E962}" type="slidenum">
              <a:rPr lang="en-US" sz="1200">
                <a:latin typeface="Times New Roman" pitchFamily="18" charset="0"/>
              </a:rPr>
              <a:pPr algn="r" defTabSz="914400"/>
              <a:t>41</a:t>
            </a:fld>
            <a:endParaRPr lang="en-US" sz="1200">
              <a:latin typeface="Times New Roman" pitchFamily="18" charset="0"/>
            </a:endParaRPr>
          </a:p>
        </p:txBody>
      </p:sp>
      <p:sp>
        <p:nvSpPr>
          <p:cNvPr id="141316" name="Rectangle 1026"/>
          <p:cNvSpPr>
            <a:spLocks noGrp="1" noRot="1" noChangeAspect="1" noChangeArrowheads="1" noTextEdit="1"/>
          </p:cNvSpPr>
          <p:nvPr>
            <p:ph type="sldImg"/>
          </p:nvPr>
        </p:nvSpPr>
        <p:spPr>
          <a:ln/>
        </p:spPr>
      </p:sp>
      <p:sp>
        <p:nvSpPr>
          <p:cNvPr id="141317" name="Rectangle 1027"/>
          <p:cNvSpPr>
            <a:spLocks noGrp="1" noChangeArrowheads="1"/>
          </p:cNvSpPr>
          <p:nvPr>
            <p:ph type="body" idx="1"/>
          </p:nvPr>
        </p:nvSpPr>
        <p:spPr>
          <a:xfrm>
            <a:off x="914400" y="4343400"/>
            <a:ext cx="5029200" cy="4114800"/>
          </a:xfrm>
          <a:noFill/>
          <a:ln/>
        </p:spPr>
        <p:txBody>
          <a:bodyPr/>
          <a:lstStyle/>
          <a:p>
            <a:pPr defTabSz="914400"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defTabSz="914400" eaLnBrk="1" hangingPunct="1"/>
            <a:endParaRPr lang="en-US" smtClean="0"/>
          </a:p>
        </p:txBody>
      </p:sp>
      <p:sp>
        <p:nvSpPr>
          <p:cNvPr id="1423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715949D-C682-48A2-9712-14F788D1B07B}" type="slidenum">
              <a:rPr lang="en-US" sz="1200"/>
              <a:pPr algn="r" defTabSz="914400"/>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defTabSz="914400" eaLnBrk="1" hangingPunct="1"/>
            <a:endParaRPr lang="en-US" smtClean="0"/>
          </a:p>
        </p:txBody>
      </p:sp>
      <p:sp>
        <p:nvSpPr>
          <p:cNvPr id="1433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2FF8C88-0626-47A0-9C23-03793AC9973E}" type="slidenum">
              <a:rPr lang="en-US" sz="1200"/>
              <a:pPr algn="r" defTabSz="914400"/>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C86A1C18-6815-413C-AD2A-E9F31EEE6A06}" type="slidenum">
              <a:rPr lang="en-US" sz="1200"/>
              <a:pPr algn="r" defTabSz="914400"/>
              <a:t>44</a:t>
            </a:fld>
            <a:endParaRPr lang="en-US" sz="1200"/>
          </a:p>
        </p:txBody>
      </p:sp>
      <p:sp>
        <p:nvSpPr>
          <p:cNvPr id="14438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defTabSz="904875"/>
            <a:fld id="{6DF1D2C9-D042-4FE3-9022-284A8AE0928E}" type="slidenum">
              <a:rPr lang="en-US" sz="1200">
                <a:latin typeface="Times New Roman" pitchFamily="18" charset="0"/>
                <a:cs typeface="Arial" charset="0"/>
              </a:rPr>
              <a:pPr algn="r" defTabSz="904875"/>
              <a:t>44</a:t>
            </a:fld>
            <a:endParaRPr lang="en-US" sz="1200">
              <a:latin typeface="Times New Roman" pitchFamily="18" charset="0"/>
              <a:cs typeface="Arial"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xfrm>
            <a:off x="914400" y="4343400"/>
            <a:ext cx="5029200" cy="4114800"/>
          </a:xfrm>
          <a:noFill/>
          <a:ln/>
        </p:spPr>
        <p:txBody>
          <a:bodyPr lIns="91438" tIns="45719" rIns="91438" bIns="45719"/>
          <a:lstStyle/>
          <a:p>
            <a:pPr defTabSz="914400"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defTabSz="914400" eaLnBrk="1" hangingPunct="1"/>
            <a:endParaRPr lang="en-US" smtClean="0"/>
          </a:p>
        </p:txBody>
      </p:sp>
      <p:sp>
        <p:nvSpPr>
          <p:cNvPr id="145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B5F3AAF-BD37-4940-A732-4B7BDF7BC63B}" type="slidenum">
              <a:rPr lang="en-US" sz="1200"/>
              <a:pPr algn="r" defTabSz="914400"/>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defTabSz="914400" eaLnBrk="1" hangingPunct="1"/>
            <a:endParaRPr lang="en-US" smtClean="0"/>
          </a:p>
        </p:txBody>
      </p:sp>
      <p:sp>
        <p:nvSpPr>
          <p:cNvPr id="146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6105CA8C-5ED4-4182-BAE6-E19F149FAD51}" type="slidenum">
              <a:rPr lang="en-US" sz="1200"/>
              <a:pPr algn="r" defTabSz="914400"/>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defTabSz="914400" eaLnBrk="1" hangingPunct="1"/>
            <a:endParaRPr lang="en-US" smtClean="0"/>
          </a:p>
        </p:txBody>
      </p:sp>
      <p:sp>
        <p:nvSpPr>
          <p:cNvPr id="1474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E21F35D-8EA9-41EE-B368-85CC472E6DCE}" type="slidenum">
              <a:rPr lang="en-US" sz="1200"/>
              <a:pPr algn="r" defTabSz="914400"/>
              <a:t>47</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defTabSz="914400" eaLnBrk="1" hangingPunct="1"/>
            <a:endParaRPr lang="en-US" smtClean="0"/>
          </a:p>
        </p:txBody>
      </p:sp>
      <p:sp>
        <p:nvSpPr>
          <p:cNvPr id="1484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C941015-731C-46A3-A84C-869C33431EF9}" type="slidenum">
              <a:rPr lang="en-US" sz="1200"/>
              <a:pPr algn="r" defTabSz="914400"/>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defTabSz="914400" eaLnBrk="1" hangingPunct="1"/>
            <a:endParaRPr lang="en-US" smtClean="0"/>
          </a:p>
        </p:txBody>
      </p:sp>
      <p:sp>
        <p:nvSpPr>
          <p:cNvPr id="149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7B91FA4-91B4-4923-AED9-5D22E1244E86}" type="slidenum">
              <a:rPr lang="en-US" sz="1200"/>
              <a:pPr algn="r" defTabSz="914400"/>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defTabSz="914400" eaLnBrk="1" hangingPunct="1"/>
            <a:endParaRPr lang="en-US" smtClean="0"/>
          </a:p>
        </p:txBody>
      </p:sp>
      <p:sp>
        <p:nvSpPr>
          <p:cNvPr id="1044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3071AA3-B2E0-4149-8CB4-CD8D44903D2B}" type="slidenum">
              <a:rPr lang="en-US" sz="1200"/>
              <a:pPr algn="r" defTabSz="914400"/>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C8B2C51A-86CE-49B5-BECA-C2C6EE7A57B3}" type="slidenum">
              <a:rPr lang="en-US" sz="1200"/>
              <a:pPr algn="r" defTabSz="914400"/>
              <a:t>50</a:t>
            </a:fld>
            <a:endParaRPr lang="en-US" sz="1200"/>
          </a:p>
        </p:txBody>
      </p:sp>
      <p:sp>
        <p:nvSpPr>
          <p:cNvPr id="150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B82F184A-C768-4F02-8B5E-AA0A4F8CFA72}" type="slidenum">
              <a:rPr lang="en-US" sz="1200">
                <a:latin typeface="Times New Roman" pitchFamily="18" charset="0"/>
              </a:rPr>
              <a:pPr algn="r" defTabSz="914400"/>
              <a:t>50</a:t>
            </a:fld>
            <a:endParaRPr lang="en-US" sz="1200">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xfrm>
            <a:off x="914400" y="4343400"/>
            <a:ext cx="5029200" cy="4114800"/>
          </a:xfrm>
          <a:noFill/>
          <a:ln/>
        </p:spPr>
        <p:txBody>
          <a:bodyPr/>
          <a:lstStyle/>
          <a:p>
            <a:pPr defTabSz="914400"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95E3411D-C63F-4930-ADF5-2A67FEB98007}" type="slidenum">
              <a:rPr lang="en-US" sz="1200"/>
              <a:pPr algn="r" defTabSz="914400"/>
              <a:t>51</a:t>
            </a:fld>
            <a:endParaRPr lang="en-US" sz="1200"/>
          </a:p>
        </p:txBody>
      </p:sp>
      <p:sp>
        <p:nvSpPr>
          <p:cNvPr id="1515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defTabSz="904875"/>
            <a:fld id="{4F923E5D-878F-49E4-A51E-DA5AB08C1ACD}" type="slidenum">
              <a:rPr lang="en-US" sz="1200">
                <a:latin typeface="Times New Roman" pitchFamily="18" charset="0"/>
                <a:cs typeface="Arial" charset="0"/>
              </a:rPr>
              <a:pPr algn="r" defTabSz="904875"/>
              <a:t>51</a:t>
            </a:fld>
            <a:endParaRPr lang="en-US" sz="1200">
              <a:latin typeface="Times New Roman" pitchFamily="18" charset="0"/>
              <a:cs typeface="Arial"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xfrm>
            <a:off x="914400" y="4343400"/>
            <a:ext cx="5029200" cy="4114800"/>
          </a:xfrm>
          <a:noFill/>
          <a:ln/>
        </p:spPr>
        <p:txBody>
          <a:bodyPr lIns="91438" tIns="45719" rIns="91438" bIns="45719"/>
          <a:lstStyle/>
          <a:p>
            <a:pPr defTabSz="914400"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50B01159-84EB-4B18-BC4D-8BC873253444}" type="slidenum">
              <a:rPr lang="en-US" sz="1200"/>
              <a:pPr algn="r" defTabSz="914400"/>
              <a:t>52</a:t>
            </a:fld>
            <a:endParaRPr lang="en-US" sz="1200"/>
          </a:p>
        </p:txBody>
      </p:sp>
      <p:sp>
        <p:nvSpPr>
          <p:cNvPr id="1525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F4D30A7B-0E54-444E-BD9B-822F7C145A63}" type="slidenum">
              <a:rPr lang="en-US" sz="1200">
                <a:latin typeface="Times New Roman" pitchFamily="18" charset="0"/>
              </a:rPr>
              <a:pPr algn="r" defTabSz="914400"/>
              <a:t>52</a:t>
            </a:fld>
            <a:endParaRPr lang="en-US" sz="1200">
              <a:latin typeface="Times New Roman" pitchFamily="18"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914400" y="4343400"/>
            <a:ext cx="5029200" cy="4114800"/>
          </a:xfrm>
          <a:noFill/>
          <a:ln/>
        </p:spPr>
        <p:txBody>
          <a:bodyPr/>
          <a:lstStyle/>
          <a:p>
            <a:pPr defTabSz="914400" eaLnBrk="1" hangingPunct="1"/>
            <a:r>
              <a:rPr lang="en-US" smtClean="0"/>
              <a:t>Binds strongly = affinity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defTabSz="914400" eaLnBrk="1" hangingPunct="1"/>
            <a:endParaRPr lang="en-US" smtClean="0"/>
          </a:p>
        </p:txBody>
      </p:sp>
      <p:sp>
        <p:nvSpPr>
          <p:cNvPr id="153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71AE863-5C99-4465-8E84-C52C423F837B}" type="slidenum">
              <a:rPr lang="en-US" sz="1200"/>
              <a:pPr algn="r" defTabSz="914400"/>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smtClean="0"/>
          </a:p>
        </p:txBody>
      </p:sp>
      <p:sp>
        <p:nvSpPr>
          <p:cNvPr id="154628" name="Slide Number Placeholder 3"/>
          <p:cNvSpPr>
            <a:spLocks noGrp="1"/>
          </p:cNvSpPr>
          <p:nvPr>
            <p:ph type="sldNum" sz="quarter" idx="5"/>
          </p:nvPr>
        </p:nvSpPr>
        <p:spPr>
          <a:noFill/>
        </p:spPr>
        <p:txBody>
          <a:bodyPr/>
          <a:lstStyle/>
          <a:p>
            <a:fld id="{7F563C15-85B2-480D-B3A5-7D7E1C4701C0}" type="slidenum">
              <a:rPr lang="en-US" smtClean="0">
                <a:latin typeface="Arial" charset="0"/>
              </a:rPr>
              <a:pPr/>
              <a:t>54</a:t>
            </a:fld>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defTabSz="914400" eaLnBrk="1" hangingPunct="1"/>
            <a:endParaRPr lang="en-US" smtClean="0"/>
          </a:p>
        </p:txBody>
      </p:sp>
      <p:sp>
        <p:nvSpPr>
          <p:cNvPr id="155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AF3391D-EA9C-4FAD-9FD1-559EC07640AD}" type="slidenum">
              <a:rPr lang="en-US" sz="1200"/>
              <a:pPr algn="r" defTabSz="914400"/>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defTabSz="914400" eaLnBrk="1" hangingPunct="1"/>
            <a:endParaRPr lang="en-US" smtClean="0"/>
          </a:p>
        </p:txBody>
      </p:sp>
      <p:sp>
        <p:nvSpPr>
          <p:cNvPr id="156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B601FA67-AA8B-4399-83BB-AA56A0930FAD}" type="slidenum">
              <a:rPr lang="en-US" sz="1200"/>
              <a:pPr algn="r" defTabSz="914400"/>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defTabSz="914400" eaLnBrk="1" hangingPunct="1"/>
            <a:endParaRPr lang="en-US" smtClean="0"/>
          </a:p>
        </p:txBody>
      </p:sp>
      <p:sp>
        <p:nvSpPr>
          <p:cNvPr id="157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7558E7D-17EC-4497-BEB2-B216CD75FB20}" type="slidenum">
              <a:rPr lang="en-US" sz="1200"/>
              <a:pPr algn="r" defTabSz="914400"/>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defTabSz="914400" eaLnBrk="1" hangingPunct="1"/>
            <a:endParaRPr lang="en-US" smtClean="0"/>
          </a:p>
        </p:txBody>
      </p:sp>
      <p:sp>
        <p:nvSpPr>
          <p:cNvPr id="158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3641FAB-6127-412E-BE80-6B4F8B560A2F}" type="slidenum">
              <a:rPr lang="en-US" sz="1200"/>
              <a:pPr algn="r" defTabSz="914400"/>
              <a:t>58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defTabSz="914400" eaLnBrk="1" hangingPunct="1"/>
            <a:endParaRPr lang="en-US" smtClean="0"/>
          </a:p>
        </p:txBody>
      </p:sp>
      <p:sp>
        <p:nvSpPr>
          <p:cNvPr id="159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CEB0C67-7270-470C-859F-03A997A9EBC8}" type="slidenum">
              <a:rPr lang="en-US" sz="1200"/>
              <a:pPr algn="r" defTabSz="914400"/>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defTabSz="914400" eaLnBrk="1" hangingPunct="1"/>
            <a:endParaRPr lang="en-US" smtClean="0"/>
          </a:p>
        </p:txBody>
      </p:sp>
      <p:sp>
        <p:nvSpPr>
          <p:cNvPr id="1054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27A67FE7-8EDF-41B4-9A8C-63C5EEEED552}" type="slidenum">
              <a:rPr lang="en-US" sz="1200"/>
              <a:pPr algn="r" defTabSz="914400"/>
              <a:t>6</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defTabSz="914400" eaLnBrk="1" hangingPunct="1"/>
            <a:endParaRPr lang="en-US" smtClean="0"/>
          </a:p>
        </p:txBody>
      </p:sp>
      <p:sp>
        <p:nvSpPr>
          <p:cNvPr id="160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BD757BA4-F950-4227-8A3A-3D8704651324}" type="slidenum">
              <a:rPr lang="en-US" sz="1200"/>
              <a:pPr algn="r" defTabSz="914400"/>
              <a:t>60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defTabSz="914400" eaLnBrk="1" hangingPunct="1"/>
            <a:endParaRPr lang="en-US" smtClean="0"/>
          </a:p>
        </p:txBody>
      </p:sp>
      <p:sp>
        <p:nvSpPr>
          <p:cNvPr id="161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E1C2864-CE91-4F8B-B104-3D6FF89E2DCB}" type="slidenum">
              <a:rPr lang="en-US" sz="1200"/>
              <a:pPr algn="r" defTabSz="914400"/>
              <a:t>61</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defTabSz="914400" eaLnBrk="1" hangingPunct="1"/>
            <a:endParaRPr lang="en-US" smtClean="0"/>
          </a:p>
        </p:txBody>
      </p:sp>
      <p:sp>
        <p:nvSpPr>
          <p:cNvPr id="1628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B45E556-3AF3-4C74-A253-FC838362C001}" type="slidenum">
              <a:rPr lang="en-US" sz="1200"/>
              <a:pPr algn="r" defTabSz="914400"/>
              <a:t>62</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defTabSz="914400" eaLnBrk="1" hangingPunct="1"/>
            <a:endParaRPr lang="en-US" smtClean="0"/>
          </a:p>
        </p:txBody>
      </p:sp>
      <p:sp>
        <p:nvSpPr>
          <p:cNvPr id="163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4031051-0E16-456C-9EB4-FD24B18E6A7A}" type="slidenum">
              <a:rPr lang="en-US" sz="1200"/>
              <a:pPr algn="r" defTabSz="914400"/>
              <a:t>63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defTabSz="914400" eaLnBrk="1" hangingPunct="1"/>
            <a:endParaRPr lang="en-US" smtClean="0"/>
          </a:p>
        </p:txBody>
      </p:sp>
      <p:sp>
        <p:nvSpPr>
          <p:cNvPr id="164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24DD6F6-C80F-439C-96F2-E571CCD42893}" type="slidenum">
              <a:rPr lang="en-US" sz="1200"/>
              <a:pPr algn="r" defTabSz="914400"/>
              <a:t>64</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6B8D6AC7-8E19-4C51-B455-68FF4B772819}" type="slidenum">
              <a:rPr lang="en-US" sz="1200"/>
              <a:pPr algn="r" defTabSz="914400"/>
              <a:t>65</a:t>
            </a:fld>
            <a:endParaRPr lang="en-US" sz="1200"/>
          </a:p>
        </p:txBody>
      </p:sp>
      <p:sp>
        <p:nvSpPr>
          <p:cNvPr id="165891" name="Slide Image Placeholder 1"/>
          <p:cNvSpPr>
            <a:spLocks noGrp="1" noRot="1" noChangeAspect="1" noTextEdit="1"/>
          </p:cNvSpPr>
          <p:nvPr>
            <p:ph type="sldImg"/>
          </p:nvPr>
        </p:nvSpPr>
        <p:spPr>
          <a:ln/>
        </p:spPr>
      </p:sp>
      <p:sp>
        <p:nvSpPr>
          <p:cNvPr id="165892" name="Notes Placeholder 2"/>
          <p:cNvSpPr>
            <a:spLocks noGrp="1"/>
          </p:cNvSpPr>
          <p:nvPr>
            <p:ph type="body" idx="1"/>
          </p:nvPr>
        </p:nvSpPr>
        <p:spPr>
          <a:xfrm>
            <a:off x="914400" y="4343400"/>
            <a:ext cx="5029200" cy="4114800"/>
          </a:xfrm>
          <a:noFill/>
          <a:ln/>
        </p:spPr>
        <p:txBody>
          <a:bodyPr lIns="91438" tIns="45719" rIns="91438" bIns="45719"/>
          <a:lstStyle/>
          <a:p>
            <a:pPr defTabSz="914400" eaLnBrk="1" hangingPunct="1"/>
            <a:endParaRPr lang="en-US" smtClean="0"/>
          </a:p>
        </p:txBody>
      </p:sp>
      <p:sp>
        <p:nvSpPr>
          <p:cNvPr id="16589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defTabSz="904875"/>
            <a:fld id="{2BBFF034-A347-47D6-B49B-5E955BF0BA81}" type="slidenum">
              <a:rPr lang="en-US" sz="1200">
                <a:latin typeface="Times New Roman" pitchFamily="18" charset="0"/>
                <a:cs typeface="Arial" charset="0"/>
              </a:rPr>
              <a:pPr algn="r" defTabSz="904875"/>
              <a:t>65</a:t>
            </a:fld>
            <a:endParaRPr lang="en-US" sz="1200">
              <a:latin typeface="Times New Roman" pitchFamily="18" charset="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defTabSz="914400" eaLnBrk="1" hangingPunct="1"/>
            <a:endParaRPr lang="en-US" smtClean="0"/>
          </a:p>
        </p:txBody>
      </p:sp>
      <p:sp>
        <p:nvSpPr>
          <p:cNvPr id="166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9F10A95-5F91-4393-900D-E647307C5FB2}" type="slidenum">
              <a:rPr lang="en-US" sz="1200"/>
              <a:pPr algn="r" defTabSz="914400"/>
              <a:t>66</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defTabSz="914400" eaLnBrk="1" hangingPunct="1"/>
            <a:endParaRPr lang="en-US" smtClean="0"/>
          </a:p>
        </p:txBody>
      </p:sp>
      <p:sp>
        <p:nvSpPr>
          <p:cNvPr id="1679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5002BE5-66B0-498A-BBB1-833467402FA8}" type="slidenum">
              <a:rPr lang="en-US" sz="1200"/>
              <a:pPr algn="r" defTabSz="914400"/>
              <a:t>67</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defTabSz="914400" eaLnBrk="1" hangingPunct="1"/>
            <a:endParaRPr lang="en-US" smtClean="0"/>
          </a:p>
        </p:txBody>
      </p:sp>
      <p:sp>
        <p:nvSpPr>
          <p:cNvPr id="1689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6C9DA11-89F4-4C05-A69F-0F72092A1B76}" type="slidenum">
              <a:rPr lang="en-US" sz="1200"/>
              <a:pPr algn="r" defTabSz="914400"/>
              <a:t>68</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smtClean="0"/>
          </a:p>
        </p:txBody>
      </p:sp>
      <p:sp>
        <p:nvSpPr>
          <p:cNvPr id="169988" name="Slide Number Placeholder 3"/>
          <p:cNvSpPr>
            <a:spLocks noGrp="1"/>
          </p:cNvSpPr>
          <p:nvPr>
            <p:ph type="sldNum" sz="quarter" idx="5"/>
          </p:nvPr>
        </p:nvSpPr>
        <p:spPr>
          <a:noFill/>
        </p:spPr>
        <p:txBody>
          <a:bodyPr/>
          <a:lstStyle/>
          <a:p>
            <a:fld id="{30B44775-9A78-4FC9-AA57-AC851DF66160}" type="slidenum">
              <a:rPr lang="en-US" smtClean="0">
                <a:latin typeface="Arial" charset="0"/>
              </a:rPr>
              <a:pPr/>
              <a:t>69</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p>
        </p:txBody>
      </p:sp>
      <p:sp>
        <p:nvSpPr>
          <p:cNvPr id="106500" name="Slide Number Placeholder 3"/>
          <p:cNvSpPr>
            <a:spLocks noGrp="1"/>
          </p:cNvSpPr>
          <p:nvPr>
            <p:ph type="sldNum" sz="quarter" idx="5"/>
          </p:nvPr>
        </p:nvSpPr>
        <p:spPr>
          <a:noFill/>
        </p:spPr>
        <p:txBody>
          <a:bodyPr/>
          <a:lstStyle/>
          <a:p>
            <a:fld id="{A33EF27E-2788-4BCA-87D3-D3FEAFB1B0E1}" type="slidenum">
              <a:rPr lang="en-US" smtClean="0">
                <a:latin typeface="Arial" charset="0"/>
              </a:rPr>
              <a:pPr/>
              <a:t>7</a:t>
            </a:fld>
            <a:endParaRPr 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pPr defTabSz="914400" eaLnBrk="1" hangingPunct="1"/>
            <a:endParaRPr lang="en-US" smtClean="0"/>
          </a:p>
        </p:txBody>
      </p:sp>
      <p:sp>
        <p:nvSpPr>
          <p:cNvPr id="171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1272A6B-6ADE-4E23-BDFF-2CBE15CDC350}" type="slidenum">
              <a:rPr lang="en-US" sz="1200"/>
              <a:pPr algn="r" defTabSz="914400"/>
              <a:t>70</a:t>
            </a:fld>
            <a:endParaRPr 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defTabSz="914400" eaLnBrk="1" hangingPunct="1"/>
            <a:endParaRPr lang="en-US" smtClean="0"/>
          </a:p>
        </p:txBody>
      </p:sp>
      <p:sp>
        <p:nvSpPr>
          <p:cNvPr id="172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C8C1E35-9584-4BAF-8BC8-AEAE7E7BE5A0}" type="slidenum">
              <a:rPr lang="en-US" sz="1200"/>
              <a:pPr algn="r" defTabSz="914400"/>
              <a:t>71</a:t>
            </a:fld>
            <a:endParaRPr 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defTabSz="914400" eaLnBrk="1" hangingPunct="1"/>
            <a:endParaRPr lang="en-US" smtClean="0"/>
          </a:p>
        </p:txBody>
      </p:sp>
      <p:sp>
        <p:nvSpPr>
          <p:cNvPr id="173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81DA6C7-15E0-4951-A2C7-43FFD15905A8}" type="slidenum">
              <a:rPr lang="en-US" sz="1200"/>
              <a:pPr algn="r" defTabSz="914400"/>
              <a:t>72</a:t>
            </a:fld>
            <a:endParaRPr 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fld id="{E3483E99-6FD5-41D6-B37A-C071E907E5E9}" type="slidenum">
              <a:rPr lang="en-US" smtClean="0">
                <a:latin typeface="Arial" charset="0"/>
              </a:rPr>
              <a:pPr/>
              <a:t>73</a:t>
            </a:fld>
            <a:endParaRPr lang="en-U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14400" eaLnBrk="1" hangingPunct="1"/>
            <a:endParaRPr lang="en-US" smtClean="0"/>
          </a:p>
        </p:txBody>
      </p:sp>
      <p:sp>
        <p:nvSpPr>
          <p:cNvPr id="175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2BFA8C4-9D26-4546-BCE8-AC540699C902}" type="slidenum">
              <a:rPr lang="en-US" sz="1200"/>
              <a:pPr algn="r" defTabSz="914400"/>
              <a:t>74</a:t>
            </a:fld>
            <a:endParaRPr 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defTabSz="914400" eaLnBrk="1" hangingPunct="1"/>
            <a:endParaRPr lang="en-US" smtClean="0"/>
          </a:p>
        </p:txBody>
      </p:sp>
      <p:sp>
        <p:nvSpPr>
          <p:cNvPr id="176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B82501E-271F-4621-90B3-D41A5EA311E5}" type="slidenum">
              <a:rPr lang="en-US" sz="1200"/>
              <a:pPr algn="r" defTabSz="914400"/>
              <a:t>75</a:t>
            </a:fld>
            <a:endParaRPr 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pPr defTabSz="914400" eaLnBrk="1" hangingPunct="1"/>
            <a:endParaRPr lang="en-US" smtClean="0"/>
          </a:p>
        </p:txBody>
      </p:sp>
      <p:sp>
        <p:nvSpPr>
          <p:cNvPr id="177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1FFB88F-2E38-4C45-BACB-5DE733801033}" type="slidenum">
              <a:rPr lang="en-US" sz="1200"/>
              <a:pPr algn="r" defTabSz="914400"/>
              <a:t>76</a:t>
            </a:fld>
            <a:endParaRPr 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defTabSz="914400" eaLnBrk="1" hangingPunct="1"/>
            <a:endParaRPr lang="en-US" smtClean="0"/>
          </a:p>
        </p:txBody>
      </p:sp>
      <p:sp>
        <p:nvSpPr>
          <p:cNvPr id="1781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699D1F7-EF18-48C6-A04A-A85C8E5A8094}" type="slidenum">
              <a:rPr lang="en-US" sz="1200"/>
              <a:pPr algn="r" defTabSz="914400"/>
              <a:t>77</a:t>
            </a:fld>
            <a:endParaRPr 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defTabSz="914400" eaLnBrk="1" hangingPunct="1"/>
            <a:endParaRPr lang="en-US" smtClean="0"/>
          </a:p>
        </p:txBody>
      </p:sp>
      <p:sp>
        <p:nvSpPr>
          <p:cNvPr id="179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96462FF-612E-42DD-86BC-D959D6B1BF95}" type="slidenum">
              <a:rPr lang="en-US" sz="1200"/>
              <a:pPr algn="r" defTabSz="914400"/>
              <a:t>78</a:t>
            </a:fld>
            <a:endParaRPr 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pPr defTabSz="914400" eaLnBrk="1" hangingPunct="1"/>
            <a:endParaRPr lang="en-US" smtClean="0"/>
          </a:p>
        </p:txBody>
      </p:sp>
      <p:sp>
        <p:nvSpPr>
          <p:cNvPr id="180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BD5339A-42EB-4CFC-8343-F818FBE4DDAA}" type="slidenum">
              <a:rPr lang="en-US" sz="1200"/>
              <a:pPr algn="r" defTabSz="914400"/>
              <a:t>79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defTabSz="914400"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895317F-5470-4FE4-89DF-162D59B0E96B}" type="slidenum">
              <a:rPr lang="en-US" sz="1200"/>
              <a:pPr algn="r" defTabSz="914400"/>
              <a:t>8</a:t>
            </a:fld>
            <a:endParaRPr 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defTabSz="914400" eaLnBrk="1" hangingPunct="1"/>
            <a:endParaRPr lang="en-US" smtClean="0"/>
          </a:p>
        </p:txBody>
      </p:sp>
      <p:sp>
        <p:nvSpPr>
          <p:cNvPr id="181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20B4794-BE1E-47AA-9194-830ACF13B466}" type="slidenum">
              <a:rPr lang="en-US" sz="1200"/>
              <a:pPr algn="r" defTabSz="914400"/>
              <a:t>80</a:t>
            </a:fld>
            <a:endParaRPr 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defTabSz="914400" eaLnBrk="1" hangingPunct="1"/>
            <a:endParaRPr lang="en-US" smtClean="0"/>
          </a:p>
        </p:txBody>
      </p:sp>
      <p:sp>
        <p:nvSpPr>
          <p:cNvPr id="182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ECD473F-3130-406B-BE81-6DF8A44F5C65}" type="slidenum">
              <a:rPr lang="en-US" sz="1200"/>
              <a:pPr algn="r" defTabSz="914400"/>
              <a:t>81</a:t>
            </a:fld>
            <a:endParaRPr 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defTabSz="914400" eaLnBrk="1" hangingPunct="1"/>
            <a:endParaRPr lang="en-US" smtClean="0"/>
          </a:p>
        </p:txBody>
      </p:sp>
      <p:sp>
        <p:nvSpPr>
          <p:cNvPr id="183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86F3C78-5D8E-4C18-AB2C-B1EDCFA470DA}" type="slidenum">
              <a:rPr lang="en-US" sz="1200"/>
              <a:pPr algn="r" defTabSz="914400"/>
              <a:t>82</a:t>
            </a:fld>
            <a:endParaRPr 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pPr defTabSz="914400" eaLnBrk="1" hangingPunct="1"/>
            <a:endParaRPr lang="en-US" smtClean="0"/>
          </a:p>
        </p:txBody>
      </p:sp>
      <p:sp>
        <p:nvSpPr>
          <p:cNvPr id="184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7F5EEA9-8C0F-4629-81DE-49DC0E52138C}" type="slidenum">
              <a:rPr lang="en-US" sz="1200"/>
              <a:pPr algn="r" defTabSz="914400"/>
              <a:t>83</a:t>
            </a:fld>
            <a:endParaRPr lang="en-US"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pPr defTabSz="914400" eaLnBrk="1" hangingPunct="1"/>
            <a:endParaRPr lang="en-US" smtClean="0"/>
          </a:p>
        </p:txBody>
      </p:sp>
      <p:sp>
        <p:nvSpPr>
          <p:cNvPr id="185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2D290EA-A941-497A-95EF-3A420863CF44}" type="slidenum">
              <a:rPr lang="en-US" sz="1200"/>
              <a:pPr algn="r" defTabSz="914400"/>
              <a:t>84</a:t>
            </a:fld>
            <a:endParaRPr lang="en-US"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en-US" smtClean="0"/>
          </a:p>
        </p:txBody>
      </p:sp>
      <p:sp>
        <p:nvSpPr>
          <p:cNvPr id="186372" name="Slide Number Placeholder 3"/>
          <p:cNvSpPr>
            <a:spLocks noGrp="1"/>
          </p:cNvSpPr>
          <p:nvPr>
            <p:ph type="sldNum" sz="quarter" idx="5"/>
          </p:nvPr>
        </p:nvSpPr>
        <p:spPr>
          <a:noFill/>
        </p:spPr>
        <p:txBody>
          <a:bodyPr/>
          <a:lstStyle/>
          <a:p>
            <a:fld id="{9E855801-A77A-4CA0-8719-426F88717E03}" type="slidenum">
              <a:rPr lang="en-US" smtClean="0">
                <a:latin typeface="Arial" charset="0"/>
              </a:rPr>
              <a:pPr/>
              <a:t>85</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defTabSz="914400" eaLnBrk="1" hangingPunct="1"/>
            <a:endParaRPr lang="en-US" smtClean="0"/>
          </a:p>
        </p:txBody>
      </p:sp>
      <p:sp>
        <p:nvSpPr>
          <p:cNvPr id="1085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19192B1-9541-4B90-A8CB-229C5251C31A}" type="slidenum">
              <a:rPr lang="en-US" sz="1200"/>
              <a:pPr algn="r" defTabSz="914400"/>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EC5D03-CDC3-4749-90EF-C92ACDCCABE2}" type="datetime1">
              <a:rPr lang="en-US"/>
              <a:pPr>
                <a:defRPr/>
              </a:pPr>
              <a:t>7/25/2011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BF0BB239-3ACF-4FC0-A4CB-A41F3E76F0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404B78-8A56-4332-88F5-9ACEC2F525BB}" type="datetime1">
              <a:rPr lang="en-US"/>
              <a:pPr>
                <a:defRPr/>
              </a:pPr>
              <a:t>7/25/2011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E4A5F6-5B7D-49E2-827E-1954626316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143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50FDD6-CA22-4853-B91D-10CC3F91119C}" type="datetime1">
              <a:rPr lang="en-US"/>
              <a:pPr>
                <a:defRPr/>
              </a:pPr>
              <a:t>7/25/2011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1183-3B1E-4CA9-B011-CE66021E6B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0EC09-482C-4674-AED2-42B3081171EA}" type="datetime1">
              <a:rPr lang="en-US"/>
              <a:pPr>
                <a:defRPr/>
              </a:pPr>
              <a:t>7/25/2011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300913" y="6456363"/>
            <a:ext cx="1819275" cy="365125"/>
          </a:xfrm>
        </p:spPr>
        <p:txBody>
          <a:bodyPr/>
          <a:lstStyle>
            <a:lvl1pPr>
              <a:defRPr>
                <a:solidFill>
                  <a:schemeClr val="bg1"/>
                </a:solidFill>
              </a:defRPr>
            </a:lvl1pPr>
          </a:lstStyle>
          <a:p>
            <a:pPr>
              <a:defRPr/>
            </a:pPr>
            <a:fld id="{07288828-C6F1-43DC-8F05-FCA39D09DB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4406900"/>
            <a:ext cx="7915551"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2906713"/>
            <a:ext cx="79155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A0194E-7840-4D16-A26F-C48D153C4D15}" type="datetime1">
              <a:rPr lang="en-US"/>
              <a:pPr>
                <a:defRPr/>
              </a:pPr>
              <a:t>7/25/2011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798C0-B7A3-4D54-84CF-A537F9D85D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36010" y="1600200"/>
            <a:ext cx="36872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176173" y="1600200"/>
            <a:ext cx="396056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38FD06F-0347-47DD-A420-06FB972BDB2E}" type="datetime1">
              <a:rPr lang="en-US"/>
              <a:pPr>
                <a:defRPr/>
              </a:pPr>
              <a:t>7/25/2011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327900" y="6492875"/>
            <a:ext cx="1819275" cy="365125"/>
          </a:xfrm>
        </p:spPr>
        <p:txBody>
          <a:bodyPr/>
          <a:lstStyle>
            <a:lvl1pPr>
              <a:defRPr>
                <a:solidFill>
                  <a:schemeClr val="bg1"/>
                </a:solidFill>
              </a:defRPr>
            </a:lvl1pPr>
          </a:lstStyle>
          <a:p>
            <a:pPr>
              <a:defRPr/>
            </a:pPr>
            <a:fld id="{D17094AB-9AA1-48C9-BB23-76F8564515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39F0AE-790D-41D1-B647-F82703731EAD}" type="datetime1">
              <a:rPr lang="en-US"/>
              <a:pPr>
                <a:defRPr/>
              </a:pPr>
              <a:t>7/25/2011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C4BDD3-2253-4CAF-AB99-81C6C87E31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8569DF-04CE-4984-A872-54A7A90B614E}" type="datetime1">
              <a:rPr lang="en-US"/>
              <a:pPr>
                <a:defRPr/>
              </a:pPr>
              <a:t>7/25/2011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C029FD-5921-474B-BDA9-CAFB5FC23C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24B647-851D-4E00-A545-3589D12E8D70}" type="datetime1">
              <a:rPr lang="en-US"/>
              <a:pPr>
                <a:defRPr/>
              </a:pPr>
              <a:t>7/25/2011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280275" y="6456363"/>
            <a:ext cx="1819275" cy="365125"/>
          </a:xfrm>
        </p:spPr>
        <p:txBody>
          <a:bodyPr/>
          <a:lstStyle>
            <a:lvl1pPr>
              <a:defRPr>
                <a:solidFill>
                  <a:schemeClr val="bg1"/>
                </a:solidFill>
              </a:defRPr>
            </a:lvl1pPr>
          </a:lstStyle>
          <a:p>
            <a:pPr>
              <a:defRPr/>
            </a:pPr>
            <a:fld id="{FCA32AF0-724A-49A2-8EB1-733CE22288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79770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48641A-EF37-4F42-A37C-993C0701CF6F}" type="datetime1">
              <a:rPr lang="en-US"/>
              <a:pPr>
                <a:defRPr/>
              </a:pPr>
              <a:t>7/25/2011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D857F-3F22-442C-8FC4-AA75F6617B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4316" y="4800600"/>
            <a:ext cx="7136506"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674316" y="258474"/>
            <a:ext cx="7136506" cy="44691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74316" y="5367338"/>
            <a:ext cx="713650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3F38FA-DF6F-4EF8-BA2C-71E07A10E96D}" type="datetime1">
              <a:rPr lang="en-US"/>
              <a:pPr>
                <a:defRPr/>
              </a:pPr>
              <a:t>7/25/2011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56844E-8F71-4955-8D2C-A4CC9F9659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274638"/>
            <a:ext cx="8372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366713" y="1600200"/>
            <a:ext cx="80057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CAE22BE-F358-46B7-A109-7E62F6AF7A0C}" type="datetime1">
              <a:rPr lang="en-US"/>
              <a:pPr>
                <a:defRPr/>
              </a:pPr>
              <a:t>7/25/2011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819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accent1"/>
                </a:solidFill>
                <a:latin typeface="Calibri" pitchFamily="34" charset="0"/>
              </a:defRPr>
            </a:lvl1pPr>
          </a:lstStyle>
          <a:p>
            <a:pPr>
              <a:defRPr/>
            </a:pPr>
            <a:r>
              <a:rPr lang="en-US"/>
              <a:t>Slide </a:t>
            </a:r>
            <a:fld id="{1169A870-E488-4C0E-8B9E-C30B3A6FD1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76" charset="-128"/>
          <a:cs typeface="ＭＳ Ｐゴシック" pitchFamily="76" charset="-128"/>
        </a:defRPr>
      </a:lvl1pPr>
      <a:lvl2pPr algn="ctr" defTabSz="457200" rtl="0" eaLnBrk="0" fontAlgn="base" hangingPunct="0">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2pPr>
      <a:lvl3pPr algn="ctr" defTabSz="457200" rtl="0" eaLnBrk="0" fontAlgn="base" hangingPunct="0">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3pPr>
      <a:lvl4pPr algn="ctr" defTabSz="457200" rtl="0" eaLnBrk="0" fontAlgn="base" hangingPunct="0">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4pPr>
      <a:lvl5pPr algn="ctr" defTabSz="457200" rtl="0" eaLnBrk="0" fontAlgn="base" hangingPunct="0">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5pPr>
      <a:lvl6pPr marL="457200" algn="ctr" defTabSz="457200" rtl="0" fontAlgn="base">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6pPr>
      <a:lvl7pPr marL="914400" algn="ctr" defTabSz="457200" rtl="0" fontAlgn="base">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7pPr>
      <a:lvl8pPr marL="1371600" algn="ctr" defTabSz="457200" rtl="0" fontAlgn="base">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8pPr>
      <a:lvl9pPr marL="1828800" algn="ctr" defTabSz="457200" rtl="0" fontAlgn="base">
        <a:spcBef>
          <a:spcPct val="0"/>
        </a:spcBef>
        <a:spcAft>
          <a:spcPct val="0"/>
        </a:spcAft>
        <a:defRPr sz="4400">
          <a:solidFill>
            <a:schemeClr val="tx1"/>
          </a:solidFill>
          <a:latin typeface="Calibri" pitchFamily="76" charset="0"/>
          <a:ea typeface="ＭＳ Ｐゴシック" pitchFamily="76" charset="-128"/>
          <a:cs typeface="ＭＳ Ｐゴシック" pitchFamily="7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76" charset="-128"/>
          <a:cs typeface="ＭＳ Ｐゴシック" pitchFamily="7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7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7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7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7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drugabuse.gov/ScienceofAddic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file:///Z:\prbrainmaturing.mpg" TargetMode="External"/><Relationship Id="rId6" Type="http://schemas.openxmlformats.org/officeDocument/2006/relationships/image" Target="../media/image12.png"/><Relationship Id="rId5" Type="http://schemas.openxmlformats.org/officeDocument/2006/relationships/hyperlink" Target="http://www.drugabuse.gov/ScienceofAddiction/"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Z:\clip%202.wmv" TargetMode="External"/><Relationship Id="rId1" Type="http://schemas.openxmlformats.org/officeDocument/2006/relationships/video" Target="\Users\andrewrodbell\Desktop\Young%20Adult%20Bup%2012-23-2009\clip%202p25avi.avi"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9.emf"/><Relationship Id="rId3" Type="http://schemas.openxmlformats.org/officeDocument/2006/relationships/notesSlide" Target="../notesSlides/notesSlide67.xml"/><Relationship Id="rId7" Type="http://schemas.openxmlformats.org/officeDocument/2006/relationships/image" Target="../media/image36.e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8.emf"/><Relationship Id="rId5" Type="http://schemas.openxmlformats.org/officeDocument/2006/relationships/image" Target="../media/image35.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7.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Microsoft_Excel_97-2003_Worksheet1.xls"/><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Z:\clip%204%20&amp;%205.wmv" TargetMode="External"/><Relationship Id="rId1" Type="http://schemas.openxmlformats.org/officeDocument/2006/relationships/video" Target="\Users\andrewrodbell\Desktop\Young%20Adult%20Bup%2012-23-2009\clips4&amp;5pg57.avi" TargetMode="Externa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ideo" Target="file:///Z:\Clip%207&amp;9.wmv" TargetMode="External"/><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defRPr/>
            </a:pPr>
            <a:r>
              <a:rPr lang="en-US" sz="4800" dirty="0" err="1" smtClean="0">
                <a:effectLst>
                  <a:outerShdw blurRad="38100" dist="38100" dir="2700000" algn="tl">
                    <a:srgbClr val="C0C0C0"/>
                  </a:outerShdw>
                </a:effectLst>
                <a:latin typeface="Impact" pitchFamily="34" charset="0"/>
                <a:ea typeface="ＭＳ Ｐゴシック" pitchFamily="34" charset="-128"/>
              </a:rPr>
              <a:t>Buprenorphine</a:t>
            </a:r>
            <a:r>
              <a:rPr lang="en-US" sz="4800" dirty="0" smtClean="0">
                <a:effectLst>
                  <a:outerShdw blurRad="38100" dist="38100" dir="2700000" algn="tl">
                    <a:srgbClr val="C0C0C0"/>
                  </a:outerShdw>
                </a:effectLst>
                <a:latin typeface="Impact" pitchFamily="34" charset="0"/>
                <a:ea typeface="ＭＳ Ｐゴシック" pitchFamily="34" charset="-128"/>
              </a:rPr>
              <a:t> Treatment </a:t>
            </a:r>
            <a:br>
              <a:rPr lang="en-US" sz="4800" dirty="0" smtClean="0">
                <a:effectLst>
                  <a:outerShdw blurRad="38100" dist="38100" dir="2700000" algn="tl">
                    <a:srgbClr val="C0C0C0"/>
                  </a:outerShdw>
                </a:effectLst>
                <a:latin typeface="Impact" pitchFamily="34" charset="0"/>
                <a:ea typeface="ＭＳ Ｐゴシック" pitchFamily="34" charset="-128"/>
              </a:rPr>
            </a:br>
            <a:r>
              <a:rPr lang="en-US" sz="4800" dirty="0" smtClean="0">
                <a:effectLst>
                  <a:outerShdw blurRad="38100" dist="38100" dir="2700000" algn="tl">
                    <a:srgbClr val="C0C0C0"/>
                  </a:outerShdw>
                </a:effectLst>
                <a:latin typeface="Impact" pitchFamily="34" charset="0"/>
                <a:ea typeface="ＭＳ Ｐゴシック" pitchFamily="34" charset="-128"/>
              </a:rPr>
              <a:t>for Young Adults</a:t>
            </a:r>
            <a:r>
              <a:rPr lang="en-US" sz="4000" dirty="0" smtClean="0">
                <a:solidFill>
                  <a:schemeClr val="bg1"/>
                </a:solidFill>
                <a:ea typeface="ＭＳ Ｐゴシック" pitchFamily="34" charset="-128"/>
              </a:rPr>
              <a:t/>
            </a:r>
            <a:br>
              <a:rPr lang="en-US" sz="4000" dirty="0" smtClean="0">
                <a:solidFill>
                  <a:schemeClr val="bg1"/>
                </a:solidFill>
                <a:ea typeface="ＭＳ Ｐゴシック" pitchFamily="34" charset="-128"/>
              </a:rPr>
            </a:br>
            <a:endParaRPr lang="en-US" sz="4000" dirty="0" smtClean="0">
              <a:solidFill>
                <a:schemeClr val="bg1"/>
              </a:solidFill>
              <a:ea typeface="ＭＳ Ｐゴシック" pitchFamily="34" charset="-128"/>
            </a:endParaRPr>
          </a:p>
        </p:txBody>
      </p:sp>
      <p:sp>
        <p:nvSpPr>
          <p:cNvPr id="15363" name="Subtitle 2"/>
          <p:cNvSpPr>
            <a:spLocks noGrp="1"/>
          </p:cNvSpPr>
          <p:nvPr>
            <p:ph type="subTitle" idx="1"/>
          </p:nvPr>
        </p:nvSpPr>
        <p:spPr/>
        <p:txBody>
          <a:bodyPr/>
          <a:lstStyle/>
          <a:p>
            <a:pPr eaLnBrk="1" hangingPunct="1"/>
            <a:r>
              <a:rPr lang="en-US" smtClean="0">
                <a:solidFill>
                  <a:schemeClr val="tx1"/>
                </a:solidFill>
                <a:ea typeface="ＭＳ Ｐゴシック" pitchFamily="34" charset="-128"/>
              </a:rPr>
              <a:t>Findings and strategies from a </a:t>
            </a:r>
            <a:br>
              <a:rPr lang="en-US" smtClean="0">
                <a:solidFill>
                  <a:schemeClr val="tx1"/>
                </a:solidFill>
                <a:ea typeface="ＭＳ Ｐゴシック" pitchFamily="34" charset="-128"/>
              </a:rPr>
            </a:br>
            <a:r>
              <a:rPr lang="en-US" smtClean="0">
                <a:solidFill>
                  <a:schemeClr val="tx1"/>
                </a:solidFill>
                <a:ea typeface="ＭＳ Ｐゴシック" pitchFamily="34" charset="-128"/>
              </a:rPr>
              <a:t>NIDA Clinical Trials Network Study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2725" y="2895600"/>
            <a:ext cx="8139113" cy="701675"/>
          </a:xfrm>
          <a:prstGeom prst="rect">
            <a:avLst/>
          </a:prstGeom>
          <a:noFill/>
          <a:ln w="9525">
            <a:noFill/>
            <a:miter lim="800000"/>
            <a:headEnd/>
            <a:tailEnd/>
          </a:ln>
        </p:spPr>
        <p:txBody>
          <a:bodyPr>
            <a:spAutoFit/>
          </a:bodyPr>
          <a:lstStyle/>
          <a:p>
            <a:pPr algn="ctr" defTabSz="914400">
              <a:defRPr/>
            </a:pPr>
            <a:r>
              <a:rPr lang="en-US" sz="4000">
                <a:effectLst>
                  <a:outerShdw blurRad="38100" dist="38100" dir="2700000" algn="tl">
                    <a:srgbClr val="C0C0C0"/>
                  </a:outerShdw>
                </a:effectLst>
                <a:latin typeface="Impact" pitchFamily="34" charset="0"/>
              </a:rPr>
              <a:t>The ATTC Network</a:t>
            </a:r>
          </a:p>
        </p:txBody>
      </p:sp>
      <p:pic>
        <p:nvPicPr>
          <p:cNvPr id="24579" name="Picture 4" descr="PI"/>
          <p:cNvPicPr>
            <a:picLocks noChangeAspect="1" noChangeArrowheads="1"/>
          </p:cNvPicPr>
          <p:nvPr/>
        </p:nvPicPr>
        <p:blipFill>
          <a:blip r:embed="rId3"/>
          <a:srcRect/>
          <a:stretch>
            <a:fillRect/>
          </a:stretch>
        </p:blipFill>
        <p:spPr bwMode="auto">
          <a:xfrm>
            <a:off x="457200" y="381000"/>
            <a:ext cx="3962400" cy="914400"/>
          </a:xfrm>
          <a:prstGeom prst="rect">
            <a:avLst/>
          </a:prstGeom>
          <a:noFill/>
          <a:ln w="9525">
            <a:noFill/>
            <a:miter lim="800000"/>
            <a:headEnd/>
            <a:tailEnd/>
          </a:ln>
        </p:spPr>
      </p:pic>
      <p:sp>
        <p:nvSpPr>
          <p:cNvPr id="24580" name="Slide Number Placeholder 3"/>
          <p:cNvSpPr>
            <a:spLocks noGrp="1"/>
          </p:cNvSpPr>
          <p:nvPr>
            <p:ph type="sldNum" sz="quarter" idx="12"/>
          </p:nvPr>
        </p:nvSpPr>
        <p:spPr bwMode="auto">
          <a:noFill/>
          <a:ln>
            <a:miter lim="800000"/>
            <a:headEnd/>
            <a:tailEnd/>
          </a:ln>
        </p:spPr>
        <p:txBody>
          <a:bodyPr/>
          <a:lstStyle/>
          <a:p>
            <a:fld id="{9022F487-2C69-4494-9842-5A40678AFAD2}"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541338"/>
            <a:ext cx="8372475" cy="609600"/>
          </a:xfrm>
        </p:spPr>
        <p:txBody>
          <a:bodyPr/>
          <a:lstStyle/>
          <a:p>
            <a:pPr>
              <a:defRPr/>
            </a:pPr>
            <a:r>
              <a:rPr lang="en-US" sz="4000" smtClean="0">
                <a:effectLst>
                  <a:outerShdw blurRad="38100" dist="38100" dir="2700000" algn="tl">
                    <a:srgbClr val="C0C0C0"/>
                  </a:outerShdw>
                </a:effectLst>
                <a:latin typeface="Impact" pitchFamily="34" charset="0"/>
                <a:ea typeface="ＭＳ Ｐゴシック" pitchFamily="34" charset="-128"/>
              </a:rPr>
              <a:t>The ATTC Network</a:t>
            </a:r>
          </a:p>
        </p:txBody>
      </p:sp>
      <p:pic>
        <p:nvPicPr>
          <p:cNvPr id="27651" name="Picture 1"/>
          <p:cNvPicPr>
            <a:picLocks noChangeAspect="1" noChangeArrowheads="1"/>
          </p:cNvPicPr>
          <p:nvPr/>
        </p:nvPicPr>
        <p:blipFill>
          <a:blip r:embed="rId3"/>
          <a:srcRect/>
          <a:stretch>
            <a:fillRect/>
          </a:stretch>
        </p:blipFill>
        <p:spPr bwMode="auto">
          <a:xfrm>
            <a:off x="0" y="1462088"/>
            <a:ext cx="9150350" cy="4805362"/>
          </a:xfrm>
          <a:prstGeom prst="rect">
            <a:avLst/>
          </a:prstGeom>
          <a:noFill/>
          <a:ln w="9525">
            <a:noFill/>
            <a:miter lim="800000"/>
            <a:headEnd/>
            <a:tailEnd/>
          </a:ln>
        </p:spPr>
      </p:pic>
      <p:sp>
        <p:nvSpPr>
          <p:cNvPr id="25604" name="Slide Number Placeholder 97"/>
          <p:cNvSpPr>
            <a:spLocks noGrp="1"/>
          </p:cNvSpPr>
          <p:nvPr>
            <p:ph type="sldNum" sz="quarter" idx="12"/>
          </p:nvPr>
        </p:nvSpPr>
        <p:spPr bwMode="auto">
          <a:noFill/>
          <a:ln>
            <a:miter lim="800000"/>
            <a:headEnd/>
            <a:tailEnd/>
          </a:ln>
        </p:spPr>
        <p:txBody>
          <a:bodyPr/>
          <a:lstStyle/>
          <a:p>
            <a:fld id="{52121E1D-5085-4F76-B231-8A37327C312E}" type="slidenum">
              <a:rPr lang="en-US" smtClean="0"/>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82563" y="2895600"/>
            <a:ext cx="8199437" cy="701675"/>
          </a:xfrm>
          <a:prstGeom prst="rect">
            <a:avLst/>
          </a:prstGeom>
          <a:noFill/>
          <a:ln w="9525">
            <a:noFill/>
            <a:miter lim="800000"/>
            <a:headEnd/>
            <a:tailEnd/>
          </a:ln>
        </p:spPr>
        <p:txBody>
          <a:bodyPr>
            <a:spAutoFit/>
          </a:bodyPr>
          <a:lstStyle/>
          <a:p>
            <a:pPr algn="ctr" defTabSz="914400">
              <a:defRPr/>
            </a:pPr>
            <a:r>
              <a:rPr lang="en-US" sz="4000">
                <a:effectLst>
                  <a:outerShdw blurRad="38100" dist="38100" dir="2700000" algn="tl">
                    <a:srgbClr val="C0C0C0"/>
                  </a:outerShdw>
                </a:effectLst>
                <a:latin typeface="Impact" pitchFamily="34" charset="0"/>
              </a:rPr>
              <a:t>An Introduction to NIDA</a:t>
            </a:r>
          </a:p>
        </p:txBody>
      </p:sp>
      <p:pic>
        <p:nvPicPr>
          <p:cNvPr id="26627" name="Picture 4" descr="NIDA1"/>
          <p:cNvPicPr>
            <a:picLocks noChangeAspect="1" noChangeArrowheads="1"/>
          </p:cNvPicPr>
          <p:nvPr/>
        </p:nvPicPr>
        <p:blipFill>
          <a:blip r:embed="rId3"/>
          <a:srcRect/>
          <a:stretch>
            <a:fillRect/>
          </a:stretch>
        </p:blipFill>
        <p:spPr bwMode="auto">
          <a:xfrm>
            <a:off x="457200" y="533400"/>
            <a:ext cx="4648200" cy="708025"/>
          </a:xfrm>
          <a:prstGeom prst="rect">
            <a:avLst/>
          </a:prstGeom>
          <a:noFill/>
          <a:ln w="9525">
            <a:noFill/>
            <a:miter lim="800000"/>
            <a:headEnd/>
            <a:tailEnd/>
          </a:ln>
        </p:spPr>
      </p:pic>
      <p:sp>
        <p:nvSpPr>
          <p:cNvPr id="26628" name="Slide Number Placeholder 3"/>
          <p:cNvSpPr>
            <a:spLocks noGrp="1"/>
          </p:cNvSpPr>
          <p:nvPr>
            <p:ph type="sldNum" sz="quarter" idx="12"/>
          </p:nvPr>
        </p:nvSpPr>
        <p:spPr bwMode="auto">
          <a:noFill/>
          <a:ln>
            <a:miter lim="800000"/>
            <a:headEnd/>
            <a:tailEnd/>
          </a:ln>
        </p:spPr>
        <p:txBody>
          <a:bodyPr/>
          <a:lstStyle/>
          <a:p>
            <a:fld id="{099D8050-8395-434B-B594-2FC466EFD518}"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411163"/>
            <a:ext cx="8504238" cy="1190625"/>
          </a:xfrm>
          <a:prstGeom prst="rect">
            <a:avLst/>
          </a:prstGeom>
          <a:noFill/>
          <a:ln w="9525">
            <a:noFill/>
            <a:miter lim="800000"/>
            <a:headEnd/>
            <a:tailEnd/>
          </a:ln>
        </p:spPr>
        <p:txBody>
          <a:bodyPr anchor="ctr">
            <a:spAutoFit/>
          </a:bodyPr>
          <a:lstStyle/>
          <a:p>
            <a:pPr algn="ctr" defTabSz="914400">
              <a:defRPr/>
            </a:pPr>
            <a:r>
              <a:rPr lang="en-US" sz="3600">
                <a:effectLst>
                  <a:outerShdw blurRad="38100" dist="38100" dir="2700000" algn="tl">
                    <a:srgbClr val="C0C0C0"/>
                  </a:outerShdw>
                </a:effectLst>
                <a:latin typeface="Impact" pitchFamily="34" charset="0"/>
              </a:rPr>
              <a:t>The Mission of the </a:t>
            </a:r>
            <a:br>
              <a:rPr lang="en-US" sz="3600">
                <a:effectLst>
                  <a:outerShdw blurRad="38100" dist="38100" dir="2700000" algn="tl">
                    <a:srgbClr val="C0C0C0"/>
                  </a:outerShdw>
                </a:effectLst>
                <a:latin typeface="Impact" pitchFamily="34" charset="0"/>
              </a:rPr>
            </a:br>
            <a:r>
              <a:rPr lang="en-US" sz="3600">
                <a:effectLst>
                  <a:outerShdw blurRad="38100" dist="38100" dir="2700000" algn="tl">
                    <a:srgbClr val="C0C0C0"/>
                  </a:outerShdw>
                </a:effectLst>
                <a:latin typeface="Impact" pitchFamily="34" charset="0"/>
              </a:rPr>
              <a:t>National Institute on Drug Abuse</a:t>
            </a:r>
            <a:r>
              <a:rPr lang="en-US" sz="2800">
                <a:latin typeface="Impact" pitchFamily="34" charset="0"/>
              </a:rPr>
              <a:t> </a:t>
            </a:r>
          </a:p>
        </p:txBody>
      </p:sp>
      <p:sp>
        <p:nvSpPr>
          <p:cNvPr id="27651" name="Text Box 3"/>
          <p:cNvSpPr txBox="1">
            <a:spLocks noChangeArrowheads="1"/>
          </p:cNvSpPr>
          <p:nvPr/>
        </p:nvSpPr>
        <p:spPr bwMode="auto">
          <a:xfrm>
            <a:off x="212725" y="1905000"/>
            <a:ext cx="8291513" cy="4278313"/>
          </a:xfrm>
          <a:prstGeom prst="rect">
            <a:avLst/>
          </a:prstGeom>
          <a:noFill/>
          <a:ln w="9525">
            <a:noFill/>
            <a:miter lim="800000"/>
            <a:headEnd/>
            <a:tailEnd/>
          </a:ln>
        </p:spPr>
        <p:txBody>
          <a:bodyPr>
            <a:spAutoFit/>
          </a:bodyPr>
          <a:lstStyle/>
          <a:p>
            <a:pPr defTabSz="914400">
              <a:buClr>
                <a:schemeClr val="tx1"/>
              </a:buClr>
              <a:buFontTx/>
              <a:buChar char="•"/>
              <a:tabLst>
                <a:tab pos="569913" algn="l"/>
              </a:tabLst>
              <a:defRPr/>
            </a:pPr>
            <a:r>
              <a:rPr lang="en-US" sz="2800" dirty="0">
                <a:latin typeface="Calibri" pitchFamily="34" charset="0"/>
              </a:rPr>
              <a:t> To lead the Nation in bringing the power of science to</a:t>
            </a:r>
          </a:p>
          <a:p>
            <a:pPr marL="246063" defTabSz="914400">
              <a:buClr>
                <a:schemeClr val="tx1"/>
              </a:buClr>
              <a:tabLst>
                <a:tab pos="569913" algn="l"/>
              </a:tabLst>
              <a:defRPr/>
            </a:pPr>
            <a:r>
              <a:rPr lang="en-US" sz="2800" dirty="0">
                <a:latin typeface="Calibri" pitchFamily="34" charset="0"/>
              </a:rPr>
              <a:t>bear on drug abuse and addiction</a:t>
            </a:r>
          </a:p>
          <a:p>
            <a:pPr marL="246063" defTabSz="914400">
              <a:buClr>
                <a:schemeClr val="tx1"/>
              </a:buClr>
              <a:tabLst>
                <a:tab pos="569913" algn="l"/>
              </a:tabLst>
              <a:defRPr/>
            </a:pPr>
            <a:endParaRPr lang="en-US" sz="2800" dirty="0">
              <a:latin typeface="Calibri" pitchFamily="34" charset="0"/>
            </a:endParaRPr>
          </a:p>
          <a:p>
            <a:pPr defTabSz="914400">
              <a:buClr>
                <a:schemeClr val="tx1"/>
              </a:buClr>
              <a:buFontTx/>
              <a:buChar char="•"/>
              <a:tabLst>
                <a:tab pos="569913" algn="l"/>
              </a:tabLst>
              <a:defRPr/>
            </a:pPr>
            <a:r>
              <a:rPr lang="en-US" sz="2800" dirty="0">
                <a:latin typeface="Calibri" pitchFamily="34" charset="0"/>
              </a:rPr>
              <a:t> This charge has two critical components.</a:t>
            </a:r>
          </a:p>
          <a:p>
            <a:pPr marL="747713" indent="-177800" defTabSz="914400">
              <a:buClr>
                <a:schemeClr val="tx1"/>
              </a:buClr>
              <a:buFont typeface="Calibri" pitchFamily="34" charset="0"/>
              <a:buChar char="–"/>
              <a:tabLst>
                <a:tab pos="747713" algn="l"/>
              </a:tabLst>
              <a:defRPr/>
            </a:pPr>
            <a:r>
              <a:rPr lang="en-US" dirty="0">
                <a:latin typeface="Calibri" pitchFamily="34" charset="0"/>
              </a:rPr>
              <a:t>Strategic support and conduct of research across a broad range of disciplines</a:t>
            </a:r>
          </a:p>
          <a:p>
            <a:pPr defTabSz="914400">
              <a:buClr>
                <a:schemeClr val="tx1"/>
              </a:buClr>
              <a:buFont typeface="Calibri" pitchFamily="34" charset="0"/>
              <a:buChar char="–"/>
              <a:tabLst>
                <a:tab pos="569913" algn="l"/>
              </a:tabLst>
              <a:defRPr/>
            </a:pPr>
            <a:endParaRPr lang="en-US" sz="1200" dirty="0">
              <a:latin typeface="Calibri" pitchFamily="34" charset="0"/>
            </a:endParaRPr>
          </a:p>
          <a:p>
            <a:pPr marL="747713" indent="-177800" defTabSz="914400">
              <a:buClr>
                <a:schemeClr val="tx1"/>
              </a:buClr>
              <a:buFont typeface="Calibri" pitchFamily="34" charset="0"/>
              <a:buChar char="–"/>
              <a:tabLst>
                <a:tab pos="569913" algn="l"/>
              </a:tabLst>
              <a:defRPr/>
            </a:pPr>
            <a:r>
              <a:rPr lang="en-US" dirty="0">
                <a:latin typeface="Calibri" pitchFamily="34" charset="0"/>
              </a:rPr>
              <a:t>Ensuring the rapid and effective dissemination and use of the result of that research to significantly improve prevention, treatment and policy as it relates to drug abuse and addiction</a:t>
            </a:r>
          </a:p>
        </p:txBody>
      </p:sp>
      <p:sp>
        <p:nvSpPr>
          <p:cNvPr id="27652" name="Slide Number Placeholder 3"/>
          <p:cNvSpPr>
            <a:spLocks noGrp="1"/>
          </p:cNvSpPr>
          <p:nvPr>
            <p:ph type="sldNum" sz="quarter" idx="12"/>
          </p:nvPr>
        </p:nvSpPr>
        <p:spPr bwMode="auto">
          <a:noFill/>
          <a:ln>
            <a:miter lim="800000"/>
            <a:headEnd/>
            <a:tailEnd/>
          </a:ln>
        </p:spPr>
        <p:txBody>
          <a:bodyPr/>
          <a:lstStyle/>
          <a:p>
            <a:fld id="{F1953BF8-3810-4D5A-8946-DC7F145A956C}"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803275"/>
            <a:ext cx="8001000" cy="4032250"/>
            <a:chOff x="336" y="506"/>
            <a:chExt cx="5040" cy="2540"/>
          </a:xfrm>
        </p:grpSpPr>
        <p:grpSp>
          <p:nvGrpSpPr>
            <p:cNvPr id="28810" name="Group 3"/>
            <p:cNvGrpSpPr>
              <a:grpSpLocks noChangeAspect="1"/>
            </p:cNvGrpSpPr>
            <p:nvPr/>
          </p:nvGrpSpPr>
          <p:grpSpPr bwMode="auto">
            <a:xfrm>
              <a:off x="3990" y="1632"/>
              <a:ext cx="1386" cy="1174"/>
              <a:chOff x="2016" y="1680"/>
              <a:chExt cx="588" cy="441"/>
            </a:xfrm>
          </p:grpSpPr>
          <p:sp>
            <p:nvSpPr>
              <p:cNvPr id="28855" name="Line 4"/>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856" name="Freeform 5"/>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857" name="Freeform 6"/>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858" name="Line 7"/>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859" name="Line 8"/>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860" name="Line 9"/>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861" name="Line 10"/>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862" name="Line 11"/>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863" name="Line 12"/>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864" name="Line 13"/>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865" name="Oval 14"/>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66" name="Oval 15"/>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67" name="Oval 16"/>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68" name="Oval 17"/>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69" name="Oval 18"/>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70" name="Oval 19"/>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71" name="Oval 20"/>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72" name="Oval 21"/>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73" name="Oval 22"/>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74" name="Oval 23"/>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75" name="Oval 24"/>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811" name="Group 25"/>
            <p:cNvGrpSpPr>
              <a:grpSpLocks noChangeAspect="1"/>
            </p:cNvGrpSpPr>
            <p:nvPr/>
          </p:nvGrpSpPr>
          <p:grpSpPr bwMode="auto">
            <a:xfrm>
              <a:off x="336" y="1872"/>
              <a:ext cx="1386" cy="1174"/>
              <a:chOff x="2016" y="1680"/>
              <a:chExt cx="588" cy="441"/>
            </a:xfrm>
          </p:grpSpPr>
          <p:sp>
            <p:nvSpPr>
              <p:cNvPr id="28834" name="Line 26"/>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835" name="Freeform 27"/>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836" name="Freeform 28"/>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837" name="Line 29"/>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838" name="Line 30"/>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839" name="Line 31"/>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840" name="Line 32"/>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841" name="Line 33"/>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842" name="Line 34"/>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843" name="Line 35"/>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844" name="Oval 36"/>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45" name="Oval 37"/>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46" name="Oval 38"/>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47" name="Oval 39"/>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48" name="Oval 40"/>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49" name="Oval 41"/>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50" name="Oval 42"/>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51" name="Oval 43"/>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52" name="Oval 44"/>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53" name="Oval 45"/>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54" name="Oval 46"/>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812" name="Group 47"/>
            <p:cNvGrpSpPr>
              <a:grpSpLocks noChangeAspect="1"/>
            </p:cNvGrpSpPr>
            <p:nvPr/>
          </p:nvGrpSpPr>
          <p:grpSpPr bwMode="auto">
            <a:xfrm>
              <a:off x="2256" y="506"/>
              <a:ext cx="1386" cy="1174"/>
              <a:chOff x="2016" y="1680"/>
              <a:chExt cx="588" cy="441"/>
            </a:xfrm>
          </p:grpSpPr>
          <p:sp>
            <p:nvSpPr>
              <p:cNvPr id="28813" name="Line 48"/>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814" name="Freeform 49"/>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815" name="Freeform 50"/>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816" name="Line 51"/>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817" name="Line 52"/>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818" name="Line 53"/>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819" name="Line 54"/>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820" name="Line 55"/>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821" name="Line 56"/>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822" name="Line 57"/>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823" name="Oval 58"/>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24" name="Oval 59"/>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25" name="Oval 60"/>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26" name="Oval 61"/>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27" name="Oval 62"/>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28" name="Oval 63"/>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29" name="Oval 64"/>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30" name="Oval 65"/>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31" name="Oval 66"/>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32" name="Oval 67"/>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33" name="Oval 68"/>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sp>
        <p:nvSpPr>
          <p:cNvPr id="28675" name="Rectangle 69"/>
          <p:cNvSpPr>
            <a:spLocks noGrp="1" noChangeArrowheads="1"/>
          </p:cNvSpPr>
          <p:nvPr>
            <p:ph type="ctrTitle" idx="4294967295"/>
          </p:nvPr>
        </p:nvSpPr>
        <p:spPr>
          <a:xfrm>
            <a:off x="623888" y="2427288"/>
            <a:ext cx="7772400" cy="1470025"/>
          </a:xfrm>
        </p:spPr>
        <p:txBody>
          <a:bodyPr/>
          <a:lstStyle/>
          <a:p>
            <a:pPr>
              <a:defRPr/>
            </a:pPr>
            <a:r>
              <a:rPr lang="en-US" sz="4000" smtClean="0">
                <a:effectLst>
                  <a:outerShdw blurRad="38100" dist="38100" dir="2700000" algn="tl">
                    <a:srgbClr val="C0C0C0"/>
                  </a:outerShdw>
                </a:effectLst>
                <a:latin typeface="Impact" pitchFamily="34" charset="0"/>
                <a:ea typeface="ＭＳ Ｐゴシック" pitchFamily="34" charset="-128"/>
              </a:rPr>
              <a:t>So what is this thing called </a:t>
            </a:r>
            <a:br>
              <a:rPr lang="en-US" sz="4000" smtClean="0">
                <a:effectLst>
                  <a:outerShdw blurRad="38100" dist="38100" dir="2700000" algn="tl">
                    <a:srgbClr val="C0C0C0"/>
                  </a:outerShdw>
                </a:effectLst>
                <a:latin typeface="Impact" pitchFamily="34" charset="0"/>
                <a:ea typeface="ＭＳ Ｐゴシック" pitchFamily="34" charset="-128"/>
              </a:rPr>
            </a:br>
            <a:r>
              <a:rPr lang="en-US" sz="4000" smtClean="0">
                <a:effectLst>
                  <a:outerShdw blurRad="38100" dist="38100" dir="2700000" algn="tl">
                    <a:srgbClr val="C0C0C0"/>
                  </a:outerShdw>
                </a:effectLst>
                <a:latin typeface="Impact" pitchFamily="34" charset="0"/>
                <a:ea typeface="ＭＳ Ｐゴシック" pitchFamily="34" charset="-128"/>
              </a:rPr>
              <a:t>the CTN?</a:t>
            </a:r>
          </a:p>
        </p:txBody>
      </p:sp>
      <p:grpSp>
        <p:nvGrpSpPr>
          <p:cNvPr id="6" name="Group 70"/>
          <p:cNvGrpSpPr>
            <a:grpSpLocks/>
          </p:cNvGrpSpPr>
          <p:nvPr/>
        </p:nvGrpSpPr>
        <p:grpSpPr bwMode="auto">
          <a:xfrm>
            <a:off x="381000" y="381000"/>
            <a:ext cx="7934325" cy="6022975"/>
            <a:chOff x="240" y="240"/>
            <a:chExt cx="4998" cy="3794"/>
          </a:xfrm>
        </p:grpSpPr>
        <p:grpSp>
          <p:nvGrpSpPr>
            <p:cNvPr id="28678" name="Group 71"/>
            <p:cNvGrpSpPr>
              <a:grpSpLocks noChangeAspect="1"/>
            </p:cNvGrpSpPr>
            <p:nvPr/>
          </p:nvGrpSpPr>
          <p:grpSpPr bwMode="auto">
            <a:xfrm>
              <a:off x="240" y="240"/>
              <a:ext cx="342" cy="290"/>
              <a:chOff x="2016" y="1680"/>
              <a:chExt cx="588" cy="441"/>
            </a:xfrm>
          </p:grpSpPr>
          <p:sp>
            <p:nvSpPr>
              <p:cNvPr id="28789" name="Line 72"/>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790" name="Freeform 73"/>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791" name="Freeform 74"/>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792" name="Line 75"/>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793" name="Line 76"/>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794" name="Line 77"/>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795" name="Line 78"/>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796" name="Line 79"/>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797" name="Line 80"/>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798" name="Line 81"/>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799" name="Oval 82"/>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0" name="Oval 83"/>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1" name="Oval 84"/>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2" name="Oval 85"/>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3" name="Oval 86"/>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4" name="Oval 87"/>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5" name="Oval 88"/>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6" name="Oval 89"/>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7" name="Oval 90"/>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8" name="Oval 91"/>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809" name="Oval 92"/>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679" name="Group 93"/>
            <p:cNvGrpSpPr>
              <a:grpSpLocks noChangeAspect="1"/>
            </p:cNvGrpSpPr>
            <p:nvPr/>
          </p:nvGrpSpPr>
          <p:grpSpPr bwMode="auto">
            <a:xfrm>
              <a:off x="3120" y="2784"/>
              <a:ext cx="342" cy="290"/>
              <a:chOff x="2016" y="1680"/>
              <a:chExt cx="588" cy="441"/>
            </a:xfrm>
          </p:grpSpPr>
          <p:sp>
            <p:nvSpPr>
              <p:cNvPr id="28768" name="Line 94"/>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769" name="Freeform 95"/>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770" name="Freeform 96"/>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771" name="Line 97"/>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772" name="Line 98"/>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773" name="Line 99"/>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774" name="Line 100"/>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775" name="Line 101"/>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776" name="Line 102"/>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777" name="Line 103"/>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778" name="Oval 104"/>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79" name="Oval 105"/>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0" name="Oval 106"/>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1" name="Oval 107"/>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2" name="Oval 108"/>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3" name="Oval 109"/>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4" name="Oval 110"/>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5" name="Oval 111"/>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6" name="Oval 112"/>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7" name="Oval 113"/>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88" name="Oval 114"/>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680" name="Group 115"/>
            <p:cNvGrpSpPr>
              <a:grpSpLocks noChangeAspect="1"/>
            </p:cNvGrpSpPr>
            <p:nvPr/>
          </p:nvGrpSpPr>
          <p:grpSpPr bwMode="auto">
            <a:xfrm>
              <a:off x="1440" y="3744"/>
              <a:ext cx="342" cy="290"/>
              <a:chOff x="2016" y="1680"/>
              <a:chExt cx="588" cy="441"/>
            </a:xfrm>
          </p:grpSpPr>
          <p:sp>
            <p:nvSpPr>
              <p:cNvPr id="28747" name="Line 116"/>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748" name="Freeform 117"/>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749" name="Freeform 118"/>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750" name="Line 119"/>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751" name="Line 120"/>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752" name="Line 121"/>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753" name="Line 122"/>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754" name="Line 123"/>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755" name="Line 124"/>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756" name="Line 125"/>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757" name="Oval 126"/>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58" name="Oval 127"/>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59" name="Oval 128"/>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0" name="Oval 129"/>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1" name="Oval 130"/>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2" name="Oval 131"/>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3" name="Oval 132"/>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4" name="Oval 133"/>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5" name="Oval 134"/>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6" name="Oval 135"/>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67" name="Oval 136"/>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681" name="Group 137"/>
            <p:cNvGrpSpPr>
              <a:grpSpLocks noChangeAspect="1"/>
            </p:cNvGrpSpPr>
            <p:nvPr/>
          </p:nvGrpSpPr>
          <p:grpSpPr bwMode="auto">
            <a:xfrm>
              <a:off x="4800" y="3744"/>
              <a:ext cx="342" cy="290"/>
              <a:chOff x="2016" y="1680"/>
              <a:chExt cx="588" cy="441"/>
            </a:xfrm>
          </p:grpSpPr>
          <p:sp>
            <p:nvSpPr>
              <p:cNvPr id="28726" name="Line 138"/>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727" name="Freeform 139"/>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728" name="Freeform 140"/>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729" name="Line 141"/>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730" name="Line 142"/>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731" name="Line 143"/>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732" name="Line 144"/>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733" name="Line 145"/>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734" name="Line 146"/>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735" name="Line 147"/>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736" name="Oval 148"/>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37" name="Oval 149"/>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38" name="Oval 150"/>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39" name="Oval 151"/>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0" name="Oval 152"/>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1" name="Oval 153"/>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2" name="Oval 154"/>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3" name="Oval 155"/>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4" name="Oval 156"/>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5" name="Oval 157"/>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46" name="Oval 158"/>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682" name="Group 159"/>
            <p:cNvGrpSpPr>
              <a:grpSpLocks noChangeAspect="1"/>
            </p:cNvGrpSpPr>
            <p:nvPr/>
          </p:nvGrpSpPr>
          <p:grpSpPr bwMode="auto">
            <a:xfrm>
              <a:off x="1248" y="960"/>
              <a:ext cx="342" cy="290"/>
              <a:chOff x="2016" y="1680"/>
              <a:chExt cx="588" cy="441"/>
            </a:xfrm>
          </p:grpSpPr>
          <p:sp>
            <p:nvSpPr>
              <p:cNvPr id="28705" name="Line 160"/>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706" name="Freeform 161"/>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707" name="Freeform 162"/>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708" name="Line 163"/>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709" name="Line 164"/>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710" name="Line 165"/>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711" name="Line 166"/>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712" name="Line 167"/>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713" name="Line 168"/>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714" name="Line 169"/>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715" name="Oval 170"/>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16" name="Oval 171"/>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17" name="Oval 172"/>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18" name="Oval 173"/>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19" name="Oval 174"/>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20" name="Oval 175"/>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21" name="Oval 176"/>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22" name="Oval 177"/>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23" name="Oval 178"/>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24" name="Oval 179"/>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25" name="Oval 180"/>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nvGrpSpPr>
            <p:cNvPr id="28683" name="Group 181"/>
            <p:cNvGrpSpPr>
              <a:grpSpLocks noChangeAspect="1"/>
            </p:cNvGrpSpPr>
            <p:nvPr/>
          </p:nvGrpSpPr>
          <p:grpSpPr bwMode="auto">
            <a:xfrm>
              <a:off x="4896" y="336"/>
              <a:ext cx="342" cy="290"/>
              <a:chOff x="2016" y="1680"/>
              <a:chExt cx="588" cy="441"/>
            </a:xfrm>
          </p:grpSpPr>
          <p:sp>
            <p:nvSpPr>
              <p:cNvPr id="28684" name="Line 182"/>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8685" name="Freeform 183"/>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8686" name="Freeform 184"/>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8687" name="Line 185"/>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8688" name="Line 186"/>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8689" name="Line 187"/>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8690" name="Line 188"/>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8691" name="Line 189"/>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8692" name="Line 190"/>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8693" name="Line 191"/>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8694" name="Oval 192"/>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695" name="Oval 193"/>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696" name="Oval 194"/>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697" name="Oval 195"/>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698" name="Oval 196"/>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699" name="Oval 197"/>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00" name="Oval 198"/>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01" name="Oval 199"/>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02" name="Oval 200"/>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03" name="Oval 201"/>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8704" name="Oval 202"/>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grpSp>
      <p:sp>
        <p:nvSpPr>
          <p:cNvPr id="28677" name="Slide Number Placeholder 202"/>
          <p:cNvSpPr>
            <a:spLocks noGrp="1"/>
          </p:cNvSpPr>
          <p:nvPr>
            <p:ph type="sldNum" sz="quarter" idx="12"/>
          </p:nvPr>
        </p:nvSpPr>
        <p:spPr bwMode="auto">
          <a:noFill/>
          <a:ln>
            <a:miter lim="800000"/>
            <a:headEnd/>
            <a:tailEnd/>
          </a:ln>
        </p:spPr>
        <p:txBody>
          <a:bodyPr/>
          <a:lstStyle/>
          <a:p>
            <a:fld id="{FA7DC1BC-47BB-48BC-8EAB-091E32439A21}" type="slidenum">
              <a:rPr lang="en-US" smtClean="0"/>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98450"/>
            <a:ext cx="8518525" cy="971550"/>
          </a:xfrm>
        </p:spPr>
        <p:txBody>
          <a:bodyPr lIns="90487" tIns="44450" rIns="90487" bIns="44450"/>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NIDA’s </a:t>
            </a:r>
            <a:r>
              <a:rPr lang="en-US" sz="3600" u="sng" smtClean="0">
                <a:effectLst>
                  <a:outerShdw blurRad="38100" dist="38100" dir="2700000" algn="tl">
                    <a:srgbClr val="C0C0C0"/>
                  </a:outerShdw>
                </a:effectLst>
                <a:latin typeface="Impact" pitchFamily="34" charset="0"/>
                <a:ea typeface="ＭＳ Ｐゴシック" pitchFamily="34" charset="-128"/>
              </a:rPr>
              <a:t>C</a:t>
            </a:r>
            <a:r>
              <a:rPr lang="en-US" sz="3600" smtClean="0">
                <a:effectLst>
                  <a:outerShdw blurRad="38100" dist="38100" dir="2700000" algn="tl">
                    <a:srgbClr val="C0C0C0"/>
                  </a:outerShdw>
                </a:effectLst>
                <a:latin typeface="Impact" pitchFamily="34" charset="0"/>
                <a:ea typeface="ＭＳ Ｐゴシック" pitchFamily="34" charset="-128"/>
              </a:rPr>
              <a:t>linical </a:t>
            </a:r>
            <a:r>
              <a:rPr lang="en-US" sz="3600" u="sng" smtClean="0">
                <a:effectLst>
                  <a:outerShdw blurRad="38100" dist="38100" dir="2700000" algn="tl">
                    <a:srgbClr val="C0C0C0"/>
                  </a:outerShdw>
                </a:effectLst>
                <a:latin typeface="Impact" pitchFamily="34" charset="0"/>
                <a:ea typeface="ＭＳ Ｐゴシック" pitchFamily="34" charset="-128"/>
              </a:rPr>
              <a:t>T</a:t>
            </a:r>
            <a:r>
              <a:rPr lang="en-US" sz="3600" smtClean="0">
                <a:effectLst>
                  <a:outerShdw blurRad="38100" dist="38100" dir="2700000" algn="tl">
                    <a:srgbClr val="C0C0C0"/>
                  </a:outerShdw>
                </a:effectLst>
                <a:latin typeface="Impact" pitchFamily="34" charset="0"/>
                <a:ea typeface="ＭＳ Ｐゴシック" pitchFamily="34" charset="-128"/>
              </a:rPr>
              <a:t>rials </a:t>
            </a:r>
            <a:r>
              <a:rPr lang="en-US" sz="3600" u="sng" smtClean="0">
                <a:effectLst>
                  <a:outerShdw blurRad="38100" dist="38100" dir="2700000" algn="tl">
                    <a:srgbClr val="C0C0C0"/>
                  </a:outerShdw>
                </a:effectLst>
                <a:latin typeface="Impact" pitchFamily="34" charset="0"/>
                <a:ea typeface="ＭＳ Ｐゴシック" pitchFamily="34" charset="-128"/>
              </a:rPr>
              <a:t>N</a:t>
            </a:r>
            <a:r>
              <a:rPr lang="en-US" sz="3600" smtClean="0">
                <a:effectLst>
                  <a:outerShdw blurRad="38100" dist="38100" dir="2700000" algn="tl">
                    <a:srgbClr val="C0C0C0"/>
                  </a:outerShdw>
                </a:effectLst>
                <a:latin typeface="Impact" pitchFamily="34" charset="0"/>
                <a:ea typeface="ＭＳ Ｐゴシック" pitchFamily="34" charset="-128"/>
              </a:rPr>
              <a:t>etwork</a:t>
            </a:r>
          </a:p>
        </p:txBody>
      </p:sp>
      <p:sp>
        <p:nvSpPr>
          <p:cNvPr id="29699" name="Rectangle 3"/>
          <p:cNvSpPr>
            <a:spLocks noGrp="1" noChangeArrowheads="1"/>
          </p:cNvSpPr>
          <p:nvPr>
            <p:ph type="body" idx="4294967295"/>
          </p:nvPr>
        </p:nvSpPr>
        <p:spPr>
          <a:xfrm>
            <a:off x="265113" y="1524000"/>
            <a:ext cx="8048625" cy="5138738"/>
          </a:xfrm>
        </p:spPr>
        <p:txBody>
          <a:bodyPr lIns="90487" tIns="44450" rIns="90487" bIns="44450"/>
          <a:lstStyle/>
          <a:p>
            <a:pPr>
              <a:buFontTx/>
              <a:buChar char="•"/>
            </a:pPr>
            <a:r>
              <a:rPr lang="en-US" sz="2800" smtClean="0">
                <a:ea typeface="ＭＳ Ｐゴシック" pitchFamily="34" charset="-128"/>
              </a:rPr>
              <a:t>Established in 1999</a:t>
            </a:r>
          </a:p>
          <a:p>
            <a:pPr>
              <a:buFontTx/>
              <a:buChar char="•"/>
            </a:pPr>
            <a:endParaRPr lang="en-US" sz="1200" smtClean="0">
              <a:ea typeface="ＭＳ Ｐゴシック" pitchFamily="34" charset="-128"/>
            </a:endParaRPr>
          </a:p>
          <a:p>
            <a:pPr>
              <a:buFontTx/>
              <a:buChar char="•"/>
            </a:pPr>
            <a:r>
              <a:rPr lang="en-US" sz="2800" smtClean="0">
                <a:ea typeface="ＭＳ Ｐゴシック" pitchFamily="34" charset="-128"/>
              </a:rPr>
              <a:t>NIDA’s largest initiative to blend research and clinical practice by bringing promising therapies to community treatment providers</a:t>
            </a:r>
          </a:p>
          <a:p>
            <a:pPr>
              <a:buFontTx/>
              <a:buChar char="•"/>
            </a:pPr>
            <a:endParaRPr lang="en-US" sz="1200" smtClean="0">
              <a:ea typeface="ＭＳ Ｐゴシック" pitchFamily="34" charset="-128"/>
            </a:endParaRPr>
          </a:p>
          <a:p>
            <a:pPr>
              <a:buFontTx/>
              <a:buChar char="•"/>
            </a:pPr>
            <a:r>
              <a:rPr lang="en-US" sz="2800" smtClean="0">
                <a:ea typeface="ＭＳ Ｐゴシック" pitchFamily="34" charset="-128"/>
              </a:rPr>
              <a:t>Network of 16 University-based Regional Research and Training Centers (RRTCs) involving 240 Community Treatment Programs (CTPs) in 23 states, Washington D.C., and Puerto Rico</a:t>
            </a:r>
          </a:p>
        </p:txBody>
      </p:sp>
      <p:sp>
        <p:nvSpPr>
          <p:cNvPr id="29700" name="Line 4"/>
          <p:cNvSpPr>
            <a:spLocks noChangeShapeType="1"/>
          </p:cNvSpPr>
          <p:nvPr/>
        </p:nvSpPr>
        <p:spPr bwMode="auto">
          <a:xfrm>
            <a:off x="53975" y="1270000"/>
            <a:ext cx="8464550" cy="0"/>
          </a:xfrm>
          <a:prstGeom prst="line">
            <a:avLst/>
          </a:prstGeom>
          <a:noFill/>
          <a:ln w="57150" cmpd="thickThin">
            <a:solidFill>
              <a:srgbClr val="FF0000"/>
            </a:solidFill>
            <a:round/>
            <a:headEnd/>
            <a:tailEnd/>
          </a:ln>
        </p:spPr>
        <p:txBody>
          <a:bodyPr wrap="none" anchor="ctr"/>
          <a:lstStyle/>
          <a:p>
            <a:endParaRPr lang="en-US"/>
          </a:p>
        </p:txBody>
      </p:sp>
      <p:grpSp>
        <p:nvGrpSpPr>
          <p:cNvPr id="2" name="Group 5"/>
          <p:cNvGrpSpPr>
            <a:grpSpLocks noChangeAspect="1"/>
          </p:cNvGrpSpPr>
          <p:nvPr/>
        </p:nvGrpSpPr>
        <p:grpSpPr bwMode="auto">
          <a:xfrm>
            <a:off x="7454900" y="5486400"/>
            <a:ext cx="1438275" cy="1216025"/>
            <a:chOff x="2016" y="1680"/>
            <a:chExt cx="588" cy="441"/>
          </a:xfrm>
        </p:grpSpPr>
        <p:sp>
          <p:nvSpPr>
            <p:cNvPr id="29703" name="Line 6"/>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29704" name="Freeform 7"/>
            <p:cNvSpPr>
              <a:spLocks noChangeAspect="1"/>
            </p:cNvSpPr>
            <p:nvPr/>
          </p:nvSpPr>
          <p:spPr bwMode="auto">
            <a:xfrm>
              <a:off x="2168" y="1725"/>
              <a:ext cx="130" cy="161"/>
            </a:xfrm>
            <a:custGeom>
              <a:avLst/>
              <a:gdLst>
                <a:gd name="T0" fmla="*/ 0 w 116"/>
                <a:gd name="T1" fmla="*/ 0 h 161"/>
                <a:gd name="T2" fmla="*/ 352 w 116"/>
                <a:gd name="T3" fmla="*/ 160 h 161"/>
                <a:gd name="T4" fmla="*/ 363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29705" name="Freeform 8"/>
            <p:cNvSpPr>
              <a:spLocks noChangeAspect="1"/>
            </p:cNvSpPr>
            <p:nvPr/>
          </p:nvSpPr>
          <p:spPr bwMode="auto">
            <a:xfrm>
              <a:off x="2052" y="1820"/>
              <a:ext cx="247" cy="71"/>
            </a:xfrm>
            <a:custGeom>
              <a:avLst/>
              <a:gdLst>
                <a:gd name="T0" fmla="*/ 0 w 220"/>
                <a:gd name="T1" fmla="*/ 0 h 71"/>
                <a:gd name="T2" fmla="*/ 698 w 220"/>
                <a:gd name="T3" fmla="*/ 70 h 71"/>
                <a:gd name="T4" fmla="*/ 698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29706" name="Line 9"/>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29707" name="Line 10"/>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29708" name="Line 11"/>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29709" name="Line 12"/>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29710" name="Line 13"/>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29711" name="Line 14"/>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29712" name="Line 15"/>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29713" name="Oval 16"/>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14" name="Oval 17"/>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15" name="Oval 18"/>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16" name="Oval 19"/>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17" name="Oval 20"/>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18" name="Oval 21"/>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19" name="Oval 22"/>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20" name="Oval 23"/>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21" name="Oval 24"/>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22" name="Oval 25"/>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sp>
          <p:nvSpPr>
            <p:cNvPr id="29723" name="Oval 26"/>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wrap="none" anchor="ctr"/>
            <a:lstStyle/>
            <a:p>
              <a:pPr defTabSz="914400"/>
              <a:endParaRPr lang="en-US" sz="4000"/>
            </a:p>
          </p:txBody>
        </p:sp>
      </p:grpSp>
      <p:sp>
        <p:nvSpPr>
          <p:cNvPr id="29702" name="Slide Number Placeholder 26"/>
          <p:cNvSpPr>
            <a:spLocks noGrp="1"/>
          </p:cNvSpPr>
          <p:nvPr>
            <p:ph type="sldNum" sz="quarter" idx="12"/>
          </p:nvPr>
        </p:nvSpPr>
        <p:spPr bwMode="auto">
          <a:noFill/>
          <a:ln>
            <a:miter lim="800000"/>
            <a:headEnd/>
            <a:tailEnd/>
          </a:ln>
        </p:spPr>
        <p:txBody>
          <a:bodyPr/>
          <a:lstStyle/>
          <a:p>
            <a:fld id="{DCEA2393-7C85-47A1-A9B8-EC5810BAD230}" type="slidenum">
              <a:rPr lang="en-US" smtClean="0"/>
              <a:pPr/>
              <a:t>15</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81200" y="1897063"/>
            <a:ext cx="4800600" cy="3771900"/>
            <a:chOff x="1392" y="1272"/>
            <a:chExt cx="3024" cy="2376"/>
          </a:xfrm>
        </p:grpSpPr>
        <p:sp>
          <p:nvSpPr>
            <p:cNvPr id="30735" name="Line 3"/>
            <p:cNvSpPr>
              <a:spLocks noChangeShapeType="1"/>
            </p:cNvSpPr>
            <p:nvPr/>
          </p:nvSpPr>
          <p:spPr bwMode="auto">
            <a:xfrm>
              <a:off x="1392" y="2544"/>
              <a:ext cx="3024" cy="0"/>
            </a:xfrm>
            <a:prstGeom prst="line">
              <a:avLst/>
            </a:prstGeom>
            <a:noFill/>
            <a:ln w="9525">
              <a:solidFill>
                <a:schemeClr val="tx1"/>
              </a:solidFill>
              <a:round/>
              <a:headEnd/>
              <a:tailEnd/>
            </a:ln>
          </p:spPr>
          <p:txBody>
            <a:bodyPr wrap="none"/>
            <a:lstStyle/>
            <a:p>
              <a:endParaRPr lang="en-US"/>
            </a:p>
          </p:txBody>
        </p:sp>
        <p:sp>
          <p:nvSpPr>
            <p:cNvPr id="30736" name="Line 4"/>
            <p:cNvSpPr>
              <a:spLocks noChangeShapeType="1"/>
            </p:cNvSpPr>
            <p:nvPr/>
          </p:nvSpPr>
          <p:spPr bwMode="auto">
            <a:xfrm>
              <a:off x="1536" y="1632"/>
              <a:ext cx="2544" cy="1776"/>
            </a:xfrm>
            <a:prstGeom prst="line">
              <a:avLst/>
            </a:prstGeom>
            <a:noFill/>
            <a:ln w="9525">
              <a:solidFill>
                <a:schemeClr val="tx1"/>
              </a:solidFill>
              <a:round/>
              <a:headEnd/>
              <a:tailEnd/>
            </a:ln>
          </p:spPr>
          <p:txBody>
            <a:bodyPr/>
            <a:lstStyle/>
            <a:p>
              <a:endParaRPr lang="en-US"/>
            </a:p>
          </p:txBody>
        </p:sp>
        <p:sp>
          <p:nvSpPr>
            <p:cNvPr id="30737" name="Line 5"/>
            <p:cNvSpPr>
              <a:spLocks noChangeShapeType="1"/>
            </p:cNvSpPr>
            <p:nvPr/>
          </p:nvSpPr>
          <p:spPr bwMode="auto">
            <a:xfrm flipV="1">
              <a:off x="1824" y="1584"/>
              <a:ext cx="2304" cy="1728"/>
            </a:xfrm>
            <a:prstGeom prst="line">
              <a:avLst/>
            </a:prstGeom>
            <a:noFill/>
            <a:ln w="9525">
              <a:solidFill>
                <a:schemeClr val="tx1"/>
              </a:solidFill>
              <a:round/>
              <a:headEnd/>
              <a:tailEnd/>
            </a:ln>
          </p:spPr>
          <p:txBody>
            <a:bodyPr/>
            <a:lstStyle/>
            <a:p>
              <a:endParaRPr lang="en-US"/>
            </a:p>
          </p:txBody>
        </p:sp>
        <p:sp>
          <p:nvSpPr>
            <p:cNvPr id="30738" name="Line 6"/>
            <p:cNvSpPr>
              <a:spLocks noChangeShapeType="1"/>
            </p:cNvSpPr>
            <p:nvPr/>
          </p:nvSpPr>
          <p:spPr bwMode="auto">
            <a:xfrm>
              <a:off x="2868" y="1272"/>
              <a:ext cx="0" cy="2376"/>
            </a:xfrm>
            <a:prstGeom prst="line">
              <a:avLst/>
            </a:prstGeom>
            <a:noFill/>
            <a:ln w="9525">
              <a:solidFill>
                <a:schemeClr val="tx1"/>
              </a:solidFill>
              <a:round/>
              <a:headEnd/>
              <a:tailEnd/>
            </a:ln>
          </p:spPr>
          <p:txBody>
            <a:bodyPr/>
            <a:lstStyle/>
            <a:p>
              <a:endParaRPr lang="en-US"/>
            </a:p>
          </p:txBody>
        </p:sp>
      </p:grpSp>
      <p:sp>
        <p:nvSpPr>
          <p:cNvPr id="30723" name="Oval 7"/>
          <p:cNvSpPr>
            <a:spLocks noChangeArrowheads="1"/>
          </p:cNvSpPr>
          <p:nvPr/>
        </p:nvSpPr>
        <p:spPr bwMode="auto">
          <a:xfrm>
            <a:off x="2971800" y="2849563"/>
            <a:ext cx="2667000" cy="1905000"/>
          </a:xfrm>
          <a:prstGeom prst="ellipse">
            <a:avLst/>
          </a:prstGeom>
          <a:solidFill>
            <a:schemeClr val="accent6">
              <a:lumMod val="75000"/>
            </a:schemeClr>
          </a:solidFill>
          <a:ln w="9525">
            <a:solidFill>
              <a:schemeClr val="tx1"/>
            </a:solidFill>
            <a:round/>
            <a:headEnd/>
            <a:tailEnd/>
          </a:ln>
        </p:spPr>
        <p:txBody>
          <a:bodyPr wrap="none" anchorCtr="1"/>
          <a:lstStyle/>
          <a:p>
            <a:pPr algn="ctr" defTabSz="914400"/>
            <a:r>
              <a:rPr lang="en-US" b="1" dirty="0"/>
              <a:t>Regional </a:t>
            </a:r>
          </a:p>
          <a:p>
            <a:pPr algn="ctr" defTabSz="914400"/>
            <a:r>
              <a:rPr lang="en-US" b="1" dirty="0"/>
              <a:t>Research &amp;</a:t>
            </a:r>
          </a:p>
          <a:p>
            <a:pPr algn="ctr" defTabSz="914400"/>
            <a:r>
              <a:rPr lang="en-US" b="1" dirty="0"/>
              <a:t>Training Center</a:t>
            </a:r>
          </a:p>
        </p:txBody>
      </p:sp>
      <p:sp>
        <p:nvSpPr>
          <p:cNvPr id="44040" name="Oval 8"/>
          <p:cNvSpPr>
            <a:spLocks noChangeArrowheads="1"/>
          </p:cNvSpPr>
          <p:nvPr/>
        </p:nvSpPr>
        <p:spPr bwMode="auto">
          <a:xfrm>
            <a:off x="762000" y="15922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endParaRPr lang="en-US" b="1">
              <a:solidFill>
                <a:schemeClr val="bg1"/>
              </a:solidFill>
            </a:endParaRPr>
          </a:p>
        </p:txBody>
      </p:sp>
      <p:sp>
        <p:nvSpPr>
          <p:cNvPr id="30725" name="Text Box 9"/>
          <p:cNvSpPr txBox="1">
            <a:spLocks noChangeArrowheads="1"/>
          </p:cNvSpPr>
          <p:nvPr/>
        </p:nvSpPr>
        <p:spPr bwMode="auto">
          <a:xfrm>
            <a:off x="593725" y="4948238"/>
            <a:ext cx="184150" cy="457200"/>
          </a:xfrm>
          <a:prstGeom prst="rect">
            <a:avLst/>
          </a:prstGeom>
          <a:noFill/>
          <a:ln w="9525">
            <a:noFill/>
            <a:miter lim="800000"/>
            <a:headEnd/>
            <a:tailEnd/>
          </a:ln>
        </p:spPr>
        <p:txBody>
          <a:bodyPr wrap="none">
            <a:spAutoFit/>
          </a:bodyPr>
          <a:lstStyle/>
          <a:p>
            <a:pPr defTabSz="914400"/>
            <a:endParaRPr lang="en-US">
              <a:latin typeface="Times New Roman" pitchFamily="18" charset="0"/>
            </a:endParaRPr>
          </a:p>
        </p:txBody>
      </p:sp>
      <p:sp>
        <p:nvSpPr>
          <p:cNvPr id="44042" name="Oval 10"/>
          <p:cNvSpPr>
            <a:spLocks noChangeArrowheads="1"/>
          </p:cNvSpPr>
          <p:nvPr/>
        </p:nvSpPr>
        <p:spPr bwMode="auto">
          <a:xfrm>
            <a:off x="990600" y="47545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endParaRPr lang="en-US" b="1">
              <a:solidFill>
                <a:schemeClr val="bg1"/>
              </a:solidFill>
            </a:endParaRPr>
          </a:p>
        </p:txBody>
      </p:sp>
      <p:sp>
        <p:nvSpPr>
          <p:cNvPr id="44043" name="Oval 11"/>
          <p:cNvSpPr>
            <a:spLocks noChangeArrowheads="1"/>
          </p:cNvSpPr>
          <p:nvPr/>
        </p:nvSpPr>
        <p:spPr bwMode="auto">
          <a:xfrm>
            <a:off x="3238500" y="9445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p>
        </p:txBody>
      </p:sp>
      <p:sp>
        <p:nvSpPr>
          <p:cNvPr id="44044" name="Oval 12"/>
          <p:cNvSpPr>
            <a:spLocks noChangeArrowheads="1"/>
          </p:cNvSpPr>
          <p:nvPr/>
        </p:nvSpPr>
        <p:spPr bwMode="auto">
          <a:xfrm>
            <a:off x="5715000" y="15922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endParaRPr lang="en-US" b="1">
              <a:solidFill>
                <a:schemeClr val="bg1"/>
              </a:solidFill>
            </a:endParaRPr>
          </a:p>
        </p:txBody>
      </p:sp>
      <p:sp>
        <p:nvSpPr>
          <p:cNvPr id="44045" name="Oval 13"/>
          <p:cNvSpPr>
            <a:spLocks noChangeArrowheads="1"/>
          </p:cNvSpPr>
          <p:nvPr/>
        </p:nvSpPr>
        <p:spPr bwMode="auto">
          <a:xfrm>
            <a:off x="5562600" y="47926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p>
        </p:txBody>
      </p:sp>
      <p:sp>
        <p:nvSpPr>
          <p:cNvPr id="30730" name="Text Box 14"/>
          <p:cNvSpPr txBox="1">
            <a:spLocks noChangeArrowheads="1"/>
          </p:cNvSpPr>
          <p:nvPr/>
        </p:nvSpPr>
        <p:spPr bwMode="auto">
          <a:xfrm>
            <a:off x="3200400" y="247650"/>
            <a:ext cx="1928813" cy="641350"/>
          </a:xfrm>
          <a:prstGeom prst="rect">
            <a:avLst/>
          </a:prstGeom>
          <a:noFill/>
          <a:ln w="9525">
            <a:noFill/>
            <a:miter lim="800000"/>
            <a:headEnd/>
            <a:tailEnd/>
          </a:ln>
        </p:spPr>
        <p:txBody>
          <a:bodyPr wrap="none">
            <a:spAutoFit/>
          </a:bodyPr>
          <a:lstStyle/>
          <a:p>
            <a:pPr defTabSz="914400">
              <a:defRPr/>
            </a:pPr>
            <a:r>
              <a:rPr lang="en-US" sz="3600" dirty="0" err="1">
                <a:effectLst>
                  <a:outerShdw blurRad="38100" dist="38100" dir="2700000" algn="tl">
                    <a:srgbClr val="C0C0C0"/>
                  </a:outerShdw>
                </a:effectLst>
                <a:latin typeface="Impact" pitchFamily="34" charset="0"/>
              </a:rPr>
              <a:t>CTN</a:t>
            </a:r>
            <a:r>
              <a:rPr lang="en-US" sz="3600" dirty="0">
                <a:effectLst>
                  <a:outerShdw blurRad="38100" dist="38100" dir="2700000" algn="tl">
                    <a:srgbClr val="C0C0C0"/>
                  </a:outerShdw>
                </a:effectLst>
                <a:latin typeface="Impact" pitchFamily="34" charset="0"/>
              </a:rPr>
              <a:t> Node</a:t>
            </a:r>
          </a:p>
        </p:txBody>
      </p:sp>
      <p:sp>
        <p:nvSpPr>
          <p:cNvPr id="44047" name="Oval 15"/>
          <p:cNvSpPr>
            <a:spLocks noChangeArrowheads="1"/>
          </p:cNvSpPr>
          <p:nvPr/>
        </p:nvSpPr>
        <p:spPr bwMode="auto">
          <a:xfrm>
            <a:off x="76200" y="32305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endParaRPr lang="en-US" b="1">
              <a:solidFill>
                <a:schemeClr val="bg1"/>
              </a:solidFill>
            </a:endParaRPr>
          </a:p>
        </p:txBody>
      </p:sp>
      <p:sp>
        <p:nvSpPr>
          <p:cNvPr id="44048" name="Oval 16"/>
          <p:cNvSpPr>
            <a:spLocks noChangeArrowheads="1"/>
          </p:cNvSpPr>
          <p:nvPr/>
        </p:nvSpPr>
        <p:spPr bwMode="auto">
          <a:xfrm>
            <a:off x="6477000" y="32305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endParaRPr lang="en-US" b="1">
              <a:solidFill>
                <a:schemeClr val="bg1"/>
              </a:solidFill>
            </a:endParaRPr>
          </a:p>
        </p:txBody>
      </p:sp>
      <p:sp>
        <p:nvSpPr>
          <p:cNvPr id="44049" name="Oval 17"/>
          <p:cNvSpPr>
            <a:spLocks noChangeArrowheads="1"/>
          </p:cNvSpPr>
          <p:nvPr/>
        </p:nvSpPr>
        <p:spPr bwMode="auto">
          <a:xfrm>
            <a:off x="3276600" y="5364163"/>
            <a:ext cx="2209800" cy="1295400"/>
          </a:xfrm>
          <a:prstGeom prst="ellipse">
            <a:avLst/>
          </a:prstGeom>
          <a:solidFill>
            <a:srgbClr val="003399"/>
          </a:solidFill>
          <a:ln w="9525">
            <a:solidFill>
              <a:schemeClr val="tx1"/>
            </a:solidFill>
            <a:round/>
            <a:headEnd/>
            <a:tailEnd/>
          </a:ln>
        </p:spPr>
        <p:txBody>
          <a:bodyPr wrap="none" anchorCtr="1"/>
          <a:lstStyle/>
          <a:p>
            <a:pPr algn="ctr" defTabSz="914400"/>
            <a:r>
              <a:rPr lang="en-US" sz="2000" b="1">
                <a:solidFill>
                  <a:schemeClr val="bg1"/>
                </a:solidFill>
              </a:rPr>
              <a:t>Community </a:t>
            </a:r>
          </a:p>
          <a:p>
            <a:pPr algn="ctr" defTabSz="914400"/>
            <a:r>
              <a:rPr lang="en-US" sz="2000" b="1">
                <a:solidFill>
                  <a:schemeClr val="bg1"/>
                </a:solidFill>
              </a:rPr>
              <a:t>Treatment </a:t>
            </a:r>
          </a:p>
          <a:p>
            <a:pPr algn="ctr" defTabSz="914400"/>
            <a:r>
              <a:rPr lang="en-US" sz="2000" b="1">
                <a:solidFill>
                  <a:schemeClr val="bg1"/>
                </a:solidFill>
              </a:rPr>
              <a:t>Program</a:t>
            </a:r>
            <a:endParaRPr lang="en-US" b="1">
              <a:solidFill>
                <a:schemeClr val="bg1"/>
              </a:solidFill>
            </a:endParaRPr>
          </a:p>
        </p:txBody>
      </p:sp>
      <p:sp>
        <p:nvSpPr>
          <p:cNvPr id="30734" name="Slide Number Placeholder 17"/>
          <p:cNvSpPr>
            <a:spLocks noGrp="1"/>
          </p:cNvSpPr>
          <p:nvPr>
            <p:ph type="sldNum" sz="quarter" idx="12"/>
          </p:nvPr>
        </p:nvSpPr>
        <p:spPr bwMode="auto">
          <a:noFill/>
          <a:ln>
            <a:miter lim="800000"/>
            <a:headEnd/>
            <a:tailEnd/>
          </a:ln>
        </p:spPr>
        <p:txBody>
          <a:bodyPr/>
          <a:lstStyle/>
          <a:p>
            <a:fld id="{B5109223-FD00-4D68-B3E6-64CB342BCDDC}" type="slidenum">
              <a:rPr lang="en-US" smtClean="0"/>
              <a:pPr/>
              <a:t>16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wipe(up)">
                                      <p:cBhvr>
                                        <p:cTn id="7" dur="500"/>
                                        <p:tgtEl>
                                          <p:spTgt spid="440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044"/>
                                        </p:tgtEl>
                                        <p:attrNameLst>
                                          <p:attrName>style.visibility</p:attrName>
                                        </p:attrNameLst>
                                      </p:cBhvr>
                                      <p:to>
                                        <p:strVal val="visible"/>
                                      </p:to>
                                    </p:set>
                                    <p:animEffect transition="in" filter="wipe(up)">
                                      <p:cBhvr>
                                        <p:cTn id="11" dur="500"/>
                                        <p:tgtEl>
                                          <p:spTgt spid="4404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4048"/>
                                        </p:tgtEl>
                                        <p:attrNameLst>
                                          <p:attrName>style.visibility</p:attrName>
                                        </p:attrNameLst>
                                      </p:cBhvr>
                                      <p:to>
                                        <p:strVal val="visible"/>
                                      </p:to>
                                    </p:set>
                                    <p:animEffect transition="in" filter="wipe(up)">
                                      <p:cBhvr>
                                        <p:cTn id="15" dur="500"/>
                                        <p:tgtEl>
                                          <p:spTgt spid="4404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4045"/>
                                        </p:tgtEl>
                                        <p:attrNameLst>
                                          <p:attrName>style.visibility</p:attrName>
                                        </p:attrNameLst>
                                      </p:cBhvr>
                                      <p:to>
                                        <p:strVal val="visible"/>
                                      </p:to>
                                    </p:set>
                                    <p:animEffect transition="in" filter="wipe(up)">
                                      <p:cBhvr>
                                        <p:cTn id="19" dur="500"/>
                                        <p:tgtEl>
                                          <p:spTgt spid="4404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4049"/>
                                        </p:tgtEl>
                                        <p:attrNameLst>
                                          <p:attrName>style.visibility</p:attrName>
                                        </p:attrNameLst>
                                      </p:cBhvr>
                                      <p:to>
                                        <p:strVal val="visible"/>
                                      </p:to>
                                    </p:set>
                                    <p:animEffect transition="in" filter="wipe(right)">
                                      <p:cBhvr>
                                        <p:cTn id="23" dur="500"/>
                                        <p:tgtEl>
                                          <p:spTgt spid="4404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4042"/>
                                        </p:tgtEl>
                                        <p:attrNameLst>
                                          <p:attrName>style.visibility</p:attrName>
                                        </p:attrNameLst>
                                      </p:cBhvr>
                                      <p:to>
                                        <p:strVal val="visible"/>
                                      </p:to>
                                    </p:set>
                                    <p:animEffect transition="in" filter="wipe(down)">
                                      <p:cBhvr>
                                        <p:cTn id="27" dur="500"/>
                                        <p:tgtEl>
                                          <p:spTgt spid="4404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4047"/>
                                        </p:tgtEl>
                                        <p:attrNameLst>
                                          <p:attrName>style.visibility</p:attrName>
                                        </p:attrNameLst>
                                      </p:cBhvr>
                                      <p:to>
                                        <p:strVal val="visible"/>
                                      </p:to>
                                    </p:set>
                                    <p:animEffect transition="in" filter="wipe(down)">
                                      <p:cBhvr>
                                        <p:cTn id="31" dur="500"/>
                                        <p:tgtEl>
                                          <p:spTgt spid="4404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4040"/>
                                        </p:tgtEl>
                                        <p:attrNameLst>
                                          <p:attrName>style.visibility</p:attrName>
                                        </p:attrNameLst>
                                      </p:cBhvr>
                                      <p:to>
                                        <p:strVal val="visible"/>
                                      </p:to>
                                    </p:set>
                                    <p:animEffect transition="in" filter="wipe(down)">
                                      <p:cBhvr>
                                        <p:cTn id="35" dur="500"/>
                                        <p:tgtEl>
                                          <p:spTgt spid="44040"/>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autoUpdateAnimBg="0"/>
      <p:bldP spid="44042" grpId="0" animBg="1" autoUpdateAnimBg="0"/>
      <p:bldP spid="44043" grpId="0" animBg="1" autoUpdateAnimBg="0"/>
      <p:bldP spid="44044" grpId="0" animBg="1" autoUpdateAnimBg="0"/>
      <p:bldP spid="44045" grpId="0" animBg="1" autoUpdateAnimBg="0"/>
      <p:bldP spid="44047" grpId="0" animBg="1" autoUpdateAnimBg="0"/>
      <p:bldP spid="44048" grpId="0" animBg="1" autoUpdateAnimBg="0"/>
      <p:bldP spid="4404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ctrTitle" idx="4294967295"/>
          </p:nvPr>
        </p:nvSpPr>
        <p:spPr>
          <a:xfrm>
            <a:off x="0" y="1371600"/>
            <a:ext cx="8488363" cy="701675"/>
          </a:xfrm>
        </p:spPr>
        <p:txBody>
          <a:bodyPr>
            <a:spAutoFit/>
          </a:bodyPr>
          <a:lstStyle/>
          <a:p>
            <a:pPr>
              <a:defRPr/>
            </a:pPr>
            <a:r>
              <a:rPr lang="en-US" sz="4000" smtClean="0">
                <a:effectLst>
                  <a:outerShdw blurRad="38100" dist="38100" dir="2700000" algn="tl">
                    <a:srgbClr val="C0C0C0"/>
                  </a:outerShdw>
                </a:effectLst>
                <a:latin typeface="Impact" pitchFamily="34" charset="0"/>
                <a:ea typeface="ＭＳ Ｐゴシック" pitchFamily="34" charset="-128"/>
              </a:rPr>
              <a:t>Why Focus on Young Adults?</a:t>
            </a:r>
          </a:p>
        </p:txBody>
      </p:sp>
      <p:pic>
        <p:nvPicPr>
          <p:cNvPr id="13318" name="Picture 6"/>
          <p:cNvPicPr>
            <a:picLocks noChangeAspect="1" noChangeArrowheads="1"/>
          </p:cNvPicPr>
          <p:nvPr/>
        </p:nvPicPr>
        <p:blipFill>
          <a:blip r:embed="rId3"/>
          <a:srcRect/>
          <a:stretch>
            <a:fillRect/>
          </a:stretch>
        </p:blipFill>
        <p:spPr bwMode="auto">
          <a:xfrm flipH="1">
            <a:off x="2157940" y="2922588"/>
            <a:ext cx="4078570" cy="2800053"/>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
        <p:nvSpPr>
          <p:cNvPr id="3174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31749" name="Slide Number Placeholder 4"/>
          <p:cNvSpPr>
            <a:spLocks noGrp="1"/>
          </p:cNvSpPr>
          <p:nvPr>
            <p:ph type="sldNum" sz="quarter" idx="12"/>
          </p:nvPr>
        </p:nvSpPr>
        <p:spPr bwMode="auto">
          <a:noFill/>
          <a:ln>
            <a:miter lim="800000"/>
            <a:headEnd/>
            <a:tailEnd/>
          </a:ln>
        </p:spPr>
        <p:txBody>
          <a:bodyPr/>
          <a:lstStyle/>
          <a:p>
            <a:fld id="{CAE1E5A3-63B7-4500-90CD-C798A54029AB}" type="slidenum">
              <a:rPr lang="en-US" smtClean="0"/>
              <a:pPr/>
              <a:t>17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3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469900"/>
            <a:ext cx="8518525"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The Brain Undergoes Tremendous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Changes During Development</a:t>
            </a:r>
          </a:p>
        </p:txBody>
      </p:sp>
      <p:sp>
        <p:nvSpPr>
          <p:cNvPr id="32771"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pic>
        <p:nvPicPr>
          <p:cNvPr id="97282" name="Picture 2"/>
          <p:cNvPicPr>
            <a:picLocks noChangeAspect="1" noChangeArrowheads="1"/>
          </p:cNvPicPr>
          <p:nvPr/>
        </p:nvPicPr>
        <p:blipFill>
          <a:blip r:embed="rId3"/>
          <a:srcRect/>
          <a:stretch>
            <a:fillRect/>
          </a:stretch>
        </p:blipFill>
        <p:spPr bwMode="auto">
          <a:xfrm>
            <a:off x="2019300" y="2300288"/>
            <a:ext cx="4435475" cy="1905000"/>
          </a:xfrm>
          <a:prstGeom prst="rect">
            <a:avLst/>
          </a:prstGeom>
          <a:noFill/>
          <a:ln w="9525">
            <a:noFill/>
            <a:miter lim="800000"/>
            <a:headEnd/>
            <a:tailEnd/>
          </a:ln>
        </p:spPr>
      </p:pic>
      <p:sp>
        <p:nvSpPr>
          <p:cNvPr id="32773" name="TextBox 7"/>
          <p:cNvSpPr txBox="1">
            <a:spLocks noChangeArrowheads="1"/>
          </p:cNvSpPr>
          <p:nvPr/>
        </p:nvSpPr>
        <p:spPr bwMode="auto">
          <a:xfrm>
            <a:off x="0" y="4648200"/>
            <a:ext cx="8518525" cy="1373188"/>
          </a:xfrm>
          <a:prstGeom prst="rect">
            <a:avLst/>
          </a:prstGeom>
          <a:noFill/>
          <a:ln w="9525">
            <a:noFill/>
            <a:miter lim="800000"/>
            <a:headEnd/>
            <a:tailEnd/>
          </a:ln>
        </p:spPr>
        <p:txBody>
          <a:bodyPr>
            <a:spAutoFit/>
          </a:bodyPr>
          <a:lstStyle/>
          <a:p>
            <a:pPr algn="ctr" defTabSz="914400"/>
            <a:r>
              <a:rPr lang="en-US" sz="2800">
                <a:latin typeface="Calibri" pitchFamily="34" charset="0"/>
              </a:rPr>
              <a:t>Increase of brain activity that accompanies </a:t>
            </a:r>
          </a:p>
          <a:p>
            <a:pPr algn="ctr" defTabSz="914400"/>
            <a:r>
              <a:rPr lang="en-US" sz="2800">
                <a:latin typeface="Calibri" pitchFamily="34" charset="0"/>
              </a:rPr>
              <a:t>the growth of the brain, in the same patient, </a:t>
            </a:r>
            <a:br>
              <a:rPr lang="en-US" sz="2800">
                <a:latin typeface="Calibri" pitchFamily="34" charset="0"/>
              </a:rPr>
            </a:br>
            <a:r>
              <a:rPr lang="en-US" sz="2800">
                <a:latin typeface="Calibri" pitchFamily="34" charset="0"/>
              </a:rPr>
              <a:t>from the age of 1 to 12 months.</a:t>
            </a:r>
          </a:p>
        </p:txBody>
      </p:sp>
      <p:sp>
        <p:nvSpPr>
          <p:cNvPr id="32774" name="Rectangle 7"/>
          <p:cNvSpPr>
            <a:spLocks noChangeArrowheads="1"/>
          </p:cNvSpPr>
          <p:nvPr/>
        </p:nvSpPr>
        <p:spPr bwMode="auto">
          <a:xfrm>
            <a:off x="182563" y="6202363"/>
            <a:ext cx="8335962" cy="304800"/>
          </a:xfrm>
          <a:prstGeom prst="rect">
            <a:avLst/>
          </a:prstGeom>
          <a:noFill/>
          <a:ln w="9525">
            <a:noFill/>
            <a:miter lim="800000"/>
            <a:headEnd/>
            <a:tailEnd/>
          </a:ln>
        </p:spPr>
        <p:txBody>
          <a:bodyPr anchor="ctr">
            <a:spAutoFit/>
          </a:bodyPr>
          <a:lstStyle/>
          <a:p>
            <a:pPr defTabSz="914400" eaLnBrk="0" hangingPunct="0"/>
            <a:r>
              <a:rPr lang="en-US" sz="1400">
                <a:latin typeface="Calibri" pitchFamily="34" charset="0"/>
                <a:cs typeface="Times New Roman" pitchFamily="18" charset="0"/>
              </a:rPr>
              <a:t>Information taken from NIDA’s </a:t>
            </a:r>
            <a:r>
              <a:rPr lang="en-US" sz="1400" i="1">
                <a:latin typeface="Calibri" pitchFamily="34" charset="0"/>
                <a:cs typeface="Times New Roman" pitchFamily="18" charset="0"/>
              </a:rPr>
              <a:t>Science of Addiction</a:t>
            </a:r>
            <a:r>
              <a:rPr lang="en-US" sz="1400" i="1">
                <a:solidFill>
                  <a:schemeClr val="bg1"/>
                </a:solidFill>
                <a:latin typeface="Calibri" pitchFamily="34" charset="0"/>
                <a:cs typeface="Times New Roman" pitchFamily="18" charset="0"/>
              </a:rPr>
              <a:t>  </a:t>
            </a:r>
            <a:r>
              <a:rPr lang="en-US" sz="1400">
                <a:latin typeface="Calibri" pitchFamily="34" charset="0"/>
                <a:cs typeface="Times New Roman" pitchFamily="18" charset="0"/>
                <a:hlinkClick r:id="rId4"/>
              </a:rPr>
              <a:t>http://www.drugabuse.gov/ScienceofAddiction/</a:t>
            </a:r>
            <a:endParaRPr lang="en-US" sz="1400">
              <a:latin typeface="Calibri" pitchFamily="34" charset="0"/>
              <a:cs typeface="Times New Roman" pitchFamily="18" charset="0"/>
            </a:endParaRPr>
          </a:p>
        </p:txBody>
      </p:sp>
      <p:sp>
        <p:nvSpPr>
          <p:cNvPr id="32775" name="Slide Number Placeholder 6"/>
          <p:cNvSpPr>
            <a:spLocks noGrp="1"/>
          </p:cNvSpPr>
          <p:nvPr>
            <p:ph type="sldNum" sz="quarter" idx="12"/>
          </p:nvPr>
        </p:nvSpPr>
        <p:spPr bwMode="auto">
          <a:noFill/>
          <a:ln>
            <a:miter lim="800000"/>
            <a:headEnd/>
            <a:tailEnd/>
          </a:ln>
        </p:spPr>
        <p:txBody>
          <a:bodyPr/>
          <a:lstStyle/>
          <a:p>
            <a:fld id="{7B69D2F5-D8D3-49CF-BCF4-4EFA829BBCB8}" type="slidenum">
              <a:rPr lang="en-US" smtClean="0"/>
              <a:pPr/>
              <a:t>18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7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288925"/>
            <a:ext cx="8534400" cy="1190625"/>
          </a:xfrm>
        </p:spPr>
        <p:txBody>
          <a:bodyPr>
            <a:spAutoFit/>
          </a:bodyPr>
          <a:lstStyle/>
          <a:p>
            <a:pPr>
              <a:defRPr/>
            </a:pPr>
            <a:r>
              <a:rPr lang="en-US" sz="3600" dirty="0" smtClean="0">
                <a:effectLst>
                  <a:outerShdw blurRad="38100" dist="38100" dir="2700000" algn="tl">
                    <a:srgbClr val="C0C0C0"/>
                  </a:outerShdw>
                </a:effectLst>
                <a:latin typeface="Impact" pitchFamily="34" charset="0"/>
                <a:ea typeface="ＭＳ Ｐゴシック" pitchFamily="34" charset="-128"/>
              </a:rPr>
              <a:t>Continuing Brain Development </a:t>
            </a:r>
            <a:br>
              <a:rPr lang="en-US" sz="3600" dirty="0" smtClean="0">
                <a:effectLst>
                  <a:outerShdw blurRad="38100" dist="38100" dir="2700000" algn="tl">
                    <a:srgbClr val="C0C0C0"/>
                  </a:outerShdw>
                </a:effectLst>
                <a:latin typeface="Impact" pitchFamily="34" charset="0"/>
                <a:ea typeface="ＭＳ Ｐゴシック" pitchFamily="34" charset="-128"/>
              </a:rPr>
            </a:br>
            <a:r>
              <a:rPr lang="en-US" sz="3600" dirty="0" smtClean="0">
                <a:effectLst>
                  <a:outerShdw blurRad="38100" dist="38100" dir="2700000" algn="tl">
                    <a:srgbClr val="C0C0C0"/>
                  </a:outerShdw>
                </a:effectLst>
                <a:latin typeface="Impact" pitchFamily="34" charset="0"/>
                <a:ea typeface="ＭＳ Ｐゴシック" pitchFamily="34" charset="-128"/>
              </a:rPr>
              <a:t>During Adolescence</a:t>
            </a:r>
          </a:p>
        </p:txBody>
      </p:sp>
      <p:sp>
        <p:nvSpPr>
          <p:cNvPr id="33795"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35844" name="TextBox 6"/>
          <p:cNvSpPr txBox="1">
            <a:spLocks noChangeArrowheads="1"/>
          </p:cNvSpPr>
          <p:nvPr/>
        </p:nvSpPr>
        <p:spPr bwMode="auto">
          <a:xfrm>
            <a:off x="198438" y="1676400"/>
            <a:ext cx="8335962" cy="4664075"/>
          </a:xfrm>
          <a:prstGeom prst="rect">
            <a:avLst/>
          </a:prstGeom>
          <a:noFill/>
          <a:ln w="9525">
            <a:noFill/>
            <a:miter lim="800000"/>
            <a:headEnd/>
            <a:tailEnd/>
          </a:ln>
        </p:spPr>
        <p:txBody>
          <a:bodyPr>
            <a:spAutoFit/>
          </a:bodyPr>
          <a:lstStyle/>
          <a:p>
            <a:pPr marL="228600" indent="-228600" defTabSz="914400">
              <a:buClr>
                <a:schemeClr val="tx1"/>
              </a:buClr>
              <a:buFontTx/>
              <a:buChar char="•"/>
              <a:defRPr/>
            </a:pPr>
            <a:r>
              <a:rPr lang="en-US" sz="2600" dirty="0">
                <a:latin typeface="Calibri" pitchFamily="34" charset="0"/>
              </a:rPr>
              <a:t>Strengthening the Circuitry</a:t>
            </a:r>
          </a:p>
          <a:p>
            <a:pPr marL="225425" lvl="1" defTabSz="914400">
              <a:buClr>
                <a:schemeClr val="tx1"/>
              </a:buClr>
              <a:buFont typeface="Wingdings" pitchFamily="2" charset="2"/>
              <a:buNone/>
              <a:defRPr/>
            </a:pPr>
            <a:r>
              <a:rPr lang="en-US" sz="2600" dirty="0">
                <a:latin typeface="Calibri" pitchFamily="34" charset="0"/>
              </a:rPr>
              <a:t>Synaptic </a:t>
            </a:r>
            <a:r>
              <a:rPr lang="en-US" sz="2600" dirty="0">
                <a:solidFill>
                  <a:schemeClr val="hlink"/>
                </a:solidFill>
                <a:latin typeface="Calibri" pitchFamily="34" charset="0"/>
              </a:rPr>
              <a:t>connections are strengthened</a:t>
            </a:r>
          </a:p>
          <a:p>
            <a:pPr marL="685800" lvl="1" indent="-228600" defTabSz="914400">
              <a:buClr>
                <a:schemeClr val="tx1"/>
              </a:buClr>
              <a:buFont typeface="Wingdings" pitchFamily="2" charset="2"/>
              <a:buChar char="§"/>
              <a:defRPr/>
            </a:pPr>
            <a:endParaRPr lang="en-US" sz="1200" dirty="0">
              <a:solidFill>
                <a:schemeClr val="hlink"/>
              </a:solidFill>
              <a:latin typeface="Calibri" pitchFamily="34" charset="0"/>
            </a:endParaRPr>
          </a:p>
          <a:p>
            <a:pPr marL="228600" indent="-228600" defTabSz="914400">
              <a:buClr>
                <a:schemeClr val="tx1"/>
              </a:buClr>
              <a:buFontTx/>
              <a:buChar char="•"/>
              <a:defRPr/>
            </a:pPr>
            <a:r>
              <a:rPr lang="en-US" sz="2600" dirty="0">
                <a:latin typeface="Calibri" pitchFamily="34" charset="0"/>
              </a:rPr>
              <a:t>Pruning Unused Connections</a:t>
            </a:r>
          </a:p>
          <a:p>
            <a:pPr marL="631825" lvl="1" indent="-228600" defTabSz="914400">
              <a:buClr>
                <a:schemeClr val="tx1"/>
              </a:buClr>
              <a:buFont typeface="Calibri" pitchFamily="34" charset="0"/>
              <a:buChar char="–"/>
              <a:defRPr/>
            </a:pPr>
            <a:r>
              <a:rPr lang="en-US" dirty="0">
                <a:latin typeface="Calibri" pitchFamily="34" charset="0"/>
              </a:rPr>
              <a:t>Adolescent brain is in a unique state of flux</a:t>
            </a:r>
          </a:p>
          <a:p>
            <a:pPr marL="631825" lvl="1" indent="-228600" defTabSz="914400">
              <a:buClr>
                <a:schemeClr val="tx1"/>
              </a:buClr>
              <a:buFont typeface="Calibri" pitchFamily="34" charset="0"/>
              <a:buChar char="–"/>
              <a:defRPr/>
            </a:pPr>
            <a:r>
              <a:rPr lang="en-US" dirty="0">
                <a:solidFill>
                  <a:schemeClr val="hlink"/>
                </a:solidFill>
                <a:latin typeface="Calibri" pitchFamily="34" charset="0"/>
              </a:rPr>
              <a:t>Neurons are eliminated, pruned and shaped</a:t>
            </a:r>
          </a:p>
          <a:p>
            <a:pPr marL="628650" lvl="1" indent="-225425" defTabSz="914400">
              <a:buClr>
                <a:schemeClr val="tx1"/>
              </a:buClr>
              <a:buFont typeface="Calibri" pitchFamily="34" charset="0"/>
              <a:buChar char="–"/>
              <a:defRPr/>
            </a:pPr>
            <a:r>
              <a:rPr lang="en-US" dirty="0">
                <a:latin typeface="Calibri" pitchFamily="34" charset="0"/>
              </a:rPr>
              <a:t>This process is influenced by interactions with the outside world </a:t>
            </a:r>
            <a:r>
              <a:rPr lang="en-US" sz="1400" dirty="0">
                <a:latin typeface="Calibri" pitchFamily="34" charset="0"/>
              </a:rPr>
              <a:t>(</a:t>
            </a:r>
            <a:r>
              <a:rPr lang="en-US" sz="1400" dirty="0" err="1">
                <a:latin typeface="Calibri" pitchFamily="34" charset="0"/>
              </a:rPr>
              <a:t>Gogtay</a:t>
            </a:r>
            <a:r>
              <a:rPr lang="en-US" sz="1400" dirty="0">
                <a:latin typeface="Calibri" pitchFamily="34" charset="0"/>
              </a:rPr>
              <a:t> et al., 2004)</a:t>
            </a:r>
          </a:p>
          <a:p>
            <a:pPr marL="628650" lvl="1" indent="-225425" defTabSz="914400">
              <a:buClr>
                <a:schemeClr val="tx1"/>
              </a:buClr>
              <a:buFont typeface="Calibri" pitchFamily="34" charset="0"/>
              <a:buChar char="–"/>
              <a:defRPr/>
            </a:pPr>
            <a:r>
              <a:rPr lang="en-US" dirty="0">
                <a:solidFill>
                  <a:schemeClr val="hlink"/>
                </a:solidFill>
                <a:latin typeface="Calibri" pitchFamily="34" charset="0"/>
              </a:rPr>
              <a:t>Pruning occurs from back to front</a:t>
            </a:r>
            <a:r>
              <a:rPr lang="en-US" dirty="0">
                <a:latin typeface="Calibri" pitchFamily="34" charset="0"/>
              </a:rPr>
              <a:t> so frontal lobes mature the last. </a:t>
            </a:r>
          </a:p>
          <a:p>
            <a:pPr marL="685800" lvl="1" indent="-228600" defTabSz="914400">
              <a:buClr>
                <a:schemeClr val="tx1"/>
              </a:buClr>
              <a:buFont typeface="Wingdings" pitchFamily="2" charset="2"/>
              <a:buChar char="§"/>
              <a:defRPr/>
            </a:pPr>
            <a:endParaRPr lang="en-US" sz="1200" dirty="0">
              <a:latin typeface="Calibri" pitchFamily="34" charset="0"/>
            </a:endParaRPr>
          </a:p>
          <a:p>
            <a:pPr marL="228600" indent="-228600" defTabSz="914400">
              <a:buClr>
                <a:schemeClr val="tx1"/>
              </a:buClr>
              <a:buFontTx/>
              <a:buChar char="•"/>
              <a:defRPr/>
            </a:pPr>
            <a:r>
              <a:rPr lang="en-US" sz="2600" dirty="0">
                <a:solidFill>
                  <a:schemeClr val="hlink"/>
                </a:solidFill>
                <a:latin typeface="Calibri" pitchFamily="34" charset="0"/>
              </a:rPr>
              <a:t>Other brain areas are also growing</a:t>
            </a:r>
            <a:r>
              <a:rPr lang="en-US" sz="2600" dirty="0">
                <a:latin typeface="Calibri" pitchFamily="34" charset="0"/>
              </a:rPr>
              <a:t> during adolescence (e.g., sub-cortical areas, receptors)</a:t>
            </a:r>
          </a:p>
        </p:txBody>
      </p:sp>
      <p:sp>
        <p:nvSpPr>
          <p:cNvPr id="33797" name="Slide Number Placeholder 4"/>
          <p:cNvSpPr>
            <a:spLocks noGrp="1"/>
          </p:cNvSpPr>
          <p:nvPr>
            <p:ph type="sldNum" sz="quarter" idx="12"/>
          </p:nvPr>
        </p:nvSpPr>
        <p:spPr bwMode="auto">
          <a:noFill/>
          <a:ln>
            <a:miter lim="800000"/>
            <a:headEnd/>
            <a:tailEnd/>
          </a:ln>
        </p:spPr>
        <p:txBody>
          <a:bodyPr/>
          <a:lstStyle/>
          <a:p>
            <a:fld id="{7F85079F-D638-40D7-A593-45FE506731C4}" type="slidenum">
              <a:rPr lang="en-US" smtClean="0"/>
              <a:pPr/>
              <a:t>19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wipe(left)">
                                      <p:cBhvr>
                                        <p:cTn id="7" dur="500"/>
                                        <p:tgtEl>
                                          <p:spTgt spid="35844">
                                            <p:txEl>
                                              <p:pRg st="0" end="0"/>
                                            </p:txEl>
                                          </p:spTgt>
                                        </p:tgtEl>
                                      </p:cBhvr>
                                    </p:animEffect>
                                  </p:childTnLst>
                                  <p:subTnLst>
                                    <p:animClr clrSpc="rgb" dir="cw">
                                      <p:cBhvr override="childStyle">
                                        <p:cTn dur="1" fill="hold" display="0" masterRel="nextClick" afterEffect="1"/>
                                        <p:tgtEl>
                                          <p:spTgt spid="35844">
                                            <p:txEl>
                                              <p:pRg st="0" end="0"/>
                                            </p:txEl>
                                          </p:spTgt>
                                        </p:tgtEl>
                                        <p:attrNameLst>
                                          <p:attrName>ppt_c</p:attrName>
                                        </p:attrNameLst>
                                      </p:cBhvr>
                                      <p:to>
                                        <a:srgbClr val="D86C00"/>
                                      </p:to>
                                    </p:animClr>
                                  </p:subTnLst>
                                </p:cTn>
                              </p:par>
                              <p:par>
                                <p:cTn id="8" presetID="22" presetClass="entr" presetSubtype="8" fill="hold" grpId="0" nodeType="withEffect">
                                  <p:stCondLst>
                                    <p:cond delay="0"/>
                                  </p:stCondLst>
                                  <p:childTnLst>
                                    <p:set>
                                      <p:cBhvr>
                                        <p:cTn id="9" dur="1" fill="hold">
                                          <p:stCondLst>
                                            <p:cond delay="0"/>
                                          </p:stCondLst>
                                        </p:cTn>
                                        <p:tgtEl>
                                          <p:spTgt spid="35844">
                                            <p:txEl>
                                              <p:pRg st="1" end="1"/>
                                            </p:txEl>
                                          </p:spTgt>
                                        </p:tgtEl>
                                        <p:attrNameLst>
                                          <p:attrName>style.visibility</p:attrName>
                                        </p:attrNameLst>
                                      </p:cBhvr>
                                      <p:to>
                                        <p:strVal val="visible"/>
                                      </p:to>
                                    </p:set>
                                    <p:animEffect transition="in" filter="wipe(left)">
                                      <p:cBhvr>
                                        <p:cTn id="10" dur="500"/>
                                        <p:tgtEl>
                                          <p:spTgt spid="35844">
                                            <p:txEl>
                                              <p:pRg st="1" end="1"/>
                                            </p:txEl>
                                          </p:spTgt>
                                        </p:tgtEl>
                                      </p:cBhvr>
                                    </p:animEffect>
                                  </p:childTnLst>
                                  <p:subTnLst>
                                    <p:animClr clrSpc="rgb" dir="cw">
                                      <p:cBhvr override="childStyle">
                                        <p:cTn dur="1" fill="hold" display="0" masterRel="nextClick" afterEffect="1"/>
                                        <p:tgtEl>
                                          <p:spTgt spid="35844">
                                            <p:txEl>
                                              <p:pRg st="1" end="1"/>
                                            </p:txEl>
                                          </p:spTgt>
                                        </p:tgtEl>
                                        <p:attrNameLst>
                                          <p:attrName>ppt_c</p:attrName>
                                        </p:attrNameLst>
                                      </p:cBhvr>
                                      <p:to>
                                        <a:srgbClr val="D86C00"/>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animEffect transition="in" filter="wipe(left)">
                                      <p:cBhvr>
                                        <p:cTn id="15" dur="500"/>
                                        <p:tgtEl>
                                          <p:spTgt spid="35844">
                                            <p:txEl>
                                              <p:pRg st="3" end="3"/>
                                            </p:txEl>
                                          </p:spTgt>
                                        </p:tgtEl>
                                      </p:cBhvr>
                                    </p:animEffect>
                                  </p:childTnLst>
                                  <p:subTnLst>
                                    <p:animClr clrSpc="rgb" dir="cw">
                                      <p:cBhvr override="childStyle">
                                        <p:cTn dur="1" fill="hold" display="0" masterRel="nextClick" afterEffect="1"/>
                                        <p:tgtEl>
                                          <p:spTgt spid="35844">
                                            <p:txEl>
                                              <p:pRg st="3" end="3"/>
                                            </p:txEl>
                                          </p:spTgt>
                                        </p:tgtEl>
                                        <p:attrNameLst>
                                          <p:attrName>ppt_c</p:attrName>
                                        </p:attrNameLst>
                                      </p:cBhvr>
                                      <p:to>
                                        <a:srgbClr val="D86C00"/>
                                      </p:to>
                                    </p:animClr>
                                  </p:subTnLst>
                                </p:cTn>
                              </p:par>
                              <p:par>
                                <p:cTn id="16" presetID="22" presetClass="entr" presetSubtype="8" fill="hold" grpId="0" nodeType="withEffect">
                                  <p:stCondLst>
                                    <p:cond delay="0"/>
                                  </p:stCondLst>
                                  <p:childTnLst>
                                    <p:set>
                                      <p:cBhvr>
                                        <p:cTn id="17" dur="1" fill="hold">
                                          <p:stCondLst>
                                            <p:cond delay="0"/>
                                          </p:stCondLst>
                                        </p:cTn>
                                        <p:tgtEl>
                                          <p:spTgt spid="35844">
                                            <p:txEl>
                                              <p:pRg st="4" end="4"/>
                                            </p:txEl>
                                          </p:spTgt>
                                        </p:tgtEl>
                                        <p:attrNameLst>
                                          <p:attrName>style.visibility</p:attrName>
                                        </p:attrNameLst>
                                      </p:cBhvr>
                                      <p:to>
                                        <p:strVal val="visible"/>
                                      </p:to>
                                    </p:set>
                                    <p:animEffect transition="in" filter="wipe(left)">
                                      <p:cBhvr>
                                        <p:cTn id="18" dur="500"/>
                                        <p:tgtEl>
                                          <p:spTgt spid="35844">
                                            <p:txEl>
                                              <p:pRg st="4" end="4"/>
                                            </p:txEl>
                                          </p:spTgt>
                                        </p:tgtEl>
                                      </p:cBhvr>
                                    </p:animEffect>
                                  </p:childTnLst>
                                  <p:subTnLst>
                                    <p:animClr clrSpc="rgb" dir="cw">
                                      <p:cBhvr override="childStyle">
                                        <p:cTn dur="1" fill="hold" display="0" masterRel="nextClick" afterEffect="1"/>
                                        <p:tgtEl>
                                          <p:spTgt spid="35844">
                                            <p:txEl>
                                              <p:pRg st="4" end="4"/>
                                            </p:txEl>
                                          </p:spTgt>
                                        </p:tgtEl>
                                        <p:attrNameLst>
                                          <p:attrName>ppt_c</p:attrName>
                                        </p:attrNameLst>
                                      </p:cBhvr>
                                      <p:to>
                                        <a:srgbClr val="D86C00"/>
                                      </p:to>
                                    </p:animClr>
                                  </p:subTnLst>
                                </p:cTn>
                              </p:par>
                              <p:par>
                                <p:cTn id="19" presetID="22" presetClass="entr" presetSubtype="8" fill="hold" grpId="0" nodeType="with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animEffect transition="in" filter="wipe(left)">
                                      <p:cBhvr>
                                        <p:cTn id="21" dur="500"/>
                                        <p:tgtEl>
                                          <p:spTgt spid="35844">
                                            <p:txEl>
                                              <p:pRg st="5" end="5"/>
                                            </p:txEl>
                                          </p:spTgt>
                                        </p:tgtEl>
                                      </p:cBhvr>
                                    </p:animEffect>
                                  </p:childTnLst>
                                  <p:subTnLst>
                                    <p:animClr clrSpc="rgb" dir="cw">
                                      <p:cBhvr override="childStyle">
                                        <p:cTn dur="1" fill="hold" display="0" masterRel="nextClick" afterEffect="1"/>
                                        <p:tgtEl>
                                          <p:spTgt spid="35844">
                                            <p:txEl>
                                              <p:pRg st="5" end="5"/>
                                            </p:txEl>
                                          </p:spTgt>
                                        </p:tgtEl>
                                        <p:attrNameLst>
                                          <p:attrName>ppt_c</p:attrName>
                                        </p:attrNameLst>
                                      </p:cBhvr>
                                      <p:to>
                                        <a:srgbClr val="D86C00"/>
                                      </p:to>
                                    </p:animClr>
                                  </p:subTnLst>
                                </p:cTn>
                              </p:par>
                              <p:par>
                                <p:cTn id="22" presetID="22" presetClass="entr" presetSubtype="8" fill="hold" grpId="0" nodeType="withEffect">
                                  <p:stCondLst>
                                    <p:cond delay="0"/>
                                  </p:stCondLst>
                                  <p:childTnLst>
                                    <p:set>
                                      <p:cBhvr>
                                        <p:cTn id="23" dur="1" fill="hold">
                                          <p:stCondLst>
                                            <p:cond delay="0"/>
                                          </p:stCondLst>
                                        </p:cTn>
                                        <p:tgtEl>
                                          <p:spTgt spid="35844">
                                            <p:txEl>
                                              <p:pRg st="6" end="6"/>
                                            </p:txEl>
                                          </p:spTgt>
                                        </p:tgtEl>
                                        <p:attrNameLst>
                                          <p:attrName>style.visibility</p:attrName>
                                        </p:attrNameLst>
                                      </p:cBhvr>
                                      <p:to>
                                        <p:strVal val="visible"/>
                                      </p:to>
                                    </p:set>
                                    <p:animEffect transition="in" filter="wipe(left)">
                                      <p:cBhvr>
                                        <p:cTn id="24" dur="500"/>
                                        <p:tgtEl>
                                          <p:spTgt spid="35844">
                                            <p:txEl>
                                              <p:pRg st="6" end="6"/>
                                            </p:txEl>
                                          </p:spTgt>
                                        </p:tgtEl>
                                      </p:cBhvr>
                                    </p:animEffect>
                                  </p:childTnLst>
                                  <p:subTnLst>
                                    <p:animClr clrSpc="rgb" dir="cw">
                                      <p:cBhvr override="childStyle">
                                        <p:cTn dur="1" fill="hold" display="0" masterRel="nextClick" afterEffect="1"/>
                                        <p:tgtEl>
                                          <p:spTgt spid="35844">
                                            <p:txEl>
                                              <p:pRg st="6" end="6"/>
                                            </p:txEl>
                                          </p:spTgt>
                                        </p:tgtEl>
                                        <p:attrNameLst>
                                          <p:attrName>ppt_c</p:attrName>
                                        </p:attrNameLst>
                                      </p:cBhvr>
                                      <p:to>
                                        <a:srgbClr val="D86C00"/>
                                      </p:to>
                                    </p:animClr>
                                  </p:subTnLst>
                                </p:cTn>
                              </p:par>
                              <p:par>
                                <p:cTn id="25" presetID="22" presetClass="entr" presetSubtype="8" fill="hold" grpId="0" nodeType="withEffect">
                                  <p:stCondLst>
                                    <p:cond delay="0"/>
                                  </p:stCondLst>
                                  <p:childTnLst>
                                    <p:set>
                                      <p:cBhvr>
                                        <p:cTn id="26" dur="1" fill="hold">
                                          <p:stCondLst>
                                            <p:cond delay="0"/>
                                          </p:stCondLst>
                                        </p:cTn>
                                        <p:tgtEl>
                                          <p:spTgt spid="35844">
                                            <p:txEl>
                                              <p:pRg st="7" end="7"/>
                                            </p:txEl>
                                          </p:spTgt>
                                        </p:tgtEl>
                                        <p:attrNameLst>
                                          <p:attrName>style.visibility</p:attrName>
                                        </p:attrNameLst>
                                      </p:cBhvr>
                                      <p:to>
                                        <p:strVal val="visible"/>
                                      </p:to>
                                    </p:set>
                                    <p:animEffect transition="in" filter="wipe(left)">
                                      <p:cBhvr>
                                        <p:cTn id="27" dur="500"/>
                                        <p:tgtEl>
                                          <p:spTgt spid="35844">
                                            <p:txEl>
                                              <p:pRg st="7" end="7"/>
                                            </p:txEl>
                                          </p:spTgt>
                                        </p:tgtEl>
                                      </p:cBhvr>
                                    </p:animEffect>
                                  </p:childTnLst>
                                  <p:subTnLst>
                                    <p:animClr clrSpc="rgb" dir="cw">
                                      <p:cBhvr override="childStyle">
                                        <p:cTn dur="1" fill="hold" display="0" masterRel="nextClick" afterEffect="1"/>
                                        <p:tgtEl>
                                          <p:spTgt spid="35844">
                                            <p:txEl>
                                              <p:pRg st="7" end="7"/>
                                            </p:txEl>
                                          </p:spTgt>
                                        </p:tgtEl>
                                        <p:attrNameLst>
                                          <p:attrName>ppt_c</p:attrName>
                                        </p:attrNameLst>
                                      </p:cBhvr>
                                      <p:to>
                                        <a:srgbClr val="D86C0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4">
                                            <p:txEl>
                                              <p:pRg st="9" end="9"/>
                                            </p:txEl>
                                          </p:spTgt>
                                        </p:tgtEl>
                                        <p:attrNameLst>
                                          <p:attrName>style.visibility</p:attrName>
                                        </p:attrNameLst>
                                      </p:cBhvr>
                                      <p:to>
                                        <p:strVal val="visible"/>
                                      </p:to>
                                    </p:set>
                                    <p:animEffect transition="in" filter="wipe(left)">
                                      <p:cBhvr>
                                        <p:cTn id="32" dur="500"/>
                                        <p:tgtEl>
                                          <p:spTgt spid="358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16388" name="Rectangle 1027"/>
          <p:cNvSpPr>
            <a:spLocks noGrp="1" noChangeArrowheads="1"/>
          </p:cNvSpPr>
          <p:nvPr>
            <p:ph type="body" idx="4294967295"/>
          </p:nvPr>
        </p:nvSpPr>
        <p:spPr>
          <a:xfrm>
            <a:off x="457200" y="2286000"/>
            <a:ext cx="7708900" cy="3687763"/>
          </a:xfrm>
        </p:spPr>
        <p:txBody>
          <a:bodyPr/>
          <a:lstStyle/>
          <a:p>
            <a:pPr marL="0" indent="0" defTabSz="914400">
              <a:spcBef>
                <a:spcPct val="0"/>
              </a:spcBef>
              <a:buFont typeface="Arial" charset="0"/>
              <a:buNone/>
            </a:pPr>
            <a:r>
              <a:rPr lang="en-US" sz="2800" smtClean="0">
                <a:ea typeface="ＭＳ Ｐゴシック" pitchFamily="34" charset="-128"/>
              </a:rPr>
              <a:t>According to the Webster Dictionary definition</a:t>
            </a:r>
          </a:p>
          <a:p>
            <a:pPr marL="0" indent="0" defTabSz="914400">
              <a:spcBef>
                <a:spcPct val="0"/>
              </a:spcBef>
              <a:buFont typeface="Arial" charset="0"/>
              <a:buNone/>
            </a:pPr>
            <a:endParaRPr lang="en-US" sz="2800" smtClean="0">
              <a:solidFill>
                <a:schemeClr val="bg1"/>
              </a:solidFill>
              <a:ea typeface="ＭＳ Ｐゴシック" pitchFamily="34" charset="-128"/>
            </a:endParaRPr>
          </a:p>
          <a:p>
            <a:pPr marL="0" indent="0" defTabSz="914400">
              <a:spcBef>
                <a:spcPct val="0"/>
              </a:spcBef>
              <a:buFont typeface="Arial" charset="0"/>
              <a:buNone/>
            </a:pPr>
            <a:r>
              <a:rPr lang="en-US" sz="2800" smtClean="0">
                <a:solidFill>
                  <a:schemeClr val="hlink"/>
                </a:solidFill>
                <a:ea typeface="ＭＳ Ｐゴシック" pitchFamily="34" charset="-128"/>
              </a:rPr>
              <a:t>To </a:t>
            </a:r>
            <a:r>
              <a:rPr lang="en-US" sz="2800" b="1" smtClean="0">
                <a:solidFill>
                  <a:schemeClr val="hlink"/>
                </a:solidFill>
                <a:ea typeface="ＭＳ Ｐゴシック" pitchFamily="34" charset="-128"/>
              </a:rPr>
              <a:t>Blend</a:t>
            </a:r>
            <a:r>
              <a:rPr lang="en-US" sz="2800" smtClean="0">
                <a:solidFill>
                  <a:schemeClr val="hlink"/>
                </a:solidFill>
                <a:ea typeface="ＭＳ Ｐゴシック" pitchFamily="34" charset="-128"/>
              </a:rPr>
              <a:t> means: </a:t>
            </a:r>
          </a:p>
          <a:p>
            <a:pPr marL="638175" lvl="1" defTabSz="914400">
              <a:spcBef>
                <a:spcPct val="0"/>
              </a:spcBef>
              <a:buFont typeface="Arial" charset="0"/>
              <a:buNone/>
            </a:pPr>
            <a:r>
              <a:rPr lang="en-US" smtClean="0">
                <a:ea typeface="ＭＳ Ｐゴシック" pitchFamily="34" charset="-128"/>
              </a:rPr>
              <a:t>a.</a:t>
            </a:r>
            <a:r>
              <a:rPr lang="en-US" smtClean="0">
                <a:solidFill>
                  <a:schemeClr val="bg1"/>
                </a:solidFill>
                <a:ea typeface="ＭＳ Ｐゴシック" pitchFamily="34" charset="-128"/>
              </a:rPr>
              <a:t> </a:t>
            </a:r>
            <a:r>
              <a:rPr lang="en-US" smtClean="0">
                <a:ea typeface="ＭＳ Ｐゴシック" pitchFamily="34" charset="-128"/>
              </a:rPr>
              <a:t>combine into an integrated whole; </a:t>
            </a:r>
          </a:p>
          <a:p>
            <a:pPr marL="638175" lvl="1" defTabSz="914400">
              <a:spcBef>
                <a:spcPct val="0"/>
              </a:spcBef>
              <a:buFont typeface="Arial" charset="0"/>
              <a:buNone/>
            </a:pPr>
            <a:r>
              <a:rPr lang="en-US" smtClean="0">
                <a:ea typeface="ＭＳ Ｐゴシック" pitchFamily="34" charset="-128"/>
              </a:rPr>
              <a:t>b. produce a harmonious effect</a:t>
            </a:r>
            <a:r>
              <a:rPr lang="en-US" smtClean="0">
                <a:solidFill>
                  <a:srgbClr val="0033CC"/>
                </a:solidFill>
                <a:ea typeface="ＭＳ Ｐゴシック" pitchFamily="34" charset="-128"/>
              </a:rPr>
              <a:t> </a:t>
            </a:r>
          </a:p>
          <a:p>
            <a:pPr marL="0" indent="0" defTabSz="914400">
              <a:buFont typeface="Arial" charset="0"/>
              <a:buNone/>
            </a:pPr>
            <a:endParaRPr lang="en-US" sz="2800" smtClean="0">
              <a:solidFill>
                <a:srgbClr val="0033CC"/>
              </a:solidFill>
              <a:ea typeface="ＭＳ Ｐゴシック" pitchFamily="34" charset="-128"/>
            </a:endParaRPr>
          </a:p>
          <a:p>
            <a:pPr marL="0" indent="0" defTabSz="914400">
              <a:buFont typeface="Arial" charset="0"/>
              <a:buNone/>
            </a:pPr>
            <a:endParaRPr lang="en-US" sz="2800" smtClean="0">
              <a:ea typeface="ＭＳ Ｐゴシック" pitchFamily="34" charset="-128"/>
            </a:endParaRPr>
          </a:p>
        </p:txBody>
      </p:sp>
      <p:sp>
        <p:nvSpPr>
          <p:cNvPr id="2" name="Slide Number Placeholder 4"/>
          <p:cNvSpPr>
            <a:spLocks noGrp="1"/>
          </p:cNvSpPr>
          <p:nvPr>
            <p:ph type="sldNum" sz="quarter" idx="12"/>
          </p:nvPr>
        </p:nvSpPr>
        <p:spPr bwMode="auto">
          <a:noFill/>
          <a:ln>
            <a:miter lim="800000"/>
            <a:headEnd/>
            <a:tailEnd/>
          </a:ln>
        </p:spPr>
        <p:txBody>
          <a:bodyPr/>
          <a:lstStyle/>
          <a:p>
            <a:fld id="{411C7939-D11D-47D9-A121-EE78616A1DCD}" type="slidenum">
              <a:rPr lang="en-US" smtClean="0"/>
              <a:pPr/>
              <a:t>2</a:t>
            </a:fld>
            <a:endParaRPr lang="en-US" smtClean="0"/>
          </a:p>
        </p:txBody>
      </p:sp>
      <p:sp>
        <p:nvSpPr>
          <p:cNvPr id="16389" name="Rectangle 1026"/>
          <p:cNvSpPr txBox="1">
            <a:spLocks noChangeArrowheads="1"/>
          </p:cNvSpPr>
          <p:nvPr/>
        </p:nvSpPr>
        <p:spPr bwMode="auto">
          <a:xfrm>
            <a:off x="0" y="365125"/>
            <a:ext cx="8458200" cy="1190625"/>
          </a:xfrm>
          <a:prstGeom prst="rect">
            <a:avLst/>
          </a:prstGeom>
          <a:noFill/>
          <a:ln w="9525">
            <a:noFill/>
            <a:miter lim="800000"/>
            <a:headEnd/>
            <a:tailEnd/>
          </a:ln>
        </p:spPr>
        <p:txBody>
          <a:bodyPr anchor="ctr">
            <a:spAutoFit/>
          </a:bodyPr>
          <a:lstStyle/>
          <a:p>
            <a:pPr algn="ctr" eaLnBrk="0" hangingPunct="0">
              <a:defRPr/>
            </a:pPr>
            <a:r>
              <a:rPr lang="en-US" sz="3600">
                <a:effectLst>
                  <a:outerShdw blurRad="38100" dist="38100" dir="2700000" algn="tl">
                    <a:srgbClr val="C0C0C0"/>
                  </a:outerShdw>
                </a:effectLst>
                <a:latin typeface="Impact" pitchFamily="34" charset="0"/>
              </a:rPr>
              <a:t>NIDA/SAMHSA </a:t>
            </a:r>
            <a:br>
              <a:rPr lang="en-US" sz="3600">
                <a:effectLst>
                  <a:outerShdw blurRad="38100" dist="38100" dir="2700000" algn="tl">
                    <a:srgbClr val="C0C0C0"/>
                  </a:outerShdw>
                </a:effectLst>
                <a:latin typeface="Impact" pitchFamily="34" charset="0"/>
              </a:rPr>
            </a:br>
            <a:r>
              <a:rPr lang="en-US" sz="3600">
                <a:effectLst>
                  <a:outerShdw blurRad="38100" dist="38100" dir="2700000" algn="tl">
                    <a:srgbClr val="C0C0C0"/>
                  </a:outerShdw>
                </a:effectLst>
                <a:latin typeface="Impact" pitchFamily="34" charset="0"/>
              </a:rPr>
              <a:t>Blending Initiative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slide(fromLeft)">
                                      <p:cBhvr>
                                        <p:cTn id="7" dur="500"/>
                                        <p:tgtEl>
                                          <p:spTgt spid="16388">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388">
                                            <p:txEl>
                                              <p:pRg st="2" end="2"/>
                                            </p:txEl>
                                          </p:spTgt>
                                        </p:tgtEl>
                                        <p:attrNameLst>
                                          <p:attrName>style.visibility</p:attrName>
                                        </p:attrNameLst>
                                      </p:cBhvr>
                                      <p:to>
                                        <p:strVal val="visible"/>
                                      </p:to>
                                    </p:set>
                                    <p:animEffect transition="in" filter="slide(fromLeft)">
                                      <p:cBhvr>
                                        <p:cTn id="10" dur="500"/>
                                        <p:tgtEl>
                                          <p:spTgt spid="16388">
                                            <p:txEl>
                                              <p:pRg st="2" end="2"/>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animEffect transition="in" filter="slide(fromLeft)">
                                      <p:cBhvr>
                                        <p:cTn id="13" dur="500"/>
                                        <p:tgtEl>
                                          <p:spTgt spid="16388">
                                            <p:txEl>
                                              <p:pRg st="3" end="3"/>
                                            </p:tx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388">
                                            <p:txEl>
                                              <p:pRg st="4" end="4"/>
                                            </p:txEl>
                                          </p:spTgt>
                                        </p:tgtEl>
                                        <p:attrNameLst>
                                          <p:attrName>style.visibility</p:attrName>
                                        </p:attrNameLst>
                                      </p:cBhvr>
                                      <p:to>
                                        <p:strVal val="visible"/>
                                      </p:to>
                                    </p:set>
                                    <p:animEffect transition="in" filter="slide(fromLeft)">
                                      <p:cBhvr>
                                        <p:cTn id="16"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334963"/>
            <a:ext cx="85502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Continuing Brain Development</a:t>
            </a:r>
          </a:p>
        </p:txBody>
      </p:sp>
      <p:sp>
        <p:nvSpPr>
          <p:cNvPr id="34819"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pic>
        <p:nvPicPr>
          <p:cNvPr id="34820" name="Picture 2"/>
          <p:cNvPicPr>
            <a:picLocks noChangeAspect="1" noChangeArrowheads="1"/>
          </p:cNvPicPr>
          <p:nvPr/>
        </p:nvPicPr>
        <p:blipFill>
          <a:blip r:embed="rId3"/>
          <a:srcRect/>
          <a:stretch>
            <a:fillRect/>
          </a:stretch>
        </p:blipFill>
        <p:spPr bwMode="auto">
          <a:xfrm>
            <a:off x="1936750" y="1219200"/>
            <a:ext cx="4800600" cy="4148138"/>
          </a:xfrm>
          <a:prstGeom prst="rect">
            <a:avLst/>
          </a:prstGeom>
          <a:noFill/>
          <a:ln w="9525">
            <a:noFill/>
            <a:miter lim="800000"/>
            <a:headEnd/>
            <a:tailEnd/>
          </a:ln>
        </p:spPr>
      </p:pic>
      <p:sp>
        <p:nvSpPr>
          <p:cNvPr id="34821" name="TextBox 6"/>
          <p:cNvSpPr txBox="1">
            <a:spLocks noChangeArrowheads="1"/>
          </p:cNvSpPr>
          <p:nvPr/>
        </p:nvSpPr>
        <p:spPr bwMode="auto">
          <a:xfrm>
            <a:off x="244475" y="5486400"/>
            <a:ext cx="8305800" cy="1249363"/>
          </a:xfrm>
          <a:prstGeom prst="rect">
            <a:avLst/>
          </a:prstGeom>
          <a:noFill/>
          <a:ln w="9525">
            <a:noFill/>
            <a:miter lim="800000"/>
            <a:headEnd/>
            <a:tailEnd/>
          </a:ln>
        </p:spPr>
        <p:txBody>
          <a:bodyPr>
            <a:spAutoFit/>
          </a:bodyPr>
          <a:lstStyle/>
          <a:p>
            <a:pPr defTabSz="914400"/>
            <a:r>
              <a:rPr lang="en-US">
                <a:latin typeface="Calibri" pitchFamily="34" charset="0"/>
              </a:rPr>
              <a:t>Early in development, synapses are rapidly created and then pruned back.  Children’s brains have twice as many synapses as the brains of adults.</a:t>
            </a:r>
            <a:r>
              <a:rPr lang="en-US" sz="2800">
                <a:latin typeface="Calibri" pitchFamily="34" charset="0"/>
              </a:rPr>
              <a:t>                                </a:t>
            </a:r>
            <a:r>
              <a:rPr lang="en-US" sz="1400">
                <a:latin typeface="Calibri" pitchFamily="34" charset="0"/>
              </a:rPr>
              <a:t>(Shore, 1997)</a:t>
            </a:r>
          </a:p>
        </p:txBody>
      </p:sp>
      <p:sp>
        <p:nvSpPr>
          <p:cNvPr id="8" name="Rectangle 7"/>
          <p:cNvSpPr>
            <a:spLocks noChangeArrowheads="1"/>
          </p:cNvSpPr>
          <p:nvPr/>
        </p:nvSpPr>
        <p:spPr bwMode="auto">
          <a:xfrm>
            <a:off x="3460750" y="1633538"/>
            <a:ext cx="1698625" cy="3733800"/>
          </a:xfrm>
          <a:prstGeom prst="rect">
            <a:avLst/>
          </a:prstGeom>
          <a:solidFill>
            <a:schemeClr val="bg1"/>
          </a:solidFill>
          <a:ln w="9525">
            <a:noFill/>
            <a:round/>
            <a:headEnd/>
            <a:tailEnd/>
          </a:ln>
        </p:spPr>
        <p:txBody>
          <a:bodyPr wrap="none"/>
          <a:lstStyle/>
          <a:p>
            <a:pPr defTabSz="914400"/>
            <a:endParaRPr lang="en-US">
              <a:latin typeface="Times New Roman" pitchFamily="18" charset="0"/>
            </a:endParaRPr>
          </a:p>
        </p:txBody>
      </p:sp>
      <p:sp>
        <p:nvSpPr>
          <p:cNvPr id="9" name="Rectangle 8"/>
          <p:cNvSpPr>
            <a:spLocks noChangeArrowheads="1"/>
          </p:cNvSpPr>
          <p:nvPr/>
        </p:nvSpPr>
        <p:spPr bwMode="auto">
          <a:xfrm>
            <a:off x="1936750" y="1633538"/>
            <a:ext cx="1524000" cy="3733800"/>
          </a:xfrm>
          <a:prstGeom prst="rect">
            <a:avLst/>
          </a:prstGeom>
          <a:solidFill>
            <a:schemeClr val="bg1"/>
          </a:solidFill>
          <a:ln w="9525">
            <a:noFill/>
            <a:round/>
            <a:headEnd/>
            <a:tailEnd/>
          </a:ln>
        </p:spPr>
        <p:txBody>
          <a:bodyPr wrap="none"/>
          <a:lstStyle/>
          <a:p>
            <a:pPr defTabSz="914400"/>
            <a:endParaRPr lang="en-US">
              <a:latin typeface="Times New Roman" pitchFamily="18" charset="0"/>
            </a:endParaRPr>
          </a:p>
        </p:txBody>
      </p:sp>
      <p:sp>
        <p:nvSpPr>
          <p:cNvPr id="10" name="Rectangle 9"/>
          <p:cNvSpPr>
            <a:spLocks noChangeArrowheads="1"/>
          </p:cNvSpPr>
          <p:nvPr/>
        </p:nvSpPr>
        <p:spPr bwMode="auto">
          <a:xfrm>
            <a:off x="5159375" y="1633538"/>
            <a:ext cx="1577975" cy="3733800"/>
          </a:xfrm>
          <a:prstGeom prst="rect">
            <a:avLst/>
          </a:prstGeom>
          <a:solidFill>
            <a:schemeClr val="bg1"/>
          </a:solidFill>
          <a:ln w="9525">
            <a:noFill/>
            <a:round/>
            <a:headEnd/>
            <a:tailEnd/>
          </a:ln>
        </p:spPr>
        <p:txBody>
          <a:bodyPr wrap="none"/>
          <a:lstStyle/>
          <a:p>
            <a:pPr defTabSz="914400"/>
            <a:endParaRPr lang="en-US">
              <a:latin typeface="Times New Roman" pitchFamily="18" charset="0"/>
            </a:endParaRPr>
          </a:p>
        </p:txBody>
      </p:sp>
      <p:sp>
        <p:nvSpPr>
          <p:cNvPr id="34825" name="Slide Number Placeholder 10"/>
          <p:cNvSpPr>
            <a:spLocks noGrp="1"/>
          </p:cNvSpPr>
          <p:nvPr>
            <p:ph type="sldNum" sz="quarter" idx="12"/>
          </p:nvPr>
        </p:nvSpPr>
        <p:spPr bwMode="auto">
          <a:noFill/>
          <a:ln>
            <a:miter lim="800000"/>
            <a:headEnd/>
            <a:tailEnd/>
          </a:ln>
        </p:spPr>
        <p:txBody>
          <a:bodyPr/>
          <a:lstStyle/>
          <a:p>
            <a:fld id="{75121A47-3E61-463F-B569-43BC3C2D7C7F}" type="slidenum">
              <a:rPr lang="en-US" smtClean="0"/>
              <a:pPr/>
              <a:t>20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rbrainmaturing.mpg" descr="/Users/andrewrodbell/Desktop/Young Adult Bup 12-23-2009/prbrainmaturing.mpg">
            <a:hlinkClick r:id="" action="ppaction://media"/>
          </p:cNvPr>
          <p:cNvPicPr>
            <a:picLocks noRot="1" noChangeAspect="1" noChangeArrowheads="1"/>
          </p:cNvPicPr>
          <p:nvPr>
            <a:quickTimeFile r:link="rId1"/>
          </p:nvPr>
        </p:nvPicPr>
        <p:blipFill>
          <a:blip r:embed="rId4"/>
          <a:srcRect/>
          <a:stretch>
            <a:fillRect/>
          </a:stretch>
        </p:blipFill>
        <p:spPr bwMode="auto">
          <a:xfrm>
            <a:off x="4318000" y="3565525"/>
            <a:ext cx="3886200" cy="2741613"/>
          </a:xfrm>
          <a:prstGeom prst="rect">
            <a:avLst/>
          </a:prstGeom>
          <a:noFill/>
          <a:ln w="9525">
            <a:noFill/>
            <a:miter lim="800000"/>
            <a:headEnd/>
            <a:tailEnd/>
          </a:ln>
        </p:spPr>
      </p:pic>
      <p:sp>
        <p:nvSpPr>
          <p:cNvPr id="35843" name="Rectangle 7"/>
          <p:cNvSpPr>
            <a:spLocks noChangeArrowheads="1"/>
          </p:cNvSpPr>
          <p:nvPr/>
        </p:nvSpPr>
        <p:spPr bwMode="auto">
          <a:xfrm>
            <a:off x="0" y="6370638"/>
            <a:ext cx="4419600" cy="517525"/>
          </a:xfrm>
          <a:prstGeom prst="rect">
            <a:avLst/>
          </a:prstGeom>
          <a:noFill/>
          <a:ln w="9525">
            <a:noFill/>
            <a:miter lim="800000"/>
            <a:headEnd/>
            <a:tailEnd/>
          </a:ln>
        </p:spPr>
        <p:txBody>
          <a:bodyPr anchor="ctr">
            <a:spAutoFit/>
          </a:bodyPr>
          <a:lstStyle/>
          <a:p>
            <a:pPr defTabSz="914400" eaLnBrk="0" hangingPunct="0"/>
            <a:r>
              <a:rPr lang="en-US" sz="1400">
                <a:latin typeface="Calibri" pitchFamily="34" charset="0"/>
                <a:cs typeface="Times New Roman" pitchFamily="18" charset="0"/>
              </a:rPr>
              <a:t>Information taken from NIDA’s </a:t>
            </a:r>
            <a:r>
              <a:rPr lang="en-US" sz="1400" i="1">
                <a:latin typeface="Calibri" pitchFamily="34" charset="0"/>
                <a:cs typeface="Times New Roman" pitchFamily="18" charset="0"/>
              </a:rPr>
              <a:t>Science of Addiction</a:t>
            </a:r>
            <a:endParaRPr lang="en-US" sz="1400">
              <a:latin typeface="Calibri" pitchFamily="34" charset="0"/>
              <a:cs typeface="Times New Roman" pitchFamily="18" charset="0"/>
            </a:endParaRPr>
          </a:p>
          <a:p>
            <a:pPr defTabSz="914400" eaLnBrk="0" hangingPunct="0"/>
            <a:r>
              <a:rPr lang="en-US" sz="1400">
                <a:latin typeface="Calibri" pitchFamily="34" charset="0"/>
                <a:cs typeface="Times New Roman" pitchFamily="18" charset="0"/>
                <a:hlinkClick r:id="rId5"/>
              </a:rPr>
              <a:t>http://www.drugabuse.gov/ScienceofAddiction/</a:t>
            </a:r>
            <a:endParaRPr lang="en-US" sz="1400">
              <a:latin typeface="Calibri" pitchFamily="34" charset="0"/>
              <a:cs typeface="Times New Roman" pitchFamily="18" charset="0"/>
            </a:endParaRPr>
          </a:p>
        </p:txBody>
      </p:sp>
      <p:sp>
        <p:nvSpPr>
          <p:cNvPr id="35844" name="Rectangle 15"/>
          <p:cNvSpPr>
            <a:spLocks noChangeArrowheads="1"/>
          </p:cNvSpPr>
          <p:nvPr/>
        </p:nvSpPr>
        <p:spPr bwMode="auto">
          <a:xfrm>
            <a:off x="3992563" y="6400800"/>
            <a:ext cx="4572000" cy="523875"/>
          </a:xfrm>
          <a:prstGeom prst="rect">
            <a:avLst/>
          </a:prstGeom>
          <a:noFill/>
          <a:ln w="9525">
            <a:noFill/>
            <a:miter lim="800000"/>
            <a:headEnd/>
            <a:tailEnd/>
          </a:ln>
        </p:spPr>
        <p:txBody>
          <a:bodyPr>
            <a:spAutoFit/>
          </a:bodyPr>
          <a:lstStyle/>
          <a:p>
            <a:pPr algn="r" defTabSz="914400"/>
            <a:r>
              <a:rPr lang="en-US" sz="1400">
                <a:latin typeface="Calibri" pitchFamily="34" charset="0"/>
                <a:cs typeface="Times New Roman" pitchFamily="18" charset="0"/>
              </a:rPr>
              <a:t>Gagtay, N., et al. </a:t>
            </a:r>
            <a:br>
              <a:rPr lang="en-US" sz="1400">
                <a:latin typeface="Calibri" pitchFamily="34" charset="0"/>
                <a:cs typeface="Times New Roman" pitchFamily="18" charset="0"/>
              </a:rPr>
            </a:br>
            <a:r>
              <a:rPr lang="en-US" sz="1400" i="1">
                <a:latin typeface="Calibri" pitchFamily="34" charset="0"/>
                <a:cs typeface="Times New Roman" pitchFamily="18" charset="0"/>
              </a:rPr>
              <a:t>PNAS, 101</a:t>
            </a:r>
            <a:r>
              <a:rPr lang="en-US" sz="1400">
                <a:latin typeface="Calibri" pitchFamily="34" charset="0"/>
                <a:cs typeface="Times New Roman" pitchFamily="18" charset="0"/>
              </a:rPr>
              <a:t>, 8174-8179</a:t>
            </a:r>
          </a:p>
        </p:txBody>
      </p:sp>
      <p:pic>
        <p:nvPicPr>
          <p:cNvPr id="18" name="Picture 3"/>
          <p:cNvPicPr>
            <a:picLocks noChangeAspect="1" noChangeArrowheads="1"/>
          </p:cNvPicPr>
          <p:nvPr/>
        </p:nvPicPr>
        <p:blipFill>
          <a:blip r:embed="rId6"/>
          <a:srcRect/>
          <a:stretch>
            <a:fillRect/>
          </a:stretch>
        </p:blipFill>
        <p:spPr bwMode="auto">
          <a:xfrm>
            <a:off x="431800" y="3563938"/>
            <a:ext cx="3886200" cy="2743200"/>
          </a:xfrm>
          <a:prstGeom prst="rect">
            <a:avLst/>
          </a:prstGeom>
          <a:noFill/>
          <a:ln w="9525">
            <a:noFill/>
            <a:miter lim="800000"/>
            <a:headEnd/>
            <a:tailEnd/>
          </a:ln>
        </p:spPr>
      </p:pic>
      <p:sp>
        <p:nvSpPr>
          <p:cNvPr id="35846" name="Slide Number Placeholder 9"/>
          <p:cNvSpPr>
            <a:spLocks noGrp="1"/>
          </p:cNvSpPr>
          <p:nvPr>
            <p:ph type="sldNum" sz="quarter" idx="12"/>
          </p:nvPr>
        </p:nvSpPr>
        <p:spPr bwMode="auto">
          <a:noFill/>
          <a:ln>
            <a:miter lim="800000"/>
            <a:headEnd/>
            <a:tailEnd/>
          </a:ln>
        </p:spPr>
        <p:txBody>
          <a:bodyPr/>
          <a:lstStyle/>
          <a:p>
            <a:fld id="{FA9EB7AA-2E74-458D-9AE1-AC9ACE34429B}" type="slidenum">
              <a:rPr lang="en-US" smtClean="0"/>
              <a:pPr/>
              <a:t>21</a:t>
            </a:fld>
            <a:endParaRPr lang="en-US" smtClean="0"/>
          </a:p>
        </p:txBody>
      </p:sp>
      <p:pic>
        <p:nvPicPr>
          <p:cNvPr id="55303" name="prbrainmaturing.mpg" descr="/Users/andrewrodbell/Desktop/Young Adult Bup 12-23-2009/prbrainmaturing.mpg">
            <a:hlinkClick r:id="" action="ppaction://media"/>
          </p:cNvPr>
          <p:cNvPicPr>
            <a:picLocks noRot="1" noChangeAspect="1" noChangeArrowheads="1"/>
          </p:cNvPicPr>
          <p:nvPr>
            <a:quickTimeFile r:link="rId1"/>
          </p:nvPr>
        </p:nvPicPr>
        <p:blipFill>
          <a:blip r:embed="rId4"/>
          <a:srcRect/>
          <a:stretch>
            <a:fillRect/>
          </a:stretch>
        </p:blipFill>
        <p:spPr bwMode="auto">
          <a:xfrm>
            <a:off x="4318000" y="3563938"/>
            <a:ext cx="3886200" cy="2743200"/>
          </a:xfrm>
          <a:prstGeom prst="rect">
            <a:avLst/>
          </a:prstGeom>
          <a:noFill/>
          <a:ln w="9525">
            <a:noFill/>
            <a:miter lim="800000"/>
            <a:headEnd/>
            <a:tailEnd/>
          </a:ln>
        </p:spPr>
      </p:pic>
      <p:sp>
        <p:nvSpPr>
          <p:cNvPr id="19" name="Rectangle 18"/>
          <p:cNvSpPr/>
          <p:nvPr/>
        </p:nvSpPr>
        <p:spPr bwMode="auto">
          <a:xfrm>
            <a:off x="0" y="0"/>
            <a:ext cx="8534400" cy="6321425"/>
          </a:xfrm>
          <a:prstGeom prst="rect">
            <a:avLst/>
          </a:prstGeom>
          <a:solidFill>
            <a:srgbClr val="CCFFCC"/>
          </a:solidFill>
          <a:ln w="9525" cap="flat" cmpd="sng" algn="ctr">
            <a:noFill/>
            <a:prstDash val="solid"/>
            <a:round/>
            <a:headEnd type="none" w="med" len="med"/>
            <a:tailEnd type="none" w="med" len="med"/>
          </a:ln>
          <a:effectLst/>
        </p:spPr>
        <p:txBody>
          <a:bodyPr wrap="none"/>
          <a:lstStyle/>
          <a:p>
            <a:pPr defTabSz="914400">
              <a:defRPr/>
            </a:pPr>
            <a:r>
              <a:rPr lang="en-US" dirty="0">
                <a:latin typeface="Times New Roman" pitchFamily="18" charset="0"/>
                <a:ea typeface="+mn-ea"/>
              </a:rPr>
              <a:t>`</a:t>
            </a:r>
          </a:p>
        </p:txBody>
      </p:sp>
      <p:sp>
        <p:nvSpPr>
          <p:cNvPr id="35849" name="Title 1"/>
          <p:cNvSpPr>
            <a:spLocks noGrp="1"/>
          </p:cNvSpPr>
          <p:nvPr>
            <p:ph type="title" idx="4294967295"/>
          </p:nvPr>
        </p:nvSpPr>
        <p:spPr>
          <a:xfrm>
            <a:off x="0" y="171450"/>
            <a:ext cx="8564563" cy="1311275"/>
          </a:xfrm>
        </p:spPr>
        <p:txBody>
          <a:bodyPr>
            <a:spAutoFit/>
          </a:bodyPr>
          <a:lstStyle/>
          <a:p>
            <a:r>
              <a:rPr lang="en-US" sz="4000" smtClean="0">
                <a:latin typeface="Impact" pitchFamily="34" charset="0"/>
                <a:ea typeface="ＭＳ Ｐゴシック" pitchFamily="34" charset="-128"/>
              </a:rPr>
              <a:t>Brain Development </a:t>
            </a:r>
            <a:br>
              <a:rPr lang="en-US" sz="4000" smtClean="0">
                <a:latin typeface="Impact" pitchFamily="34" charset="0"/>
                <a:ea typeface="ＭＳ Ｐゴシック" pitchFamily="34" charset="-128"/>
              </a:rPr>
            </a:br>
            <a:r>
              <a:rPr lang="en-US" sz="4000" smtClean="0">
                <a:latin typeface="Impact" pitchFamily="34" charset="0"/>
                <a:ea typeface="ＭＳ Ｐゴシック" pitchFamily="34" charset="-128"/>
              </a:rPr>
              <a:t>Ages 5-20 years</a:t>
            </a:r>
          </a:p>
        </p:txBody>
      </p:sp>
      <p:sp>
        <p:nvSpPr>
          <p:cNvPr id="8" name="TextBox 7"/>
          <p:cNvSpPr txBox="1">
            <a:spLocks noChangeArrowheads="1"/>
          </p:cNvSpPr>
          <p:nvPr/>
        </p:nvSpPr>
        <p:spPr bwMode="auto">
          <a:xfrm>
            <a:off x="114300" y="1447800"/>
            <a:ext cx="8450263" cy="1917700"/>
          </a:xfrm>
          <a:prstGeom prst="rect">
            <a:avLst/>
          </a:prstGeom>
          <a:noFill/>
          <a:ln w="9525">
            <a:noFill/>
            <a:miter lim="800000"/>
            <a:headEnd/>
            <a:tailEnd/>
          </a:ln>
        </p:spPr>
        <p:txBody>
          <a:bodyPr>
            <a:spAutoFit/>
          </a:bodyPr>
          <a:lstStyle/>
          <a:p>
            <a:pPr marL="231775" indent="-231775" defTabSz="914400">
              <a:buClr>
                <a:schemeClr val="tx1"/>
              </a:buClr>
              <a:buFont typeface="Wingdings" pitchFamily="2" charset="2"/>
              <a:buChar char="§"/>
            </a:pPr>
            <a:r>
              <a:rPr lang="en-US">
                <a:latin typeface="Calibri" pitchFamily="34" charset="0"/>
              </a:rPr>
              <a:t>MRI scans of healthy children and teens compressing </a:t>
            </a:r>
            <a:br>
              <a:rPr lang="en-US">
                <a:latin typeface="Calibri" pitchFamily="34" charset="0"/>
              </a:rPr>
            </a:br>
            <a:r>
              <a:rPr lang="en-US">
                <a:latin typeface="Calibri" pitchFamily="34" charset="0"/>
              </a:rPr>
              <a:t>15 years of brain development (ages 5–20). </a:t>
            </a:r>
          </a:p>
          <a:p>
            <a:pPr marL="231775" indent="-231775" defTabSz="914400">
              <a:buClr>
                <a:schemeClr val="tx1"/>
              </a:buClr>
              <a:buFont typeface="Wingdings" pitchFamily="2" charset="2"/>
              <a:buChar char="§"/>
            </a:pPr>
            <a:r>
              <a:rPr lang="en-US">
                <a:latin typeface="Calibri" pitchFamily="34" charset="0"/>
              </a:rPr>
              <a:t>Red indicates more gray matter, blue less gray matter. </a:t>
            </a:r>
          </a:p>
          <a:p>
            <a:pPr marL="231775" indent="-231775" defTabSz="914400">
              <a:buClr>
                <a:schemeClr val="tx1"/>
              </a:buClr>
              <a:buFont typeface="Wingdings" pitchFamily="2" charset="2"/>
              <a:buChar char="§"/>
            </a:pPr>
            <a:r>
              <a:rPr lang="en-US">
                <a:solidFill>
                  <a:schemeClr val="hlink"/>
                </a:solidFill>
                <a:latin typeface="Calibri" pitchFamily="34" charset="0"/>
              </a:rPr>
              <a:t>Neural connections are pruned</a:t>
            </a:r>
            <a:r>
              <a:rPr lang="en-US">
                <a:solidFill>
                  <a:srgbClr val="FFFFFF"/>
                </a:solidFill>
                <a:latin typeface="Calibri" pitchFamily="34" charset="0"/>
              </a:rPr>
              <a:t> </a:t>
            </a:r>
            <a:r>
              <a:rPr lang="en-US">
                <a:latin typeface="Calibri" pitchFamily="34" charset="0"/>
              </a:rPr>
              <a:t>back-to-front. </a:t>
            </a:r>
          </a:p>
          <a:p>
            <a:pPr marL="231775" indent="-231775" defTabSz="914400">
              <a:buClr>
                <a:schemeClr val="tx1"/>
              </a:buClr>
              <a:buFont typeface="Wingdings" pitchFamily="2" charset="2"/>
              <a:buChar char="§"/>
            </a:pPr>
            <a:r>
              <a:rPr lang="en-US">
                <a:latin typeface="Calibri" pitchFamily="34" charset="0"/>
              </a:rPr>
              <a:t>The prefrontal cortex ("executive" functions), is last to mature.</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19"/>
                                        </p:tgtEl>
                                      </p:cBhvr>
                                    </p:animEffect>
                                    <p:set>
                                      <p:cBhvr>
                                        <p:cTn id="22" dur="1" fill="hold">
                                          <p:stCondLst>
                                            <p:cond delay="999"/>
                                          </p:stCondLst>
                                        </p:cTn>
                                        <p:tgtEl>
                                          <p:spTgt spid="19"/>
                                        </p:tgtEl>
                                        <p:attrNameLst>
                                          <p:attrName>style.visibility</p:attrName>
                                        </p:attrNameLst>
                                      </p:cBhvr>
                                      <p:to>
                                        <p:strVal val="hidden"/>
                                      </p:to>
                                    </p:se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6467" fill="hold"/>
                                        <p:tgtEl>
                                          <p:spTgt spid="55303"/>
                                        </p:tgtEl>
                                      </p:cBhvr>
                                    </p:cmd>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5303"/>
                                        </p:tgtEl>
                                        <p:attrNameLst>
                                          <p:attrName>style.visibility</p:attrName>
                                        </p:attrNameLst>
                                      </p:cBhvr>
                                      <p:to>
                                        <p:strVal val="hidden"/>
                                      </p:to>
                                    </p:set>
                                    <p:cmd type="call" cmd="stop">
                                      <p:cBhvr>
                                        <p:cTn id="35" dur="1">
                                          <p:stCondLst>
                                            <p:cond delay="0"/>
                                          </p:stCondLst>
                                        </p:cTn>
                                        <p:tgtEl>
                                          <p:spTgt spid="55303"/>
                                        </p:tgtEl>
                                      </p:cBhvr>
                                    </p:cmd>
                                  </p:childTnLst>
                                </p:cTn>
                              </p:par>
                            </p:childTnLst>
                          </p:cTn>
                        </p:par>
                        <p:par>
                          <p:cTn id="36" fill="hold">
                            <p:stCondLst>
                              <p:cond delay="0"/>
                            </p:stCondLst>
                            <p:childTnLst>
                              <p:par>
                                <p:cTn id="37" presetID="1" presetClass="mediacall" presetSubtype="0" fill="hold" nodeType="afterEffect">
                                  <p:stCondLst>
                                    <p:cond delay="0"/>
                                  </p:stCondLst>
                                  <p:childTnLst>
                                    <p:cmd type="call" cmd="playFrom(0.0)">
                                      <p:cBhvr>
                                        <p:cTn id="38" dur="6467" fill="hold"/>
                                        <p:tgtEl>
                                          <p:spTgt spid="55298"/>
                                        </p:tgtEl>
                                      </p:cBhvr>
                                    </p:cmd>
                                  </p:childTnLst>
                                </p:cTn>
                              </p:par>
                              <p:par>
                                <p:cTn id="39" presetID="1" presetClass="entr" presetSubtype="0" fill="hold" nodeType="withEffect">
                                  <p:stCondLst>
                                    <p:cond delay="0"/>
                                  </p:stCondLst>
                                  <p:childTnLst>
                                    <p:set>
                                      <p:cBhvr>
                                        <p:cTn id="40" dur="1" fill="hold">
                                          <p:stCondLst>
                                            <p:cond delay="499"/>
                                          </p:stCondLst>
                                        </p:cTn>
                                        <p:tgtEl>
                                          <p:spTgt spid="18"/>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4" fill="hold" display="0">
                  <p:stCondLst>
                    <p:cond delay="indefinite"/>
                  </p:stCondLst>
                  <p:endCondLst>
                    <p:cond evt="onNext" delay="0">
                      <p:tgtEl>
                        <p:sldTgt/>
                      </p:tgtEl>
                    </p:cond>
                    <p:cond evt="onPrev" delay="0">
                      <p:tgtEl>
                        <p:sldTgt/>
                      </p:tgtEl>
                    </p:cond>
                  </p:endCondLst>
                </p:cTn>
                <p:tgtEl>
                  <p:spTgt spid="55303"/>
                </p:tgtEl>
              </p:cMediaNode>
            </p:video>
            <p:seq concurrent="1" nextAc="seek">
              <p:cTn id="45" restart="whenNotActive" fill="hold" evtFilter="cancelBubble" nodeType="interactiveSeq">
                <p:stCondLst>
                  <p:cond evt="onClick" delay="0">
                    <p:tgtEl>
                      <p:spTgt spid="55303"/>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55303"/>
                                        </p:tgtEl>
                                      </p:cBhvr>
                                    </p:cmd>
                                  </p:childTnLst>
                                </p:cTn>
                              </p:par>
                            </p:childTnLst>
                          </p:cTn>
                        </p:par>
                      </p:childTnLst>
                    </p:cTn>
                  </p:par>
                </p:childTnLst>
              </p:cTn>
              <p:nextCondLst>
                <p:cond evt="onClick" delay="0">
                  <p:tgtEl>
                    <p:spTgt spid="55303"/>
                  </p:tgtEl>
                </p:cond>
              </p:nextCondLst>
            </p:seq>
            <p:video>
              <p:cMediaNode>
                <p:cTn id="50" fill="hold" display="0">
                  <p:stCondLst>
                    <p:cond delay="indefinite"/>
                  </p:stCondLst>
                  <p:endCondLst>
                    <p:cond evt="onNext" delay="0">
                      <p:tgtEl>
                        <p:sldTgt/>
                      </p:tgtEl>
                    </p:cond>
                    <p:cond evt="onPrev" delay="0">
                      <p:tgtEl>
                        <p:sldTgt/>
                      </p:tgtEl>
                    </p:cond>
                  </p:endCondLst>
                </p:cTn>
                <p:tgtEl>
                  <p:spTgt spid="55298"/>
                </p:tgtEl>
              </p:cMediaNode>
            </p:video>
            <p:seq concurrent="1" nextAc="seek">
              <p:cTn id="51" restart="whenNotActive" fill="hold" evtFilter="cancelBubble" nodeType="interactiveSeq">
                <p:stCondLst>
                  <p:cond evt="onClick" delay="0">
                    <p:tgtEl>
                      <p:spTgt spid="55298"/>
                    </p:tgtEl>
                  </p:cond>
                </p:stCondLst>
                <p:endSync evt="end" delay="0">
                  <p:rtn val="all"/>
                </p:endSync>
                <p:childTnLst>
                  <p:par>
                    <p:cTn id="52" fill="hold">
                      <p:stCondLst>
                        <p:cond delay="0"/>
                      </p:stCondLst>
                      <p:childTnLst>
                        <p:par>
                          <p:cTn id="53" fill="hold">
                            <p:stCondLst>
                              <p:cond delay="0"/>
                            </p:stCondLst>
                            <p:childTnLst>
                              <p:par>
                                <p:cTn id="54" presetID="2" presetClass="mediacall" presetSubtype="0" fill="hold" nodeType="afterEffect">
                                  <p:stCondLst>
                                    <p:cond delay="0"/>
                                  </p:stCondLst>
                                  <p:childTnLst>
                                    <p:cmd type="call" cmd="togglePause">
                                      <p:cBhvr>
                                        <p:cTn id="55" dur="1" fill="hold"/>
                                        <p:tgtEl>
                                          <p:spTgt spid="55298"/>
                                        </p:tgtEl>
                                      </p:cBhvr>
                                    </p:cmd>
                                  </p:childTnLst>
                                </p:cTn>
                              </p:par>
                            </p:childTnLst>
                          </p:cTn>
                        </p:par>
                      </p:childTnLst>
                    </p:cTn>
                  </p:par>
                </p:childTnLst>
              </p:cTn>
              <p:nextCondLst>
                <p:cond evt="onClick" delay="0">
                  <p:tgtEl>
                    <p:spTgt spid="55298"/>
                  </p:tgtEl>
                </p:cond>
              </p:nextCondLst>
            </p:seq>
          </p:childTnLst>
        </p:cTn>
      </p:par>
    </p:tnLst>
    <p:bldLst>
      <p:bldP spid="19" grpId="0" animBg="1"/>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334963"/>
            <a:ext cx="8550275"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The interaction between the developing nervous system and drugs of abuse leads to:</a:t>
            </a:r>
            <a:r>
              <a:rPr lang="en-US" sz="3600" smtClean="0">
                <a:ea typeface="ＭＳ Ｐゴシック" pitchFamily="34" charset="-128"/>
              </a:rPr>
              <a:t> </a:t>
            </a:r>
          </a:p>
        </p:txBody>
      </p:sp>
      <p:sp>
        <p:nvSpPr>
          <p:cNvPr id="36867"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7" name="TextBox 6"/>
          <p:cNvSpPr txBox="1">
            <a:spLocks noChangeArrowheads="1"/>
          </p:cNvSpPr>
          <p:nvPr/>
        </p:nvSpPr>
        <p:spPr bwMode="auto">
          <a:xfrm>
            <a:off x="381000" y="2057400"/>
            <a:ext cx="7970838" cy="4665663"/>
          </a:xfrm>
          <a:prstGeom prst="rect">
            <a:avLst/>
          </a:prstGeom>
          <a:noFill/>
          <a:ln w="9525">
            <a:noFill/>
            <a:miter lim="800000"/>
            <a:headEnd/>
            <a:tailEnd/>
          </a:ln>
        </p:spPr>
        <p:txBody>
          <a:bodyPr>
            <a:spAutoFit/>
          </a:bodyPr>
          <a:lstStyle/>
          <a:p>
            <a:pPr marL="228600" indent="-228600" defTabSz="914400">
              <a:buClr>
                <a:schemeClr val="tx1"/>
              </a:buClr>
              <a:buFontTx/>
              <a:buChar char="•"/>
            </a:pPr>
            <a:r>
              <a:rPr lang="en-US" sz="2600">
                <a:latin typeface="Calibri" pitchFamily="34" charset="0"/>
              </a:rPr>
              <a:t>Difficulty in decision making</a:t>
            </a:r>
          </a:p>
          <a:p>
            <a:pPr marL="228600" indent="-228600" defTabSz="914400">
              <a:buClr>
                <a:schemeClr val="tx1"/>
              </a:buClr>
              <a:buFontTx/>
              <a:buChar char="•"/>
            </a:pPr>
            <a:r>
              <a:rPr lang="en-US" sz="2600">
                <a:latin typeface="Calibri" pitchFamily="34" charset="0"/>
              </a:rPr>
              <a:t>Difficulty understanding the consequences of behavior</a:t>
            </a:r>
          </a:p>
          <a:p>
            <a:pPr marL="228600" indent="-228600" defTabSz="914400">
              <a:buClr>
                <a:schemeClr val="tx1"/>
              </a:buClr>
              <a:buFontTx/>
              <a:buChar char="•"/>
            </a:pPr>
            <a:r>
              <a:rPr lang="en-US" sz="2600">
                <a:latin typeface="Calibri" pitchFamily="34" charset="0"/>
              </a:rPr>
              <a:t>Increased vulnerability to memory and attention problems</a:t>
            </a:r>
          </a:p>
          <a:p>
            <a:pPr marL="228600" indent="-228600" algn="ctr" defTabSz="914400">
              <a:buClr>
                <a:schemeClr val="tx1"/>
              </a:buClr>
            </a:pPr>
            <a:endParaRPr lang="en-US" sz="2000">
              <a:solidFill>
                <a:schemeClr val="bg1"/>
              </a:solidFill>
              <a:latin typeface="Impact" pitchFamily="34" charset="0"/>
            </a:endParaRPr>
          </a:p>
          <a:p>
            <a:pPr marL="228600" indent="-228600" algn="ctr" defTabSz="914400">
              <a:buClr>
                <a:schemeClr val="tx1"/>
              </a:buClr>
            </a:pPr>
            <a:r>
              <a:rPr lang="en-US" sz="3200">
                <a:solidFill>
                  <a:schemeClr val="hlink"/>
                </a:solidFill>
                <a:latin typeface="Impact" pitchFamily="34" charset="0"/>
              </a:rPr>
              <a:t>This can lead to:</a:t>
            </a:r>
          </a:p>
          <a:p>
            <a:pPr marL="228600" indent="-228600" algn="ctr" defTabSz="914400">
              <a:buClr>
                <a:schemeClr val="tx1"/>
              </a:buClr>
            </a:pPr>
            <a:endParaRPr lang="en-US">
              <a:solidFill>
                <a:schemeClr val="hlink"/>
              </a:solidFill>
              <a:latin typeface="Impact" pitchFamily="34" charset="0"/>
            </a:endParaRPr>
          </a:p>
          <a:p>
            <a:pPr marL="228600" indent="-228600" defTabSz="914400">
              <a:buClr>
                <a:schemeClr val="tx1"/>
              </a:buClr>
              <a:buFontTx/>
              <a:buChar char="•"/>
            </a:pPr>
            <a:r>
              <a:rPr lang="en-US" sz="2600">
                <a:latin typeface="Calibri" pitchFamily="34" charset="0"/>
              </a:rPr>
              <a:t>Increased experimentation </a:t>
            </a:r>
          </a:p>
          <a:p>
            <a:pPr marL="228600" indent="-228600" defTabSz="914400">
              <a:buClr>
                <a:schemeClr val="tx1"/>
              </a:buClr>
              <a:buFontTx/>
              <a:buChar char="•"/>
            </a:pPr>
            <a:r>
              <a:rPr lang="en-US" sz="2600">
                <a:latin typeface="Calibri" pitchFamily="34" charset="0"/>
              </a:rPr>
              <a:t>Opioid (and other substance) addiction</a:t>
            </a:r>
          </a:p>
          <a:p>
            <a:pPr marL="228600" indent="-228600" defTabSz="914400">
              <a:buFont typeface="Arial" charset="0"/>
              <a:buNone/>
            </a:pPr>
            <a:endParaRPr lang="en-US" sz="2600">
              <a:latin typeface="Calibri" pitchFamily="34" charset="0"/>
            </a:endParaRPr>
          </a:p>
          <a:p>
            <a:pPr marL="228600" indent="-228600" algn="r" defTabSz="914400"/>
            <a:endParaRPr lang="en-US" sz="1400">
              <a:latin typeface="Calibri" pitchFamily="34" charset="0"/>
            </a:endParaRPr>
          </a:p>
          <a:p>
            <a:pPr marL="228600" indent="-228600" algn="r" defTabSz="914400"/>
            <a:endParaRPr lang="en-US" sz="1400">
              <a:latin typeface="Calibri" pitchFamily="34" charset="0"/>
            </a:endParaRPr>
          </a:p>
          <a:p>
            <a:pPr marL="228600" indent="-228600" defTabSz="914400"/>
            <a:r>
              <a:rPr lang="en-US" sz="1400">
                <a:latin typeface="Calibri" pitchFamily="34" charset="0"/>
              </a:rPr>
              <a:t>(Fiellin, 2008)</a:t>
            </a:r>
          </a:p>
        </p:txBody>
      </p:sp>
      <p:sp>
        <p:nvSpPr>
          <p:cNvPr id="36869" name="Slide Number Placeholder 4"/>
          <p:cNvSpPr>
            <a:spLocks noGrp="1"/>
          </p:cNvSpPr>
          <p:nvPr>
            <p:ph type="sldNum" sz="quarter" idx="12"/>
          </p:nvPr>
        </p:nvSpPr>
        <p:spPr bwMode="auto">
          <a:noFill/>
          <a:ln>
            <a:miter lim="800000"/>
            <a:headEnd/>
            <a:tailEnd/>
          </a:ln>
        </p:spPr>
        <p:txBody>
          <a:bodyPr/>
          <a:lstStyle/>
          <a:p>
            <a:fld id="{65342239-039B-4639-85E3-516FC0706285}" type="slidenum">
              <a:rPr lang="en-US" smtClean="0"/>
              <a:pPr/>
              <a:t>22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D86C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wipe(left)">
                                      <p:cBhvr>
                                        <p:cTn id="36"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158750"/>
            <a:ext cx="83820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Young Brains Are Different</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 from Older Brains</a:t>
            </a:r>
          </a:p>
        </p:txBody>
      </p:sp>
      <p:sp>
        <p:nvSpPr>
          <p:cNvPr id="37891" name="Content Placeholder 2"/>
          <p:cNvSpPr>
            <a:spLocks noGrp="1"/>
          </p:cNvSpPr>
          <p:nvPr>
            <p:ph idx="4294967295"/>
          </p:nvPr>
        </p:nvSpPr>
        <p:spPr>
          <a:xfrm>
            <a:off x="228600" y="1690688"/>
            <a:ext cx="8153400" cy="4343400"/>
          </a:xfrm>
        </p:spPr>
        <p:txBody>
          <a:bodyPr/>
          <a:lstStyle/>
          <a:p>
            <a:pPr>
              <a:buFontTx/>
              <a:buChar char="•"/>
            </a:pPr>
            <a:r>
              <a:rPr lang="en-US" sz="2800" smtClean="0">
                <a:ea typeface="ＭＳ Ｐゴシック" pitchFamily="34" charset="-128"/>
              </a:rPr>
              <a:t>Alcohol and drugs affect the brains of adolescents and young adults differently than they do adult brains </a:t>
            </a:r>
          </a:p>
          <a:p>
            <a:pPr lvl="1"/>
            <a:r>
              <a:rPr lang="en-US" smtClean="0">
                <a:ea typeface="ＭＳ Ｐゴシック" pitchFamily="34" charset="-128"/>
              </a:rPr>
              <a:t>Adolescent rats are </a:t>
            </a:r>
            <a:r>
              <a:rPr lang="en-US" smtClean="0">
                <a:solidFill>
                  <a:schemeClr val="hlink"/>
                </a:solidFill>
                <a:ea typeface="ＭＳ Ｐゴシック" pitchFamily="34" charset="-128"/>
              </a:rPr>
              <a:t>more sensitive to the</a:t>
            </a:r>
            <a:r>
              <a:rPr lang="en-US" smtClean="0">
                <a:solidFill>
                  <a:schemeClr val="bg1"/>
                </a:solidFill>
                <a:ea typeface="ＭＳ Ｐゴシック" pitchFamily="34" charset="-128"/>
              </a:rPr>
              <a:t> </a:t>
            </a:r>
            <a:r>
              <a:rPr lang="en-US" smtClean="0">
                <a:solidFill>
                  <a:schemeClr val="hlink"/>
                </a:solidFill>
                <a:ea typeface="ＭＳ Ｐゴシック" pitchFamily="34" charset="-128"/>
              </a:rPr>
              <a:t>memory and learning problems</a:t>
            </a:r>
            <a:r>
              <a:rPr lang="en-US" smtClean="0">
                <a:solidFill>
                  <a:srgbClr val="FFC000"/>
                </a:solidFill>
                <a:ea typeface="ＭＳ Ｐゴシック" pitchFamily="34" charset="-128"/>
              </a:rPr>
              <a:t> </a:t>
            </a:r>
            <a:r>
              <a:rPr lang="en-US" smtClean="0">
                <a:ea typeface="ＭＳ Ｐゴシック" pitchFamily="34" charset="-128"/>
              </a:rPr>
              <a:t>than adults*</a:t>
            </a:r>
          </a:p>
          <a:p>
            <a:pPr lvl="1"/>
            <a:r>
              <a:rPr lang="en-US" smtClean="0">
                <a:ea typeface="ＭＳ Ｐゴシック" pitchFamily="34" charset="-128"/>
              </a:rPr>
              <a:t>Conversely, they are </a:t>
            </a:r>
            <a:r>
              <a:rPr lang="en-US" smtClean="0">
                <a:solidFill>
                  <a:schemeClr val="hlink"/>
                </a:solidFill>
                <a:ea typeface="ＭＳ Ｐゴシック" pitchFamily="34" charset="-128"/>
              </a:rPr>
              <a:t>less susceptible to intoxication</a:t>
            </a:r>
            <a:r>
              <a:rPr lang="en-US" smtClean="0">
                <a:solidFill>
                  <a:srgbClr val="FFC000"/>
                </a:solidFill>
                <a:ea typeface="ＭＳ Ｐゴシック" pitchFamily="34" charset="-128"/>
              </a:rPr>
              <a:t>  </a:t>
            </a:r>
            <a:r>
              <a:rPr lang="en-US" smtClean="0">
                <a:ea typeface="ＭＳ Ｐゴシック" pitchFamily="34" charset="-128"/>
              </a:rPr>
              <a:t>(motor impairment and  sedation) from alcohol*</a:t>
            </a:r>
          </a:p>
          <a:p>
            <a:pPr>
              <a:buFontTx/>
              <a:buChar char="•"/>
            </a:pPr>
            <a:r>
              <a:rPr lang="en-US" sz="2800" smtClean="0">
                <a:ea typeface="ＭＳ Ｐゴシック" pitchFamily="34" charset="-128"/>
              </a:rPr>
              <a:t>These factors may lead to higher rates of dependence in these groups</a:t>
            </a:r>
          </a:p>
          <a:p>
            <a:endParaRPr lang="en-US" sz="2800" smtClean="0">
              <a:ea typeface="ＭＳ Ｐゴシック" pitchFamily="34" charset="-128"/>
            </a:endParaRPr>
          </a:p>
        </p:txBody>
      </p:sp>
      <p:sp>
        <p:nvSpPr>
          <p:cNvPr id="37892"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37893" name="Rectangle 4"/>
          <p:cNvSpPr>
            <a:spLocks noChangeArrowheads="1"/>
          </p:cNvSpPr>
          <p:nvPr/>
        </p:nvSpPr>
        <p:spPr bwMode="auto">
          <a:xfrm>
            <a:off x="228600" y="6400800"/>
            <a:ext cx="4419600" cy="304800"/>
          </a:xfrm>
          <a:prstGeom prst="rect">
            <a:avLst/>
          </a:prstGeom>
          <a:noFill/>
          <a:ln w="9525">
            <a:noFill/>
            <a:miter lim="800000"/>
            <a:headEnd/>
            <a:tailEnd/>
          </a:ln>
        </p:spPr>
        <p:txBody>
          <a:bodyPr>
            <a:spAutoFit/>
          </a:bodyPr>
          <a:lstStyle/>
          <a:p>
            <a:pPr defTabSz="914400"/>
            <a:r>
              <a:rPr lang="en-US" sz="1400" b="1">
                <a:latin typeface="Calibri" pitchFamily="34" charset="0"/>
                <a:cs typeface="Arial" charset="0"/>
              </a:rPr>
              <a:t>(</a:t>
            </a:r>
            <a:r>
              <a:rPr lang="en-US" sz="1400">
                <a:latin typeface="Calibri" pitchFamily="34" charset="0"/>
                <a:cs typeface="Arial" charset="0"/>
              </a:rPr>
              <a:t>Hiller-Sturmhöfel and Swartzwelder, 2004/2005)</a:t>
            </a:r>
          </a:p>
        </p:txBody>
      </p:sp>
      <p:sp>
        <p:nvSpPr>
          <p:cNvPr id="37894" name="Slide Number Placeholder 5"/>
          <p:cNvSpPr>
            <a:spLocks noGrp="1"/>
          </p:cNvSpPr>
          <p:nvPr>
            <p:ph type="sldNum" sz="quarter" idx="12"/>
          </p:nvPr>
        </p:nvSpPr>
        <p:spPr bwMode="auto">
          <a:noFill/>
          <a:ln>
            <a:miter lim="800000"/>
            <a:headEnd/>
            <a:tailEnd/>
          </a:ln>
        </p:spPr>
        <p:txBody>
          <a:bodyPr/>
          <a:lstStyle/>
          <a:p>
            <a:fld id="{2ACF82E6-8AAD-4978-9DC1-CC072B4ACDC2}"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ctrTitle" idx="4294967295"/>
          </p:nvPr>
        </p:nvSpPr>
        <p:spPr>
          <a:xfrm>
            <a:off x="0" y="1355725"/>
            <a:ext cx="84740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Why Focus on Young Adults?</a:t>
            </a:r>
          </a:p>
        </p:txBody>
      </p:sp>
      <p:sp>
        <p:nvSpPr>
          <p:cNvPr id="38915" name="Subtitle 6"/>
          <p:cNvSpPr>
            <a:spLocks noGrp="1"/>
          </p:cNvSpPr>
          <p:nvPr>
            <p:ph type="subTitle" idx="4294967295"/>
          </p:nvPr>
        </p:nvSpPr>
        <p:spPr>
          <a:xfrm>
            <a:off x="3851275" y="2892425"/>
            <a:ext cx="4419600" cy="1679575"/>
          </a:xfrm>
        </p:spPr>
        <p:txBody>
          <a:bodyPr anchor="ctr"/>
          <a:lstStyle/>
          <a:p>
            <a:pPr marL="0" indent="0" defTabSz="914400">
              <a:buFont typeface="Arial" charset="0"/>
              <a:buNone/>
              <a:defRPr/>
            </a:pPr>
            <a:r>
              <a:rPr lang="en-US" sz="3600" smtClean="0">
                <a:solidFill>
                  <a:schemeClr val="hlink"/>
                </a:solidFill>
                <a:effectLst>
                  <a:outerShdw blurRad="38100" dist="38100" dir="2700000" algn="tl">
                    <a:srgbClr val="C0C0C0"/>
                  </a:outerShdw>
                </a:effectLst>
                <a:latin typeface="Impact" pitchFamily="34" charset="0"/>
                <a:ea typeface="ＭＳ Ｐゴシック" pitchFamily="34" charset="-128"/>
              </a:rPr>
              <a:t>Let’s look at opioid use </a:t>
            </a:r>
          </a:p>
          <a:p>
            <a:pPr marL="0" indent="0" defTabSz="914400">
              <a:buFont typeface="Arial" charset="0"/>
              <a:buNone/>
              <a:defRPr/>
            </a:pPr>
            <a:r>
              <a:rPr lang="en-US" sz="3600" smtClean="0">
                <a:solidFill>
                  <a:schemeClr val="hlink"/>
                </a:solidFill>
                <a:effectLst>
                  <a:outerShdw blurRad="38100" dist="38100" dir="2700000" algn="tl">
                    <a:srgbClr val="C0C0C0"/>
                  </a:outerShdw>
                </a:effectLst>
                <a:latin typeface="Impact" pitchFamily="34" charset="0"/>
                <a:ea typeface="ＭＳ Ｐゴシック" pitchFamily="34" charset="-128"/>
              </a:rPr>
              <a:t>in this age group</a:t>
            </a:r>
          </a:p>
        </p:txBody>
      </p:sp>
      <p:pic>
        <p:nvPicPr>
          <p:cNvPr id="13318" name="Picture 6"/>
          <p:cNvPicPr>
            <a:picLocks noChangeAspect="1" noChangeArrowheads="1"/>
          </p:cNvPicPr>
          <p:nvPr/>
        </p:nvPicPr>
        <p:blipFill>
          <a:blip r:embed="rId3" cstate="print"/>
          <a:srcRect/>
          <a:stretch>
            <a:fillRect/>
          </a:stretch>
        </p:blipFill>
        <p:spPr bwMode="auto">
          <a:xfrm>
            <a:off x="541338" y="2462213"/>
            <a:ext cx="3190623" cy="2190453"/>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
        <p:nvSpPr>
          <p:cNvPr id="38917"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38918" name="Slide Number Placeholder 5"/>
          <p:cNvSpPr>
            <a:spLocks noGrp="1"/>
          </p:cNvSpPr>
          <p:nvPr>
            <p:ph type="sldNum" sz="quarter" idx="12"/>
          </p:nvPr>
        </p:nvSpPr>
        <p:spPr bwMode="auto">
          <a:noFill/>
          <a:ln>
            <a:miter lim="800000"/>
            <a:headEnd/>
            <a:tailEnd/>
          </a:ln>
        </p:spPr>
        <p:txBody>
          <a:bodyPr/>
          <a:lstStyle/>
          <a:p>
            <a:fld id="{ED7AFA3D-F44B-4C67-A9C8-C0FD6444EE97}" type="slidenum">
              <a:rPr lang="en-US" smtClean="0"/>
              <a:pPr/>
              <a:t>24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39939" name="Rectangle 2"/>
          <p:cNvSpPr>
            <a:spLocks noGrp="1" noChangeArrowheads="1"/>
          </p:cNvSpPr>
          <p:nvPr>
            <p:ph type="title" idx="4294967295"/>
          </p:nvPr>
        </p:nvSpPr>
        <p:spPr>
          <a:xfrm>
            <a:off x="233363" y="493713"/>
            <a:ext cx="8072437"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Prevalence of Use</a:t>
            </a:r>
          </a:p>
        </p:txBody>
      </p:sp>
      <p:sp>
        <p:nvSpPr>
          <p:cNvPr id="39940" name="TextBox 4"/>
          <p:cNvSpPr txBox="1">
            <a:spLocks noChangeArrowheads="1"/>
          </p:cNvSpPr>
          <p:nvPr/>
        </p:nvSpPr>
        <p:spPr bwMode="auto">
          <a:xfrm>
            <a:off x="233363" y="6400800"/>
            <a:ext cx="8169275" cy="304800"/>
          </a:xfrm>
          <a:prstGeom prst="rect">
            <a:avLst/>
          </a:prstGeom>
          <a:noFill/>
          <a:ln w="9525">
            <a:noFill/>
            <a:miter lim="800000"/>
            <a:headEnd/>
            <a:tailEnd/>
          </a:ln>
        </p:spPr>
        <p:txBody>
          <a:bodyPr>
            <a:spAutoFit/>
          </a:bodyPr>
          <a:lstStyle/>
          <a:p>
            <a:pPr defTabSz="914400"/>
            <a:r>
              <a:rPr lang="en-US" sz="1400">
                <a:latin typeface="Calibri" pitchFamily="34" charset="0"/>
                <a:cs typeface="Arial" charset="0"/>
              </a:rPr>
              <a:t>(Johnston et al., 2009; SAMHSA, OAS, NSDUH, 2009)</a:t>
            </a:r>
            <a:endParaRPr lang="en-US" sz="1400">
              <a:solidFill>
                <a:srgbClr val="FF0000"/>
              </a:solidFill>
              <a:latin typeface="Calibri" pitchFamily="34" charset="0"/>
              <a:cs typeface="Arial" charset="0"/>
            </a:endParaRPr>
          </a:p>
        </p:txBody>
      </p:sp>
      <p:sp>
        <p:nvSpPr>
          <p:cNvPr id="9" name="Rectangle 8"/>
          <p:cNvSpPr>
            <a:spLocks noChangeArrowheads="1"/>
          </p:cNvSpPr>
          <p:nvPr/>
        </p:nvSpPr>
        <p:spPr bwMode="auto">
          <a:xfrm>
            <a:off x="233363" y="1465263"/>
            <a:ext cx="7772400" cy="4183062"/>
          </a:xfrm>
          <a:prstGeom prst="rect">
            <a:avLst/>
          </a:prstGeom>
          <a:noFill/>
          <a:ln w="9525">
            <a:noFill/>
            <a:miter lim="800000"/>
            <a:headEnd/>
            <a:tailEnd/>
          </a:ln>
        </p:spPr>
        <p:txBody>
          <a:bodyPr>
            <a:spAutoFit/>
          </a:bodyPr>
          <a:lstStyle/>
          <a:p>
            <a:pPr marL="342900" indent="-342900" defTabSz="914400">
              <a:spcBef>
                <a:spcPct val="20000"/>
              </a:spcBef>
              <a:buClr>
                <a:schemeClr val="tx1"/>
              </a:buClr>
              <a:buFontTx/>
              <a:buChar char="•"/>
            </a:pPr>
            <a:r>
              <a:rPr lang="en-US" sz="2800">
                <a:latin typeface="Calibri" pitchFamily="34" charset="0"/>
                <a:cs typeface="Arial" charset="0"/>
              </a:rPr>
              <a:t>Rates of</a:t>
            </a:r>
            <a:r>
              <a:rPr lang="en-US" sz="2800">
                <a:solidFill>
                  <a:srgbClr val="FFFFFF"/>
                </a:solidFill>
                <a:latin typeface="Calibri" pitchFamily="34" charset="0"/>
                <a:cs typeface="Arial" charset="0"/>
              </a:rPr>
              <a:t> </a:t>
            </a:r>
            <a:r>
              <a:rPr lang="en-US" sz="2800">
                <a:solidFill>
                  <a:schemeClr val="hlink"/>
                </a:solidFill>
                <a:latin typeface="Calibri" pitchFamily="34" charset="0"/>
                <a:cs typeface="Arial" charset="0"/>
              </a:rPr>
              <a:t>heroin use</a:t>
            </a:r>
            <a:r>
              <a:rPr lang="en-US" sz="2800">
                <a:solidFill>
                  <a:srgbClr val="FFFFFF"/>
                </a:solidFill>
                <a:latin typeface="Calibri" pitchFamily="34" charset="0"/>
                <a:cs typeface="Arial" charset="0"/>
              </a:rPr>
              <a:t> </a:t>
            </a:r>
            <a:r>
              <a:rPr lang="en-US" sz="2800">
                <a:latin typeface="Calibri" pitchFamily="34" charset="0"/>
                <a:cs typeface="Arial" charset="0"/>
              </a:rPr>
              <a:t>are declining among youth -</a:t>
            </a:r>
          </a:p>
          <a:p>
            <a:pPr marL="742950" lvl="1" indent="-285750" defTabSz="914400">
              <a:spcBef>
                <a:spcPct val="20000"/>
              </a:spcBef>
              <a:buClr>
                <a:schemeClr val="tx1"/>
              </a:buClr>
              <a:buFont typeface="Wingdings" pitchFamily="2" charset="2"/>
              <a:buChar char="Ø"/>
            </a:pPr>
            <a:r>
              <a:rPr lang="en-US" sz="2800">
                <a:latin typeface="Calibri" pitchFamily="34" charset="0"/>
                <a:cs typeface="Arial" charset="0"/>
              </a:rPr>
              <a:t>	8</a:t>
            </a:r>
            <a:r>
              <a:rPr lang="en-US" sz="2800" baseline="30000">
                <a:latin typeface="Calibri" pitchFamily="34" charset="0"/>
                <a:cs typeface="Arial" charset="0"/>
              </a:rPr>
              <a:t>th</a:t>
            </a:r>
            <a:r>
              <a:rPr lang="en-US" sz="2800">
                <a:latin typeface="Calibri" pitchFamily="34" charset="0"/>
                <a:cs typeface="Arial" charset="0"/>
              </a:rPr>
              <a:t> grade use peaked in 1996</a:t>
            </a:r>
          </a:p>
          <a:p>
            <a:pPr marL="742950" lvl="1" indent="-285750" defTabSz="914400">
              <a:spcBef>
                <a:spcPct val="20000"/>
              </a:spcBef>
              <a:buClr>
                <a:schemeClr val="tx1"/>
              </a:buClr>
              <a:buFont typeface="Wingdings" pitchFamily="2" charset="2"/>
              <a:buChar char="Ø"/>
            </a:pPr>
            <a:r>
              <a:rPr lang="en-US" sz="2800">
                <a:latin typeface="Calibri" pitchFamily="34" charset="0"/>
                <a:cs typeface="Arial" charset="0"/>
              </a:rPr>
              <a:t>10</a:t>
            </a:r>
            <a:r>
              <a:rPr lang="en-US" sz="2800" baseline="30000">
                <a:latin typeface="Calibri" pitchFamily="34" charset="0"/>
                <a:cs typeface="Arial" charset="0"/>
              </a:rPr>
              <a:t>th</a:t>
            </a:r>
            <a:r>
              <a:rPr lang="en-US" sz="2800">
                <a:latin typeface="Calibri" pitchFamily="34" charset="0"/>
                <a:cs typeface="Arial" charset="0"/>
              </a:rPr>
              <a:t> grade use peaked in 1997</a:t>
            </a:r>
          </a:p>
          <a:p>
            <a:pPr marL="742950" lvl="1" indent="-285750" defTabSz="914400">
              <a:spcBef>
                <a:spcPct val="20000"/>
              </a:spcBef>
              <a:buClr>
                <a:schemeClr val="tx1"/>
              </a:buClr>
              <a:buFont typeface="Wingdings" pitchFamily="2" charset="2"/>
              <a:buChar char="Ø"/>
            </a:pPr>
            <a:r>
              <a:rPr lang="en-US" sz="2800">
                <a:latin typeface="Calibri" pitchFamily="34" charset="0"/>
                <a:cs typeface="Arial" charset="0"/>
              </a:rPr>
              <a:t>12</a:t>
            </a:r>
            <a:r>
              <a:rPr lang="en-US" sz="2800" baseline="30000">
                <a:latin typeface="Calibri" pitchFamily="34" charset="0"/>
                <a:cs typeface="Arial" charset="0"/>
              </a:rPr>
              <a:t>th</a:t>
            </a:r>
            <a:r>
              <a:rPr lang="en-US" sz="2800">
                <a:latin typeface="Calibri" pitchFamily="34" charset="0"/>
                <a:cs typeface="Arial" charset="0"/>
              </a:rPr>
              <a:t> grade use peaked in 2000</a:t>
            </a:r>
          </a:p>
          <a:p>
            <a:pPr marL="342900" indent="-342900" defTabSz="914400">
              <a:spcBef>
                <a:spcPct val="20000"/>
              </a:spcBef>
              <a:buFontTx/>
              <a:buChar char="•"/>
            </a:pPr>
            <a:endParaRPr lang="en-US" sz="1600">
              <a:latin typeface="Calibri" pitchFamily="34" charset="0"/>
              <a:cs typeface="Arial" charset="0"/>
            </a:endParaRPr>
          </a:p>
          <a:p>
            <a:pPr marL="342900" indent="-342900" defTabSz="914400">
              <a:spcBef>
                <a:spcPct val="20000"/>
              </a:spcBef>
              <a:buFontTx/>
              <a:buChar char="•"/>
            </a:pPr>
            <a:endParaRPr lang="en-US" sz="1600">
              <a:latin typeface="Calibri" pitchFamily="34" charset="0"/>
              <a:cs typeface="Arial" charset="0"/>
            </a:endParaRPr>
          </a:p>
          <a:p>
            <a:pPr marL="342900" indent="-342900" defTabSz="914400">
              <a:spcBef>
                <a:spcPct val="20000"/>
              </a:spcBef>
              <a:buClr>
                <a:schemeClr val="tx1"/>
              </a:buClr>
              <a:buFontTx/>
              <a:buChar char="•"/>
            </a:pPr>
            <a:r>
              <a:rPr lang="en-US" sz="2800">
                <a:latin typeface="Calibri" pitchFamily="34" charset="0"/>
                <a:cs typeface="Arial" charset="0"/>
              </a:rPr>
              <a:t>Rates of</a:t>
            </a:r>
            <a:r>
              <a:rPr lang="en-US" sz="2800">
                <a:solidFill>
                  <a:srgbClr val="FFFFFF"/>
                </a:solidFill>
                <a:latin typeface="Calibri" pitchFamily="34" charset="0"/>
                <a:cs typeface="Arial" charset="0"/>
              </a:rPr>
              <a:t> </a:t>
            </a:r>
            <a:r>
              <a:rPr lang="en-US" sz="2800">
                <a:solidFill>
                  <a:schemeClr val="hlink"/>
                </a:solidFill>
                <a:latin typeface="Calibri" pitchFamily="34" charset="0"/>
                <a:cs typeface="Arial" charset="0"/>
              </a:rPr>
              <a:t>non-medical use of opioids</a:t>
            </a:r>
            <a:r>
              <a:rPr lang="en-US" sz="2800">
                <a:solidFill>
                  <a:srgbClr val="FFFFFF"/>
                </a:solidFill>
                <a:latin typeface="Calibri" pitchFamily="34" charset="0"/>
                <a:cs typeface="Arial" charset="0"/>
              </a:rPr>
              <a:t> </a:t>
            </a:r>
            <a:r>
              <a:rPr lang="en-US" sz="2800">
                <a:latin typeface="Calibri" pitchFamily="34" charset="0"/>
                <a:cs typeface="Arial" charset="0"/>
              </a:rPr>
              <a:t>are increasing </a:t>
            </a:r>
          </a:p>
          <a:p>
            <a:pPr marL="742950" lvl="1" indent="-285750" defTabSz="914400">
              <a:spcBef>
                <a:spcPct val="20000"/>
              </a:spcBef>
              <a:buClr>
                <a:schemeClr val="tx1"/>
              </a:buClr>
              <a:buSzPct val="80000"/>
              <a:buFont typeface="Wingdings" pitchFamily="2" charset="2"/>
              <a:buChar char="Ø"/>
            </a:pPr>
            <a:r>
              <a:rPr lang="en-US" sz="2800">
                <a:latin typeface="Calibri" pitchFamily="34" charset="0"/>
                <a:cs typeface="Arial" charset="0"/>
              </a:rPr>
              <a:t> Rates in all ages peaked in 2007</a:t>
            </a:r>
          </a:p>
          <a:p>
            <a:pPr marL="742950" lvl="1" indent="-285750" defTabSz="914400">
              <a:spcBef>
                <a:spcPct val="20000"/>
              </a:spcBef>
              <a:buClr>
                <a:schemeClr val="tx1"/>
              </a:buClr>
              <a:buSzPct val="80000"/>
              <a:buFont typeface="Wingdings" pitchFamily="2" charset="2"/>
              <a:buChar char="Ø"/>
            </a:pPr>
            <a:r>
              <a:rPr lang="en-US" sz="2800">
                <a:latin typeface="Calibri" pitchFamily="34" charset="0"/>
                <a:cs typeface="Arial" charset="0"/>
              </a:rPr>
              <a:t> Rates highest in 18-25 year olds</a:t>
            </a:r>
            <a:r>
              <a:rPr lang="en-US" sz="2800">
                <a:cs typeface="Arial" charset="0"/>
              </a:rPr>
              <a:t>  </a:t>
            </a:r>
          </a:p>
        </p:txBody>
      </p:sp>
      <p:sp>
        <p:nvSpPr>
          <p:cNvPr id="13318" name="AutoShape 6"/>
          <p:cNvSpPr>
            <a:spLocks noChangeArrowheads="1"/>
          </p:cNvSpPr>
          <p:nvPr/>
        </p:nvSpPr>
        <p:spPr bwMode="auto">
          <a:xfrm rot="5400000">
            <a:off x="6172200" y="2819400"/>
            <a:ext cx="13716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319" name="AutoShape 7"/>
          <p:cNvSpPr>
            <a:spLocks noChangeArrowheads="1"/>
          </p:cNvSpPr>
          <p:nvPr/>
        </p:nvSpPr>
        <p:spPr bwMode="auto">
          <a:xfrm rot="16200000" flipV="1">
            <a:off x="6248400" y="5045075"/>
            <a:ext cx="13716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rot="10800000" vert="eaVert" wrap="none" anchor="ctr"/>
          <a:lstStyle/>
          <a:p>
            <a:endParaRPr lang="en-US"/>
          </a:p>
        </p:txBody>
      </p:sp>
      <p:sp>
        <p:nvSpPr>
          <p:cNvPr id="39944" name="Slide Number Placeholder 7"/>
          <p:cNvSpPr>
            <a:spLocks noGrp="1"/>
          </p:cNvSpPr>
          <p:nvPr>
            <p:ph type="sldNum" sz="quarter" idx="12"/>
          </p:nvPr>
        </p:nvSpPr>
        <p:spPr bwMode="auto">
          <a:noFill/>
          <a:ln>
            <a:miter lim="800000"/>
            <a:headEnd/>
            <a:tailEnd/>
          </a:ln>
        </p:spPr>
        <p:txBody>
          <a:bodyPr/>
          <a:lstStyle/>
          <a:p>
            <a:fld id="{36C2E0C8-31E0-4D64-8488-0E3941A5BC09}" type="slidenum">
              <a:rPr lang="en-US" smtClean="0"/>
              <a:pPr/>
              <a:t>25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wipe(up)">
                                      <p:cBhvr>
                                        <p:cTn id="10" dur="500"/>
                                        <p:tgtEl>
                                          <p:spTgt spid="133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wipe(left)">
                                      <p:cBhvr>
                                        <p:cTn id="14" dur="500"/>
                                        <p:tgtEl>
                                          <p:spTgt spid="9">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wipe(left)">
                                      <p:cBhvr>
                                        <p:cTn id="25" dur="500"/>
                                        <p:tgtEl>
                                          <p:spTgt spid="9">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wipe(down)">
                                      <p:cBhvr>
                                        <p:cTn id="28" dur="500"/>
                                        <p:tgtEl>
                                          <p:spTgt spid="133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wipe(left)">
                                      <p:cBhvr>
                                        <p:cTn id="32" dur="500"/>
                                        <p:tgtEl>
                                          <p:spTgt spid="9">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left)">
                                      <p:cBhvr>
                                        <p:cTn id="3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318" grpId="0" animBg="1"/>
      <p:bldP spid="133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12" descr="SubstatepMapFig1"/>
          <p:cNvPicPr>
            <a:picLocks noChangeAspect="1" noChangeArrowheads="1"/>
          </p:cNvPicPr>
          <p:nvPr/>
        </p:nvPicPr>
        <p:blipFill>
          <a:blip r:embed="rId3" cstate="print"/>
          <a:srcRect/>
          <a:stretch>
            <a:fillRect/>
          </a:stretch>
        </p:blipFill>
        <p:spPr bwMode="auto">
          <a:xfrm>
            <a:off x="100080" y="1219200"/>
            <a:ext cx="8382000" cy="5562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8" name="Rectangle 7"/>
          <p:cNvSpPr/>
          <p:nvPr/>
        </p:nvSpPr>
        <p:spPr>
          <a:xfrm>
            <a:off x="1776480" y="2209800"/>
            <a:ext cx="4572000" cy="10772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spAutoFit/>
          </a:bodyPr>
          <a:lstStyle/>
          <a:p>
            <a:pPr algn="ctr">
              <a:spcAft>
                <a:spcPct val="20000"/>
              </a:spcAft>
              <a:defRPr/>
            </a:pPr>
            <a:r>
              <a:rPr lang="en-US" sz="3200" b="1" dirty="0">
                <a:solidFill>
                  <a:srgbClr val="000099"/>
                </a:solidFill>
                <a:latin typeface="+mn-lt"/>
                <a:ea typeface="+mn-ea"/>
              </a:rPr>
              <a:t>Lowest rate = 2.48% in Washington, DC</a:t>
            </a:r>
          </a:p>
        </p:txBody>
      </p:sp>
      <p:sp>
        <p:nvSpPr>
          <p:cNvPr id="9" name="Oval Callout 8"/>
          <p:cNvSpPr>
            <a:spLocks noChangeArrowheads="1"/>
          </p:cNvSpPr>
          <p:nvPr/>
        </p:nvSpPr>
        <p:spPr bwMode="auto">
          <a:xfrm>
            <a:off x="7339013" y="4572000"/>
            <a:ext cx="1143000" cy="990600"/>
          </a:xfrm>
          <a:prstGeom prst="wedgeEllipseCallout">
            <a:avLst>
              <a:gd name="adj1" fmla="val -53546"/>
              <a:gd name="adj2" fmla="val -145773"/>
            </a:avLst>
          </a:prstGeom>
          <a:solidFill>
            <a:schemeClr val="accent1">
              <a:alpha val="27843"/>
            </a:schemeClr>
          </a:solidFill>
          <a:ln w="28575">
            <a:solidFill>
              <a:srgbClr val="C00000"/>
            </a:solidFill>
            <a:round/>
            <a:headEnd/>
            <a:tailEnd/>
          </a:ln>
        </p:spPr>
        <p:txBody>
          <a:bodyPr wrap="none"/>
          <a:lstStyle/>
          <a:p>
            <a:endParaRPr lang="en-US">
              <a:latin typeface="Times New Roman" pitchFamily="18" charset="0"/>
              <a:cs typeface="Arial" charset="0"/>
            </a:endParaRPr>
          </a:p>
        </p:txBody>
      </p:sp>
      <p:sp>
        <p:nvSpPr>
          <p:cNvPr id="10" name="Oval 9"/>
          <p:cNvSpPr>
            <a:spLocks noChangeArrowheads="1"/>
          </p:cNvSpPr>
          <p:nvPr/>
        </p:nvSpPr>
        <p:spPr bwMode="auto">
          <a:xfrm>
            <a:off x="5662613" y="5105400"/>
            <a:ext cx="1143000" cy="990600"/>
          </a:xfrm>
          <a:prstGeom prst="ellipse">
            <a:avLst/>
          </a:prstGeom>
          <a:solidFill>
            <a:schemeClr val="accent1">
              <a:alpha val="27843"/>
            </a:schemeClr>
          </a:solidFill>
          <a:ln w="28575">
            <a:solidFill>
              <a:srgbClr val="C00000"/>
            </a:solidFill>
            <a:round/>
            <a:headEnd/>
            <a:tailEnd/>
          </a:ln>
        </p:spPr>
        <p:txBody>
          <a:bodyPr wrap="none"/>
          <a:lstStyle/>
          <a:p>
            <a:endParaRPr lang="en-US">
              <a:latin typeface="Times New Roman" pitchFamily="18" charset="0"/>
              <a:cs typeface="Arial" charset="0"/>
            </a:endParaRPr>
          </a:p>
        </p:txBody>
      </p:sp>
      <p:sp>
        <p:nvSpPr>
          <p:cNvPr id="11" name="Rectangle 10"/>
          <p:cNvSpPr/>
          <p:nvPr/>
        </p:nvSpPr>
        <p:spPr>
          <a:xfrm>
            <a:off x="2614680" y="3352800"/>
            <a:ext cx="4572000" cy="10772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spAutoFit/>
          </a:bodyPr>
          <a:lstStyle/>
          <a:p>
            <a:pPr algn="ctr">
              <a:spcAft>
                <a:spcPct val="20000"/>
              </a:spcAft>
              <a:defRPr/>
            </a:pPr>
            <a:r>
              <a:rPr lang="en-US" sz="3200" b="1" dirty="0">
                <a:solidFill>
                  <a:srgbClr val="000099"/>
                </a:solidFill>
                <a:latin typeface="+mn-lt"/>
                <a:ea typeface="+mn-ea"/>
              </a:rPr>
              <a:t>Highest rate = 7.92 % in Northwest Florida</a:t>
            </a:r>
          </a:p>
        </p:txBody>
      </p:sp>
      <p:sp>
        <p:nvSpPr>
          <p:cNvPr id="40971" name="Rectangle 7"/>
          <p:cNvSpPr>
            <a:spLocks noGrp="1" noChangeArrowheads="1"/>
          </p:cNvSpPr>
          <p:nvPr>
            <p:ph type="title" idx="4294967295"/>
          </p:nvPr>
        </p:nvSpPr>
        <p:spPr>
          <a:xfrm>
            <a:off x="0" y="109538"/>
            <a:ext cx="8686800" cy="1190625"/>
          </a:xfrm>
        </p:spPr>
        <p:txBody>
          <a:bodyPr>
            <a:spAutoFit/>
          </a:bodyPr>
          <a:lstStyle/>
          <a:p>
            <a:pPr eaLnBrk="1" hangingPunct="1">
              <a:defRPr/>
            </a:pPr>
            <a:r>
              <a:rPr lang="en-US" sz="3600" smtClean="0">
                <a:effectLst>
                  <a:outerShdw blurRad="38100" dist="38100" dir="2700000" algn="tl">
                    <a:srgbClr val="C0C0C0"/>
                  </a:outerShdw>
                </a:effectLst>
                <a:ea typeface="ＭＳ Ｐゴシック" pitchFamily="34" charset="-128"/>
              </a:rPr>
              <a:t>Non-Medical Pain Reliever Use in Past Year,</a:t>
            </a:r>
            <a:br>
              <a:rPr lang="en-US" sz="3600" smtClean="0">
                <a:effectLst>
                  <a:outerShdw blurRad="38100" dist="38100" dir="2700000" algn="tl">
                    <a:srgbClr val="C0C0C0"/>
                  </a:outerShdw>
                </a:effectLst>
                <a:ea typeface="ＭＳ Ｐゴシック" pitchFamily="34" charset="-128"/>
              </a:rPr>
            </a:br>
            <a:r>
              <a:rPr lang="en-US" sz="3600" smtClean="0">
                <a:effectLst>
                  <a:outerShdw blurRad="38100" dist="38100" dir="2700000" algn="tl">
                    <a:srgbClr val="C0C0C0"/>
                  </a:outerShdw>
                </a:effectLst>
                <a:ea typeface="ＭＳ Ｐゴシック" pitchFamily="34" charset="-128"/>
              </a:rPr>
              <a:t> among persons aged 12 and older</a:t>
            </a:r>
          </a:p>
        </p:txBody>
      </p:sp>
      <p:sp>
        <p:nvSpPr>
          <p:cNvPr id="40972" name="TextBox 4"/>
          <p:cNvSpPr txBox="1">
            <a:spLocks noChangeArrowheads="1"/>
          </p:cNvSpPr>
          <p:nvPr/>
        </p:nvSpPr>
        <p:spPr bwMode="auto">
          <a:xfrm>
            <a:off x="4291013" y="6550025"/>
            <a:ext cx="3124200" cy="307975"/>
          </a:xfrm>
          <a:prstGeom prst="rect">
            <a:avLst/>
          </a:prstGeom>
          <a:noFill/>
          <a:ln w="9525">
            <a:noFill/>
            <a:miter lim="800000"/>
            <a:headEnd/>
            <a:tailEnd/>
          </a:ln>
        </p:spPr>
        <p:txBody>
          <a:bodyPr>
            <a:spAutoFit/>
          </a:bodyPr>
          <a:lstStyle/>
          <a:p>
            <a:r>
              <a:rPr lang="en-US" sz="1400">
                <a:solidFill>
                  <a:srgbClr val="000099"/>
                </a:solidFill>
                <a:cs typeface="Arial" charset="0"/>
              </a:rPr>
              <a:t>SOURCE: SAMHSA, NSDUH, 2008.</a:t>
            </a:r>
          </a:p>
        </p:txBody>
      </p:sp>
      <p:sp>
        <p:nvSpPr>
          <p:cNvPr id="16" name="Oval 15"/>
          <p:cNvSpPr>
            <a:spLocks noChangeArrowheads="1"/>
          </p:cNvSpPr>
          <p:nvPr/>
        </p:nvSpPr>
        <p:spPr bwMode="auto">
          <a:xfrm>
            <a:off x="2995613" y="1752600"/>
            <a:ext cx="4648200" cy="4495800"/>
          </a:xfrm>
          <a:prstGeom prst="ellipse">
            <a:avLst/>
          </a:prstGeom>
          <a:solidFill>
            <a:schemeClr val="accent1">
              <a:alpha val="27843"/>
            </a:schemeClr>
          </a:solidFill>
          <a:ln w="28575">
            <a:solidFill>
              <a:srgbClr val="C00000"/>
            </a:solidFill>
            <a:round/>
            <a:headEnd/>
            <a:tailEnd/>
          </a:ln>
        </p:spPr>
        <p:txBody>
          <a:bodyPr wrap="none"/>
          <a:lstStyle/>
          <a:p>
            <a:endParaRPr lang="en-US">
              <a:latin typeface="Times New Roman" pitchFamily="18" charset="0"/>
              <a:cs typeface="Arial" charset="0"/>
            </a:endParaRPr>
          </a:p>
        </p:txBody>
      </p:sp>
      <p:sp>
        <p:nvSpPr>
          <p:cNvPr id="12" name="Oval 11"/>
          <p:cNvSpPr>
            <a:spLocks noChangeArrowheads="1"/>
          </p:cNvSpPr>
          <p:nvPr/>
        </p:nvSpPr>
        <p:spPr bwMode="auto">
          <a:xfrm>
            <a:off x="2919413" y="3429000"/>
            <a:ext cx="4343400" cy="2895600"/>
          </a:xfrm>
          <a:prstGeom prst="ellipse">
            <a:avLst/>
          </a:prstGeom>
          <a:solidFill>
            <a:schemeClr val="accent1">
              <a:alpha val="27843"/>
            </a:schemeClr>
          </a:solidFill>
          <a:ln w="28575">
            <a:solidFill>
              <a:srgbClr val="C00000"/>
            </a:solidFill>
            <a:round/>
            <a:headEnd/>
            <a:tailEnd/>
          </a:ln>
        </p:spPr>
        <p:txBody>
          <a:bodyPr wrap="none"/>
          <a:lstStyle/>
          <a:p>
            <a:endParaRPr lang="en-US">
              <a:latin typeface="Times New Roman" pitchFamily="18" charset="0"/>
              <a:cs typeface="Arial" charset="0"/>
            </a:endParaRPr>
          </a:p>
        </p:txBody>
      </p:sp>
      <p:sp>
        <p:nvSpPr>
          <p:cNvPr id="13" name="Rectangle 12"/>
          <p:cNvSpPr/>
          <p:nvPr/>
        </p:nvSpPr>
        <p:spPr>
          <a:xfrm>
            <a:off x="1319280" y="2275582"/>
            <a:ext cx="4572000" cy="10772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spAutoFit/>
          </a:bodyPr>
          <a:lstStyle/>
          <a:p>
            <a:pPr>
              <a:spcAft>
                <a:spcPct val="20000"/>
              </a:spcAft>
              <a:defRPr/>
            </a:pPr>
            <a:r>
              <a:rPr lang="en-US" sz="3200" b="1" dirty="0">
                <a:solidFill>
                  <a:srgbClr val="000099"/>
                </a:solidFill>
                <a:latin typeface="+mn-lt"/>
                <a:ea typeface="+mn-ea"/>
              </a:rPr>
              <a:t>10 of top 15 regions in Southern states</a:t>
            </a:r>
          </a:p>
        </p:txBody>
      </p:sp>
      <p:sp>
        <p:nvSpPr>
          <p:cNvPr id="15" name="Rectangle 14"/>
          <p:cNvSpPr/>
          <p:nvPr/>
        </p:nvSpPr>
        <p:spPr>
          <a:xfrm>
            <a:off x="100080" y="1219200"/>
            <a:ext cx="2895600" cy="30469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spAutoFit/>
          </a:bodyPr>
          <a:lstStyle/>
          <a:p>
            <a:pPr>
              <a:spcAft>
                <a:spcPct val="20000"/>
              </a:spcAft>
              <a:defRPr/>
            </a:pPr>
            <a:r>
              <a:rPr lang="en-US" sz="3200" b="1" dirty="0">
                <a:solidFill>
                  <a:srgbClr val="000099"/>
                </a:solidFill>
                <a:latin typeface="+mn-lt"/>
                <a:ea typeface="+mn-ea"/>
              </a:rPr>
              <a:t>7 of 15 lowest regions in South; 4 in Midwest; </a:t>
            </a:r>
            <a:br>
              <a:rPr lang="en-US" sz="3200" b="1" dirty="0">
                <a:solidFill>
                  <a:srgbClr val="000099"/>
                </a:solidFill>
                <a:latin typeface="+mn-lt"/>
                <a:ea typeface="+mn-ea"/>
              </a:rPr>
            </a:br>
            <a:r>
              <a:rPr lang="en-US" sz="3200" b="1" dirty="0">
                <a:solidFill>
                  <a:srgbClr val="000099"/>
                </a:solidFill>
                <a:latin typeface="+mn-lt"/>
                <a:ea typeface="+mn-ea"/>
              </a:rPr>
              <a:t>3 in Northeast </a:t>
            </a:r>
            <a:br>
              <a:rPr lang="en-US" sz="3200" b="1" dirty="0">
                <a:solidFill>
                  <a:srgbClr val="000099"/>
                </a:solidFill>
                <a:latin typeface="+mn-lt"/>
                <a:ea typeface="+mn-ea"/>
              </a:rPr>
            </a:br>
            <a:r>
              <a:rPr lang="en-US" sz="3200" b="1" dirty="0">
                <a:solidFill>
                  <a:srgbClr val="000099"/>
                </a:solidFill>
                <a:latin typeface="+mn-lt"/>
                <a:ea typeface="+mn-ea"/>
              </a:rPr>
              <a:t>and 1 in West</a:t>
            </a:r>
          </a:p>
        </p:txBody>
      </p:sp>
      <p:pic>
        <p:nvPicPr>
          <p:cNvPr id="17" name="Picture 12" descr="SubstatepMapFig1"/>
          <p:cNvPicPr>
            <a:picLocks noChangeAspect="1" noChangeArrowheads="1"/>
          </p:cNvPicPr>
          <p:nvPr/>
        </p:nvPicPr>
        <p:blipFill>
          <a:blip r:embed="rId3" cstate="print"/>
          <a:srcRect/>
          <a:stretch>
            <a:fillRect/>
          </a:stretch>
        </p:blipFill>
        <p:spPr bwMode="auto">
          <a:xfrm>
            <a:off x="100080" y="1219200"/>
            <a:ext cx="8382000" cy="5562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40982" name="Slide Number Placeholder 17"/>
          <p:cNvSpPr>
            <a:spLocks noGrp="1"/>
          </p:cNvSpPr>
          <p:nvPr>
            <p:ph type="sldNum" sz="quarter" idx="12"/>
          </p:nvPr>
        </p:nvSpPr>
        <p:spPr bwMode="auto">
          <a:noFill/>
          <a:ln>
            <a:miter lim="800000"/>
            <a:headEnd/>
            <a:tailEnd/>
          </a:ln>
        </p:spPr>
        <p:txBody>
          <a:bodyPr/>
          <a:lstStyle/>
          <a:p>
            <a:fld id="{382276D0-AE0D-4D3E-8895-225CD2094987}" type="slidenum">
              <a:rPr lang="en-US" smtClean="0"/>
              <a:pPr/>
              <a:t>26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xit" presetSubtype="1" fill="hold" nodeType="withEffect">
                                  <p:stCondLst>
                                    <p:cond delay="0"/>
                                  </p:stCondLst>
                                  <p:childTnLst>
                                    <p:animEffect transition="out" filter="wipe(up)">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nodeType="clickEffect">
                                  <p:stCondLst>
                                    <p:cond delay="0"/>
                                  </p:stCondLst>
                                  <p:childTnLst>
                                    <p:animEffect transition="out" filter="wipe(up)">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22" presetClass="exit" presetSubtype="1" fill="hold" grpId="1" nodeType="afterEffect">
                                  <p:stCondLst>
                                    <p:cond delay="0"/>
                                  </p:stCondLst>
                                  <p:childTnLst>
                                    <p:animEffect transition="out" filter="wipe(up)">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nodeType="clickEffect">
                                  <p:stCondLst>
                                    <p:cond delay="0"/>
                                  </p:stCondLst>
                                  <p:childTnLst>
                                    <p:animEffect transition="out" filter="wipe(up)">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22" presetClass="exit" presetSubtype="1" fill="hold" grpId="1" nodeType="afterEffect">
                                  <p:stCondLst>
                                    <p:cond delay="0"/>
                                  </p:stCondLst>
                                  <p:childTnLst>
                                    <p:animEffect transition="out" filter="wipe(up)">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22" presetClass="entr" presetSubtype="1"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1" fill="hold" grpId="1" nodeType="clickEffect">
                                  <p:stCondLst>
                                    <p:cond delay="0"/>
                                  </p:stCondLst>
                                  <p:childTnLst>
                                    <p:animEffect transition="out" filter="wipe(up)">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par>
                          <p:cTn id="52" fill="hold">
                            <p:stCondLst>
                              <p:cond delay="500"/>
                            </p:stCondLst>
                            <p:childTnLst>
                              <p:par>
                                <p:cTn id="53" presetID="22" presetClass="exit" presetSubtype="1" fill="hold" nodeType="afterEffect">
                                  <p:stCondLst>
                                    <p:cond delay="0"/>
                                  </p:stCondLst>
                                  <p:childTnLst>
                                    <p:animEffect transition="out" filter="wipe(up)">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22" presetClass="entr" presetSubtype="1"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6" grpId="0" animBg="1"/>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41987" name="Rectangle 2"/>
          <p:cNvSpPr>
            <a:spLocks noGrp="1" noChangeArrowheads="1"/>
          </p:cNvSpPr>
          <p:nvPr>
            <p:ph type="title" idx="4294967295"/>
          </p:nvPr>
        </p:nvSpPr>
        <p:spPr>
          <a:xfrm>
            <a:off x="0" y="327025"/>
            <a:ext cx="8372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Rates of Current Heroin Use</a:t>
            </a:r>
          </a:p>
        </p:txBody>
      </p:sp>
      <p:sp>
        <p:nvSpPr>
          <p:cNvPr id="41988" name="Rectangle 3"/>
          <p:cNvSpPr>
            <a:spLocks noGrp="1" noChangeArrowheads="1"/>
          </p:cNvSpPr>
          <p:nvPr>
            <p:ph type="body" idx="4294967295"/>
          </p:nvPr>
        </p:nvSpPr>
        <p:spPr>
          <a:xfrm>
            <a:off x="357188" y="1295400"/>
            <a:ext cx="7772400" cy="1143000"/>
          </a:xfrm>
        </p:spPr>
        <p:txBody>
          <a:bodyPr/>
          <a:lstStyle/>
          <a:p>
            <a:pPr>
              <a:buFontTx/>
              <a:buChar char="•"/>
            </a:pPr>
            <a:r>
              <a:rPr lang="en-US" sz="2800" smtClean="0">
                <a:ea typeface="ＭＳ Ｐゴシック" pitchFamily="34" charset="-128"/>
              </a:rPr>
              <a:t>Drug demand data show that, nationally, current heroin use is stable or decreasing</a:t>
            </a:r>
            <a:r>
              <a:rPr lang="en-US" smtClean="0">
                <a:ea typeface="ＭＳ Ｐゴシック" pitchFamily="34" charset="-128"/>
              </a:rPr>
              <a:t>. </a:t>
            </a:r>
          </a:p>
          <a:p>
            <a:pPr>
              <a:buFont typeface="Arial" charset="0"/>
              <a:buNone/>
            </a:pPr>
            <a:endParaRPr lang="en-US" smtClean="0">
              <a:ea typeface="ＭＳ Ｐゴシック" pitchFamily="34" charset="-128"/>
            </a:endParaRPr>
          </a:p>
        </p:txBody>
      </p:sp>
      <p:graphicFrame>
        <p:nvGraphicFramePr>
          <p:cNvPr id="69690" name="Group 58"/>
          <p:cNvGraphicFramePr>
            <a:graphicFrameLocks noGrp="1"/>
          </p:cNvGraphicFramePr>
          <p:nvPr/>
        </p:nvGraphicFramePr>
        <p:xfrm>
          <a:off x="357188" y="2667000"/>
          <a:ext cx="8001000" cy="3142300"/>
        </p:xfrm>
        <a:graphic>
          <a:graphicData uri="http://schemas.openxmlformats.org/drawingml/2006/table">
            <a:tbl>
              <a:tblPr/>
              <a:tblGrid>
                <a:gridCol w="2224087"/>
                <a:gridCol w="1003300"/>
                <a:gridCol w="941388"/>
                <a:gridCol w="1008062"/>
                <a:gridCol w="941388"/>
                <a:gridCol w="941387"/>
                <a:gridCol w="941388"/>
              </a:tblGrid>
              <a:tr h="477838">
                <a:tc gridSpan="7">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400" b="1" i="0" u="none" strike="noStrike" cap="none" normalizeH="0" baseline="0" smtClean="0">
                          <a:ln>
                            <a:noFill/>
                          </a:ln>
                          <a:solidFill>
                            <a:schemeClr val="hlink"/>
                          </a:solidFill>
                          <a:effectLst/>
                          <a:latin typeface="Calibri" pitchFamily="34" charset="0"/>
                          <a:ea typeface="ＭＳ Ｐゴシック" pitchFamily="34" charset="-128"/>
                          <a:cs typeface="Times New Roman" pitchFamily="18" charset="0"/>
                        </a:rPr>
                        <a:t>Rates of Past-Year Heroin Use – NSDUH, 2009</a:t>
                      </a:r>
                      <a:endParaRPr kumimoji="0" lang="en-US" sz="2400" b="0" i="0" u="none" strike="noStrike" cap="none" normalizeH="0" baseline="0" smtClean="0">
                        <a:ln>
                          <a:noFill/>
                        </a:ln>
                        <a:solidFill>
                          <a:schemeClr val="hlink"/>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2763">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 of US population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2003</a:t>
                      </a: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2004</a:t>
                      </a: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2005</a:t>
                      </a: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2006</a:t>
                      </a: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2007</a:t>
                      </a: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2008</a:t>
                      </a: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Individuals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(12 &amp; older)</a:t>
                      </a: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Adolescents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(12-17)</a:t>
                      </a: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Adults </a:t>
                      </a:r>
                      <a:r>
                        <a:rPr kumimoji="0" lang="en-US" sz="18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(18-25)</a:t>
                      </a:r>
                      <a:endParaRPr kumimoji="0" lang="en-US" sz="1800" b="0"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rgbClr val="FF0000"/>
                          </a:solidFill>
                          <a:effectLst/>
                          <a:latin typeface="Calibri" pitchFamily="34" charset="0"/>
                          <a:ea typeface="ＭＳ Ｐゴシック" pitchFamily="34" charset="-128"/>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Adults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(26 &amp; older)</a:t>
                      </a: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CE3F6"/>
                    </a:solidFill>
                  </a:tcPr>
                </a:tc>
              </a:tr>
            </a:tbl>
          </a:graphicData>
        </a:graphic>
      </p:graphicFrame>
      <p:sp>
        <p:nvSpPr>
          <p:cNvPr id="42041" name="TextBox 4"/>
          <p:cNvSpPr txBox="1">
            <a:spLocks noChangeArrowheads="1"/>
          </p:cNvSpPr>
          <p:nvPr/>
        </p:nvSpPr>
        <p:spPr bwMode="auto">
          <a:xfrm>
            <a:off x="106363" y="6400800"/>
            <a:ext cx="4419600" cy="304800"/>
          </a:xfrm>
          <a:prstGeom prst="rect">
            <a:avLst/>
          </a:prstGeom>
          <a:noFill/>
          <a:ln w="9525">
            <a:noFill/>
            <a:miter lim="800000"/>
            <a:headEnd/>
            <a:tailEnd/>
          </a:ln>
        </p:spPr>
        <p:txBody>
          <a:bodyPr>
            <a:spAutoFit/>
          </a:bodyPr>
          <a:lstStyle/>
          <a:p>
            <a:pPr defTabSz="914400"/>
            <a:r>
              <a:rPr lang="en-US" sz="1400">
                <a:latin typeface="Calibri" pitchFamily="34" charset="0"/>
                <a:cs typeface="Arial" charset="0"/>
              </a:rPr>
              <a:t>(SAMHSA, 2009)</a:t>
            </a:r>
          </a:p>
        </p:txBody>
      </p:sp>
      <p:sp>
        <p:nvSpPr>
          <p:cNvPr id="42042" name="Slide Number Placeholder 6"/>
          <p:cNvSpPr>
            <a:spLocks noGrp="1"/>
          </p:cNvSpPr>
          <p:nvPr>
            <p:ph type="sldNum" sz="quarter" idx="12"/>
          </p:nvPr>
        </p:nvSpPr>
        <p:spPr bwMode="auto">
          <a:noFill/>
          <a:ln>
            <a:miter lim="800000"/>
            <a:headEnd/>
            <a:tailEnd/>
          </a:ln>
        </p:spPr>
        <p:txBody>
          <a:bodyPr/>
          <a:lstStyle/>
          <a:p>
            <a:fld id="{F9B2595D-60D7-4944-9D45-F592BE901879}"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503238"/>
            <a:ext cx="850423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Non-Medical Use of Prescription Drugs</a:t>
            </a:r>
          </a:p>
        </p:txBody>
      </p:sp>
      <p:graphicFrame>
        <p:nvGraphicFramePr>
          <p:cNvPr id="71738" name="Group 58"/>
          <p:cNvGraphicFramePr>
            <a:graphicFrameLocks noGrp="1"/>
          </p:cNvGraphicFramePr>
          <p:nvPr>
            <p:ph idx="4294967295"/>
          </p:nvPr>
        </p:nvGraphicFramePr>
        <p:xfrm>
          <a:off x="288925" y="1905000"/>
          <a:ext cx="7635875" cy="4268153"/>
        </p:xfrm>
        <a:graphic>
          <a:graphicData uri="http://schemas.openxmlformats.org/drawingml/2006/table">
            <a:tbl>
              <a:tblPr/>
              <a:tblGrid>
                <a:gridCol w="2320925"/>
                <a:gridCol w="1196975"/>
                <a:gridCol w="1273175"/>
                <a:gridCol w="1498600"/>
                <a:gridCol w="1346200"/>
              </a:tblGrid>
              <a:tr h="884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a typeface="ＭＳ Ｐゴシック"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ea typeface="ＭＳ Ｐゴシック" pitchFamily="34" charset="-128"/>
                          <a:cs typeface="Arial" charset="0"/>
                        </a:rPr>
                        <a:t>12-17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ea typeface="ＭＳ Ｐゴシック" pitchFamily="34" charset="-128"/>
                          <a:cs typeface="Arial" charset="0"/>
                        </a:rPr>
                        <a:t>18-25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Calibri" pitchFamily="34" charset="0"/>
                          <a:ea typeface="ＭＳ Ｐゴシック" pitchFamily="34" charset="-128"/>
                          <a:cs typeface="Arial" charset="0"/>
                        </a:rPr>
                        <a:t>12+ overall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B1FD"/>
                    </a:solid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Pain relievers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ea typeface="ＭＳ Ｐゴシック" pitchFamily="34" charset="-128"/>
                          <a:cs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Calibri" pitchFamily="34" charset="0"/>
                          <a:ea typeface="ＭＳ Ｐゴシック" pitchFamily="34" charset="-128"/>
                          <a:cs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B1FD"/>
                    </a:solid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OxyContin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FF0000"/>
                          </a:solidFill>
                          <a:effectLst/>
                          <a:latin typeface="Calibri" pitchFamily="34" charset="0"/>
                          <a:ea typeface="ＭＳ Ｐゴシック" pitchFamily="34" charset="-128"/>
                          <a:cs typeface="Arial"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B1FD"/>
                    </a:solid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Tranquilizers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ea typeface="ＭＳ Ｐゴシック" pitchFamily="34" charset="-128"/>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Calibri" pitchFamily="34" charset="0"/>
                          <a:ea typeface="ＭＳ Ｐゴシック" pitchFamily="34" charset="-128"/>
                          <a:cs typeface="Arial"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B1FD"/>
                    </a:solidFill>
                  </a:tcPr>
                </a:tc>
              </a:tr>
              <a:tr h="5191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Stimulants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Calibri" pitchFamily="34" charset="0"/>
                          <a:ea typeface="ＭＳ Ｐゴシック" pitchFamily="34" charset="-128"/>
                          <a:cs typeface="Arial"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B1FD"/>
                    </a:solidFill>
                  </a:tcPr>
                </a:tc>
              </a:tr>
              <a:tr h="4889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Sedatives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Calibri" pitchFamily="34" charset="0"/>
                          <a:ea typeface="ＭＳ Ｐゴシック" pitchFamily="34" charset="-128"/>
                          <a:cs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B1FD"/>
                    </a:solidFill>
                  </a:tcPr>
                </a:tc>
              </a:tr>
              <a:tr h="698500">
                <a:tc gridSpan="5">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hlink"/>
                          </a:solidFill>
                          <a:effectLst/>
                          <a:latin typeface="Calibri" pitchFamily="34" charset="0"/>
                          <a:ea typeface="ＭＳ Ｐゴシック" pitchFamily="34" charset="-128"/>
                          <a:cs typeface="Arial" charset="0"/>
                        </a:rPr>
                        <a:t>Percent </a:t>
                      </a:r>
                      <a:r>
                        <a:rPr kumimoji="0" lang="en-US" sz="2000" b="0" i="0" u="none" strike="noStrike" cap="none" normalizeH="0" baseline="0" dirty="0" smtClean="0">
                          <a:ln>
                            <a:noFill/>
                          </a:ln>
                          <a:solidFill>
                            <a:schemeClr val="tx1"/>
                          </a:solidFill>
                          <a:effectLst/>
                          <a:latin typeface="Calibri" pitchFamily="34" charset="0"/>
                          <a:ea typeface="ＭＳ Ｐゴシック" pitchFamily="34" charset="-128"/>
                          <a:cs typeface="Arial" charset="0"/>
                        </a:rPr>
                        <a:t>of U.S. Population 12 and older reporting past month non-medical use of psychotherapeutic medications in 2008.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3057" name="TextBox 4"/>
          <p:cNvSpPr txBox="1">
            <a:spLocks noChangeArrowheads="1"/>
          </p:cNvSpPr>
          <p:nvPr/>
        </p:nvSpPr>
        <p:spPr bwMode="auto">
          <a:xfrm>
            <a:off x="0" y="6477000"/>
            <a:ext cx="8839200" cy="304800"/>
          </a:xfrm>
          <a:prstGeom prst="rect">
            <a:avLst/>
          </a:prstGeom>
          <a:noFill/>
          <a:ln w="9525">
            <a:noFill/>
            <a:miter lim="800000"/>
            <a:headEnd/>
            <a:tailEnd/>
          </a:ln>
        </p:spPr>
        <p:txBody>
          <a:bodyPr>
            <a:spAutoFit/>
          </a:bodyPr>
          <a:lstStyle/>
          <a:p>
            <a:pPr defTabSz="914400"/>
            <a:r>
              <a:rPr lang="en-US" sz="1400">
                <a:latin typeface="Calibri" pitchFamily="34" charset="0"/>
                <a:cs typeface="Arial" charset="0"/>
              </a:rPr>
              <a:t>(SAMHSA, OAS, NSDUH, 2009)</a:t>
            </a:r>
          </a:p>
        </p:txBody>
      </p:sp>
      <p:grpSp>
        <p:nvGrpSpPr>
          <p:cNvPr id="2" name="Group 15"/>
          <p:cNvGrpSpPr>
            <a:grpSpLocks/>
          </p:cNvGrpSpPr>
          <p:nvPr/>
        </p:nvGrpSpPr>
        <p:grpSpPr bwMode="auto">
          <a:xfrm>
            <a:off x="3879850" y="1971675"/>
            <a:ext cx="2652713" cy="3467100"/>
            <a:chOff x="3108960" y="1920240"/>
            <a:chExt cx="2490216" cy="3465576"/>
          </a:xfrm>
        </p:grpSpPr>
        <p:cxnSp>
          <p:nvCxnSpPr>
            <p:cNvPr id="43060" name="Straight Arrow Connector 14"/>
            <p:cNvCxnSpPr>
              <a:cxnSpLocks noChangeShapeType="1"/>
            </p:cNvCxnSpPr>
            <p:nvPr/>
          </p:nvCxnSpPr>
          <p:spPr bwMode="auto">
            <a:xfrm>
              <a:off x="3124200" y="4893500"/>
              <a:ext cx="2438400" cy="1588"/>
            </a:xfrm>
            <a:prstGeom prst="straightConnector1">
              <a:avLst/>
            </a:prstGeom>
            <a:noFill/>
            <a:ln w="9525">
              <a:solidFill>
                <a:schemeClr val="tx1"/>
              </a:solidFill>
              <a:round/>
              <a:headEnd/>
              <a:tailEnd/>
            </a:ln>
          </p:spPr>
        </p:cxnSp>
        <p:sp useBgFill="1">
          <p:nvSpPr>
            <p:cNvPr id="43061" name="Rectangle 5"/>
            <p:cNvSpPr>
              <a:spLocks noChangeArrowheads="1"/>
            </p:cNvSpPr>
            <p:nvPr/>
          </p:nvSpPr>
          <p:spPr bwMode="auto">
            <a:xfrm>
              <a:off x="3108960" y="1920240"/>
              <a:ext cx="2490216" cy="3465576"/>
            </a:xfrm>
            <a:prstGeom prst="rect">
              <a:avLst/>
            </a:prstGeom>
            <a:ln w="9525">
              <a:noFill/>
              <a:round/>
              <a:headEnd/>
              <a:tailEnd/>
            </a:ln>
          </p:spPr>
          <p:txBody>
            <a:bodyPr wrap="none"/>
            <a:lstStyle/>
            <a:p>
              <a:pPr defTabSz="914400"/>
              <a:endParaRPr lang="en-US">
                <a:latin typeface="Times New Roman" pitchFamily="18" charset="0"/>
                <a:cs typeface="Arial" charset="0"/>
              </a:endParaRPr>
            </a:p>
          </p:txBody>
        </p:sp>
        <p:cxnSp>
          <p:nvCxnSpPr>
            <p:cNvPr id="43062" name="Straight Arrow Connector 10"/>
            <p:cNvCxnSpPr>
              <a:cxnSpLocks noChangeShapeType="1"/>
            </p:cNvCxnSpPr>
            <p:nvPr/>
          </p:nvCxnSpPr>
          <p:spPr bwMode="auto">
            <a:xfrm>
              <a:off x="3133208" y="2792328"/>
              <a:ext cx="2438400" cy="1588"/>
            </a:xfrm>
            <a:prstGeom prst="straightConnector1">
              <a:avLst/>
            </a:prstGeom>
            <a:noFill/>
            <a:ln w="9525">
              <a:solidFill>
                <a:schemeClr val="tx1"/>
              </a:solidFill>
              <a:round/>
              <a:headEnd/>
              <a:tailEnd/>
            </a:ln>
          </p:spPr>
        </p:cxnSp>
        <p:cxnSp>
          <p:nvCxnSpPr>
            <p:cNvPr id="43063" name="Straight Arrow Connector 11"/>
            <p:cNvCxnSpPr>
              <a:cxnSpLocks noChangeShapeType="1"/>
            </p:cNvCxnSpPr>
            <p:nvPr/>
          </p:nvCxnSpPr>
          <p:spPr bwMode="auto">
            <a:xfrm>
              <a:off x="3124200" y="3338578"/>
              <a:ext cx="2438400" cy="1588"/>
            </a:xfrm>
            <a:prstGeom prst="straightConnector1">
              <a:avLst/>
            </a:prstGeom>
            <a:noFill/>
            <a:ln w="9525">
              <a:solidFill>
                <a:schemeClr val="tx1"/>
              </a:solidFill>
              <a:round/>
              <a:headEnd/>
              <a:tailEnd/>
            </a:ln>
          </p:spPr>
        </p:cxnSp>
        <p:cxnSp>
          <p:nvCxnSpPr>
            <p:cNvPr id="43064" name="Straight Arrow Connector 12"/>
            <p:cNvCxnSpPr>
              <a:cxnSpLocks noChangeShapeType="1"/>
            </p:cNvCxnSpPr>
            <p:nvPr/>
          </p:nvCxnSpPr>
          <p:spPr bwMode="auto">
            <a:xfrm>
              <a:off x="3133208" y="3865151"/>
              <a:ext cx="2438400" cy="1588"/>
            </a:xfrm>
            <a:prstGeom prst="straightConnector1">
              <a:avLst/>
            </a:prstGeom>
            <a:noFill/>
            <a:ln w="9525">
              <a:solidFill>
                <a:schemeClr val="tx1"/>
              </a:solidFill>
              <a:round/>
              <a:headEnd/>
              <a:tailEnd/>
            </a:ln>
          </p:spPr>
        </p:cxnSp>
        <p:cxnSp>
          <p:nvCxnSpPr>
            <p:cNvPr id="43065" name="Straight Arrow Connector 13"/>
            <p:cNvCxnSpPr>
              <a:cxnSpLocks noChangeShapeType="1"/>
            </p:cNvCxnSpPr>
            <p:nvPr/>
          </p:nvCxnSpPr>
          <p:spPr bwMode="auto">
            <a:xfrm>
              <a:off x="3124200" y="4386288"/>
              <a:ext cx="2438400" cy="1588"/>
            </a:xfrm>
            <a:prstGeom prst="straightConnector1">
              <a:avLst/>
            </a:prstGeom>
            <a:noFill/>
            <a:ln w="9525">
              <a:solidFill>
                <a:schemeClr val="tx1"/>
              </a:solidFill>
              <a:round/>
              <a:headEnd/>
              <a:tailEnd/>
            </a:ln>
          </p:spPr>
        </p:cxnSp>
        <p:cxnSp>
          <p:nvCxnSpPr>
            <p:cNvPr id="43066" name="Straight Arrow Connector 13"/>
            <p:cNvCxnSpPr>
              <a:cxnSpLocks noChangeShapeType="1"/>
            </p:cNvCxnSpPr>
            <p:nvPr/>
          </p:nvCxnSpPr>
          <p:spPr bwMode="auto">
            <a:xfrm>
              <a:off x="3117522" y="4901228"/>
              <a:ext cx="2438400" cy="1588"/>
            </a:xfrm>
            <a:prstGeom prst="straightConnector1">
              <a:avLst/>
            </a:prstGeom>
            <a:noFill/>
            <a:ln w="9525">
              <a:solidFill>
                <a:schemeClr val="tx1"/>
              </a:solidFill>
              <a:round/>
              <a:headEnd/>
              <a:tailEnd/>
            </a:ln>
          </p:spPr>
        </p:cxnSp>
      </p:grpSp>
      <p:sp>
        <p:nvSpPr>
          <p:cNvPr id="43059" name="Slide Number Placeholder 12"/>
          <p:cNvSpPr>
            <a:spLocks noGrp="1"/>
          </p:cNvSpPr>
          <p:nvPr>
            <p:ph type="sldNum" sz="quarter" idx="12"/>
          </p:nvPr>
        </p:nvSpPr>
        <p:spPr bwMode="auto">
          <a:noFill/>
          <a:ln>
            <a:miter lim="800000"/>
            <a:headEnd/>
            <a:tailEnd/>
          </a:ln>
        </p:spPr>
        <p:txBody>
          <a:bodyPr/>
          <a:lstStyle/>
          <a:p>
            <a:fld id="{F8BD5605-93C6-4C11-A6B0-6FD4CE85F141}" type="slidenum">
              <a:rPr lang="en-US" smtClean="0"/>
              <a:pPr/>
              <a:t>28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52400" y="382588"/>
            <a:ext cx="835183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New Non-Medical Users of Pain Relievers</a:t>
            </a:r>
          </a:p>
        </p:txBody>
      </p:sp>
      <p:sp>
        <p:nvSpPr>
          <p:cNvPr id="19461" name="Rectangle 3"/>
          <p:cNvSpPr>
            <a:spLocks noGrp="1" noChangeArrowheads="1"/>
          </p:cNvSpPr>
          <p:nvPr>
            <p:ph type="body" idx="4294967295"/>
          </p:nvPr>
        </p:nvSpPr>
        <p:spPr>
          <a:xfrm>
            <a:off x="152400" y="1371600"/>
            <a:ext cx="8351838" cy="5105400"/>
          </a:xfrm>
        </p:spPr>
        <p:txBody>
          <a:bodyPr/>
          <a:lstStyle/>
          <a:p>
            <a:pPr>
              <a:lnSpc>
                <a:spcPct val="80000"/>
              </a:lnSpc>
              <a:spcAft>
                <a:spcPts val="1200"/>
              </a:spcAft>
              <a:buFontTx/>
              <a:buChar char="•"/>
            </a:pPr>
            <a:r>
              <a:rPr lang="en-US" sz="2800" smtClean="0">
                <a:ea typeface="ＭＳ Ｐゴシック" pitchFamily="34" charset="-128"/>
              </a:rPr>
              <a:t>In 2008 – </a:t>
            </a:r>
            <a:r>
              <a:rPr lang="en-US" sz="2800" smtClean="0">
                <a:solidFill>
                  <a:schemeClr val="hlink"/>
                </a:solidFill>
                <a:ea typeface="ＭＳ Ｐゴシック" pitchFamily="34" charset="-128"/>
              </a:rPr>
              <a:t>2.2 million new</a:t>
            </a:r>
            <a:r>
              <a:rPr lang="en-US" sz="2800" smtClean="0">
                <a:solidFill>
                  <a:srgbClr val="FFC000"/>
                </a:solidFill>
                <a:ea typeface="ＭＳ Ｐゴシック" pitchFamily="34" charset="-128"/>
              </a:rPr>
              <a:t> </a:t>
            </a:r>
            <a:r>
              <a:rPr lang="en-US" sz="2800" smtClean="0">
                <a:ea typeface="ＭＳ Ｐゴシック" pitchFamily="34" charset="-128"/>
              </a:rPr>
              <a:t>non-medical users </a:t>
            </a:r>
            <a:br>
              <a:rPr lang="en-US" sz="2800" smtClean="0">
                <a:ea typeface="ＭＳ Ｐゴシック" pitchFamily="34" charset="-128"/>
              </a:rPr>
            </a:br>
            <a:r>
              <a:rPr lang="en-US" sz="2800" smtClean="0">
                <a:ea typeface="ＭＳ Ｐゴシック" pitchFamily="34" charset="-128"/>
              </a:rPr>
              <a:t>(a decline from 2.5 million in 2003, </a:t>
            </a:r>
            <a:r>
              <a:rPr lang="en-US" sz="2800" smtClean="0">
                <a:solidFill>
                  <a:schemeClr val="hlink"/>
                </a:solidFill>
                <a:ea typeface="ＭＳ Ｐゴシック" pitchFamily="34" charset="-128"/>
              </a:rPr>
              <a:t>but still a lot!</a:t>
            </a:r>
            <a:r>
              <a:rPr lang="en-US" sz="2800" smtClean="0">
                <a:ea typeface="ＭＳ Ｐゴシック" pitchFamily="34" charset="-128"/>
              </a:rPr>
              <a:t>)</a:t>
            </a:r>
          </a:p>
          <a:p>
            <a:pPr>
              <a:lnSpc>
                <a:spcPct val="80000"/>
              </a:lnSpc>
              <a:spcAft>
                <a:spcPts val="1200"/>
              </a:spcAft>
              <a:buClr>
                <a:schemeClr val="tx1"/>
              </a:buClr>
              <a:buFontTx/>
              <a:buChar char="•"/>
            </a:pPr>
            <a:r>
              <a:rPr lang="en-US" sz="2800" smtClean="0">
                <a:solidFill>
                  <a:schemeClr val="hlink"/>
                </a:solidFill>
                <a:ea typeface="ＭＳ Ｐゴシック" pitchFamily="34" charset="-128"/>
              </a:rPr>
              <a:t>6,000</a:t>
            </a:r>
            <a:r>
              <a:rPr lang="en-US" sz="2800" smtClean="0">
                <a:solidFill>
                  <a:srgbClr val="FFC000"/>
                </a:solidFill>
                <a:ea typeface="ＭＳ Ｐゴシック" pitchFamily="34" charset="-128"/>
              </a:rPr>
              <a:t> </a:t>
            </a:r>
            <a:r>
              <a:rPr lang="en-US" sz="2800" smtClean="0">
                <a:ea typeface="ＭＳ Ｐゴシック" pitchFamily="34" charset="-128"/>
              </a:rPr>
              <a:t>new users </a:t>
            </a:r>
            <a:r>
              <a:rPr lang="en-US" sz="2800" smtClean="0">
                <a:solidFill>
                  <a:schemeClr val="hlink"/>
                </a:solidFill>
                <a:ea typeface="ＭＳ Ｐゴシック" pitchFamily="34" charset="-128"/>
              </a:rPr>
              <a:t>per day</a:t>
            </a:r>
          </a:p>
          <a:p>
            <a:pPr>
              <a:lnSpc>
                <a:spcPct val="80000"/>
              </a:lnSpc>
              <a:spcAft>
                <a:spcPts val="1200"/>
              </a:spcAft>
              <a:buFontTx/>
              <a:buChar char="•"/>
            </a:pPr>
            <a:r>
              <a:rPr lang="en-US" sz="2800" smtClean="0">
                <a:ea typeface="ＭＳ Ｐゴシック" pitchFamily="34" charset="-128"/>
              </a:rPr>
              <a:t>Among youth aged </a:t>
            </a:r>
            <a:r>
              <a:rPr lang="en-US" sz="2800" smtClean="0">
                <a:solidFill>
                  <a:schemeClr val="hlink"/>
                </a:solidFill>
                <a:ea typeface="ＭＳ Ｐゴシック" pitchFamily="34" charset="-128"/>
              </a:rPr>
              <a:t>12-17</a:t>
            </a:r>
            <a:r>
              <a:rPr lang="en-US" sz="2800" smtClean="0">
                <a:ea typeface="ＭＳ Ｐゴシック" pitchFamily="34" charset="-128"/>
              </a:rPr>
              <a:t>, </a:t>
            </a:r>
            <a:r>
              <a:rPr lang="en-US" sz="2800" smtClean="0">
                <a:solidFill>
                  <a:schemeClr val="hlink"/>
                </a:solidFill>
                <a:ea typeface="ＭＳ Ｐゴシック" pitchFamily="34" charset="-128"/>
              </a:rPr>
              <a:t>females more likely</a:t>
            </a:r>
            <a:r>
              <a:rPr lang="en-US" sz="2800" smtClean="0">
                <a:ea typeface="ＭＳ Ｐゴシック" pitchFamily="34" charset="-128"/>
              </a:rPr>
              <a:t> to use non-medically</a:t>
            </a:r>
          </a:p>
          <a:p>
            <a:pPr>
              <a:lnSpc>
                <a:spcPct val="80000"/>
              </a:lnSpc>
              <a:spcAft>
                <a:spcPts val="1200"/>
              </a:spcAft>
              <a:buFontTx/>
              <a:buChar char="•"/>
            </a:pPr>
            <a:r>
              <a:rPr lang="en-US" sz="2800" smtClean="0">
                <a:ea typeface="ＭＳ Ｐゴシック" pitchFamily="34" charset="-128"/>
              </a:rPr>
              <a:t>Among young adults aged </a:t>
            </a:r>
            <a:r>
              <a:rPr lang="en-US" sz="2800" smtClean="0">
                <a:solidFill>
                  <a:schemeClr val="hlink"/>
                </a:solidFill>
                <a:ea typeface="ＭＳ Ｐゴシック" pitchFamily="34" charset="-128"/>
              </a:rPr>
              <a:t>18-25</a:t>
            </a:r>
            <a:r>
              <a:rPr lang="en-US" sz="2800" smtClean="0">
                <a:ea typeface="ＭＳ Ｐゴシック" pitchFamily="34" charset="-128"/>
              </a:rPr>
              <a:t>, </a:t>
            </a:r>
            <a:r>
              <a:rPr lang="en-US" sz="2800" smtClean="0">
                <a:solidFill>
                  <a:schemeClr val="hlink"/>
                </a:solidFill>
                <a:ea typeface="ＭＳ Ｐゴシック" pitchFamily="34" charset="-128"/>
              </a:rPr>
              <a:t>males more likely</a:t>
            </a:r>
            <a:r>
              <a:rPr lang="en-US" sz="2800" smtClean="0">
                <a:solidFill>
                  <a:srgbClr val="FFC000"/>
                </a:solidFill>
                <a:ea typeface="ＭＳ Ｐゴシック" pitchFamily="34" charset="-128"/>
              </a:rPr>
              <a:t> </a:t>
            </a:r>
            <a:r>
              <a:rPr lang="en-US" sz="2800" smtClean="0">
                <a:ea typeface="ＭＳ Ｐゴシック" pitchFamily="34" charset="-128"/>
              </a:rPr>
              <a:t>to use non-medically                                                                    </a:t>
            </a:r>
            <a:r>
              <a:rPr lang="en-US" sz="1400" smtClean="0">
                <a:ea typeface="ＭＳ Ｐゴシック" pitchFamily="34" charset="-128"/>
              </a:rPr>
              <a:t>(SAMHSA, OAS, NSDUH, 2009)</a:t>
            </a:r>
          </a:p>
          <a:p>
            <a:pPr>
              <a:lnSpc>
                <a:spcPct val="80000"/>
              </a:lnSpc>
              <a:buFontTx/>
              <a:buChar char="•"/>
            </a:pPr>
            <a:r>
              <a:rPr lang="en-US" sz="2800" smtClean="0">
                <a:ea typeface="ＭＳ Ｐゴシック" pitchFamily="34" charset="-128"/>
              </a:rPr>
              <a:t>From 2004 to 2006, emergency department visits involving hydrocodone/combinations increased 44% and oxycodone/combinations increased 56%                </a:t>
            </a:r>
            <a:r>
              <a:rPr lang="en-US" sz="1400" smtClean="0">
                <a:ea typeface="ＭＳ Ｐゴシック" pitchFamily="34" charset="-128"/>
              </a:rPr>
              <a:t>(DAWN, 2006)</a:t>
            </a:r>
          </a:p>
        </p:txBody>
      </p:sp>
      <p:sp>
        <p:nvSpPr>
          <p:cNvPr id="44036" name="Slide Number Placeholder 3"/>
          <p:cNvSpPr>
            <a:spLocks noGrp="1"/>
          </p:cNvSpPr>
          <p:nvPr>
            <p:ph type="sldNum" sz="quarter" idx="12"/>
          </p:nvPr>
        </p:nvSpPr>
        <p:spPr bwMode="auto">
          <a:noFill/>
          <a:ln>
            <a:miter lim="800000"/>
            <a:headEnd/>
            <a:tailEnd/>
          </a:ln>
        </p:spPr>
        <p:txBody>
          <a:bodyPr/>
          <a:lstStyle/>
          <a:p>
            <a:fld id="{5391FB5F-886B-4F30-BE12-B5F5D81E0ADD}" type="slidenum">
              <a:rPr lang="en-US" smtClean="0"/>
              <a:pPr/>
              <a:t>29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subTnLst>
                                    <p:animClr clrSpc="rgb" dir="cw">
                                      <p:cBhvr override="childStyle">
                                        <p:cTn dur="1" fill="hold" display="0" masterRel="nextClick" afterEffect="1"/>
                                        <p:tgtEl>
                                          <p:spTgt spid="19461">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subTnLst>
                                    <p:animClr clrSpc="rgb" dir="cw">
                                      <p:cBhvr override="childStyle">
                                        <p:cTn dur="1" fill="hold" display="0" masterRel="nextClick" afterEffect="1"/>
                                        <p:tgtEl>
                                          <p:spTgt spid="19461">
                                            <p:txEl>
                                              <p:pRg st="1" end="1"/>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subTnLst>
                                    <p:animClr clrSpc="rgb" dir="cw">
                                      <p:cBhvr override="childStyle">
                                        <p:cTn dur="1" fill="hold" display="0" masterRel="nextClick" afterEffect="1"/>
                                        <p:tgtEl>
                                          <p:spTgt spid="19461">
                                            <p:txEl>
                                              <p:pRg st="2" end="2"/>
                                            </p:txEl>
                                          </p:spTgt>
                                        </p:tgtEl>
                                        <p:attrNameLst>
                                          <p:attrName>ppt_c</p:attrName>
                                        </p:attrNameLst>
                                      </p:cBhvr>
                                      <p:to>
                                        <a:srgbClr val="D86C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subTnLst>
                                    <p:animClr clrSpc="rgb" dir="cw">
                                      <p:cBhvr override="childStyle">
                                        <p:cTn dur="1" fill="hold" display="0" masterRel="nextClick" afterEffect="1"/>
                                        <p:tgtEl>
                                          <p:spTgt spid="19461">
                                            <p:txEl>
                                              <p:pRg st="3" end="3"/>
                                            </p:txEl>
                                          </p:spTgt>
                                        </p:tgtEl>
                                        <p:attrNameLst>
                                          <p:attrName>ppt_c</p:attrName>
                                        </p:attrNameLst>
                                      </p:cBhvr>
                                      <p:to>
                                        <a:srgbClr val="D86C0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left)">
                                      <p:cBhvr>
                                        <p:cTn id="27" dur="5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idx="4294967295"/>
          </p:nvPr>
        </p:nvSpPr>
        <p:spPr>
          <a:xfrm>
            <a:off x="0" y="365125"/>
            <a:ext cx="84582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NIDA/SAMHSA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Blending Initiative</a:t>
            </a:r>
          </a:p>
        </p:txBody>
      </p:sp>
      <p:sp>
        <p:nvSpPr>
          <p:cNvPr id="683011" name="Rectangle 1027"/>
          <p:cNvSpPr>
            <a:spLocks noGrp="1" noChangeArrowheads="1"/>
          </p:cNvSpPr>
          <p:nvPr>
            <p:ph type="body" idx="4294967295"/>
          </p:nvPr>
        </p:nvSpPr>
        <p:spPr>
          <a:xfrm>
            <a:off x="152400" y="1828800"/>
            <a:ext cx="8305800" cy="3962400"/>
          </a:xfrm>
        </p:spPr>
        <p:txBody>
          <a:bodyPr/>
          <a:lstStyle/>
          <a:p>
            <a:pPr>
              <a:lnSpc>
                <a:spcPct val="90000"/>
              </a:lnSpc>
              <a:spcBef>
                <a:spcPct val="0"/>
              </a:spcBef>
              <a:spcAft>
                <a:spcPct val="50000"/>
              </a:spcAft>
              <a:buFontTx/>
              <a:buChar char="•"/>
            </a:pPr>
            <a:r>
              <a:rPr lang="en-US" sz="2800" smtClean="0">
                <a:ea typeface="ＭＳ Ｐゴシック" pitchFamily="34" charset="-128"/>
              </a:rPr>
              <a:t>Developed in 2001 by NIDA and SAMHSA/CSAT, the initiative was designed to meld science and practice to improve addiction treatment. </a:t>
            </a:r>
          </a:p>
          <a:p>
            <a:pPr>
              <a:lnSpc>
                <a:spcPct val="90000"/>
              </a:lnSpc>
              <a:spcBef>
                <a:spcPct val="0"/>
              </a:spcBef>
              <a:spcAft>
                <a:spcPct val="50000"/>
              </a:spcAft>
              <a:buFontTx/>
              <a:buChar char="•"/>
            </a:pPr>
            <a:r>
              <a:rPr lang="en-US" sz="2800" smtClean="0">
                <a:ea typeface="ＭＳ Ｐゴシック" pitchFamily="34" charset="-128"/>
              </a:rPr>
              <a:t>Blending Teams develop methods for dissemination of research results for adoption and implementation into practice. </a:t>
            </a:r>
          </a:p>
          <a:p>
            <a:pPr>
              <a:lnSpc>
                <a:spcPct val="90000"/>
              </a:lnSpc>
              <a:spcBef>
                <a:spcPct val="0"/>
              </a:spcBef>
              <a:buFontTx/>
              <a:buChar char="•"/>
            </a:pPr>
            <a:r>
              <a:rPr lang="en-US" sz="2800" smtClean="0">
                <a:ea typeface="ＭＳ Ｐゴシック" pitchFamily="34" charset="-128"/>
              </a:rPr>
              <a:t>Scientific findings are able to reach the frontline service providers treating people with substance use disorders.  This is imperative to the success of drug abuse treatment programs throughout the country. </a:t>
            </a:r>
          </a:p>
        </p:txBody>
      </p:sp>
      <p:sp>
        <p:nvSpPr>
          <p:cNvPr id="1741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17413" name="Slide Number Placeholder 4"/>
          <p:cNvSpPr>
            <a:spLocks noGrp="1"/>
          </p:cNvSpPr>
          <p:nvPr>
            <p:ph type="sldNum" sz="quarter" idx="12"/>
          </p:nvPr>
        </p:nvSpPr>
        <p:spPr bwMode="auto">
          <a:noFill/>
          <a:ln>
            <a:miter lim="800000"/>
            <a:headEnd/>
            <a:tailEnd/>
          </a:ln>
        </p:spPr>
        <p:txBody>
          <a:bodyPr/>
          <a:lstStyle/>
          <a:p>
            <a:fld id="{499A1BD1-0347-4CB7-9F55-A7F426400BB6}" type="slidenum">
              <a:rPr lang="en-US" smtClean="0"/>
              <a:pPr/>
              <a:t>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Effect transition="in" filter="dissolve">
                                      <p:cBhvr>
                                        <p:cTn id="7" dur="500"/>
                                        <p:tgtEl>
                                          <p:spTgt spid="683011">
                                            <p:txEl>
                                              <p:pRg st="0" end="0"/>
                                            </p:txEl>
                                          </p:spTgt>
                                        </p:tgtEl>
                                      </p:cBhvr>
                                    </p:animEffect>
                                  </p:childTnLst>
                                  <p:subTnLst>
                                    <p:animClr clrSpc="rgb" dir="cw">
                                      <p:cBhvr override="childStyle">
                                        <p:cTn dur="1" fill="hold" display="0" masterRel="nextClick" afterEffect="1"/>
                                        <p:tgtEl>
                                          <p:spTgt spid="683011">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3011">
                                            <p:txEl>
                                              <p:pRg st="1" end="1"/>
                                            </p:txEl>
                                          </p:spTgt>
                                        </p:tgtEl>
                                        <p:attrNameLst>
                                          <p:attrName>style.visibility</p:attrName>
                                        </p:attrNameLst>
                                      </p:cBhvr>
                                      <p:to>
                                        <p:strVal val="visible"/>
                                      </p:to>
                                    </p:set>
                                    <p:animEffect transition="in" filter="dissolve">
                                      <p:cBhvr>
                                        <p:cTn id="12" dur="500"/>
                                        <p:tgtEl>
                                          <p:spTgt spid="683011">
                                            <p:txEl>
                                              <p:pRg st="1" end="1"/>
                                            </p:txEl>
                                          </p:spTgt>
                                        </p:tgtEl>
                                      </p:cBhvr>
                                    </p:animEffect>
                                  </p:childTnLst>
                                  <p:subTnLst>
                                    <p:animClr clrSpc="rgb" dir="cw">
                                      <p:cBhvr override="childStyle">
                                        <p:cTn dur="1" fill="hold" display="0" masterRel="nextClick" afterEffect="1"/>
                                        <p:tgtEl>
                                          <p:spTgt spid="683011">
                                            <p:txEl>
                                              <p:pRg st="1" end="1"/>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3011">
                                            <p:txEl>
                                              <p:pRg st="2" end="2"/>
                                            </p:txEl>
                                          </p:spTgt>
                                        </p:tgtEl>
                                        <p:attrNameLst>
                                          <p:attrName>style.visibility</p:attrName>
                                        </p:attrNameLst>
                                      </p:cBhvr>
                                      <p:to>
                                        <p:strVal val="visible"/>
                                      </p:to>
                                    </p:set>
                                    <p:animEffect transition="in" filter="dissolve">
                                      <p:cBhvr>
                                        <p:cTn id="17" dur="500"/>
                                        <p:tgtEl>
                                          <p:spTgt spid="68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28600"/>
            <a:ext cx="84582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Lifetime Non-medical Use of Pain Relievers Among Young Adults</a:t>
            </a:r>
          </a:p>
        </p:txBody>
      </p:sp>
      <p:graphicFrame>
        <p:nvGraphicFramePr>
          <p:cNvPr id="75835" name="Group 59"/>
          <p:cNvGraphicFramePr>
            <a:graphicFrameLocks noGrp="1"/>
          </p:cNvGraphicFramePr>
          <p:nvPr>
            <p:ph idx="4294967295"/>
          </p:nvPr>
        </p:nvGraphicFramePr>
        <p:xfrm>
          <a:off x="228600" y="1524000"/>
          <a:ext cx="7985125" cy="4883151"/>
        </p:xfrm>
        <a:graphic>
          <a:graphicData uri="http://schemas.openxmlformats.org/drawingml/2006/table">
            <a:tbl>
              <a:tblPr/>
              <a:tblGrid>
                <a:gridCol w="2879725"/>
                <a:gridCol w="1768475"/>
                <a:gridCol w="1479550"/>
                <a:gridCol w="1857375"/>
              </a:tblGrid>
              <a:tr h="5302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C00000"/>
                          </a:solidFill>
                          <a:effectLst/>
                          <a:latin typeface="Calibri" pitchFamily="34" charset="0"/>
                          <a:ea typeface="ＭＳ Ｐゴシック" pitchFamily="34" charset="-128"/>
                          <a:cs typeface="Arial" charset="0"/>
                        </a:rPr>
                        <a:t>Drug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C00000"/>
                          </a:solidFill>
                          <a:effectLst/>
                          <a:latin typeface="Calibri" pitchFamily="34" charset="0"/>
                          <a:ea typeface="ＭＳ Ｐゴシック" pitchFamily="34" charset="-128"/>
                          <a:cs typeface="Arial"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C00000"/>
                          </a:solidFill>
                          <a:effectLst/>
                          <a:latin typeface="Calibri" pitchFamily="34" charset="0"/>
                          <a:ea typeface="ＭＳ Ｐゴシック" pitchFamily="34" charset="-128"/>
                          <a:cs typeface="Arial"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C00000"/>
                          </a:solidFill>
                          <a:effectLst/>
                          <a:latin typeface="Calibri" pitchFamily="34" charset="0"/>
                          <a:ea typeface="ＭＳ Ｐゴシック" pitchFamily="34" charset="-128"/>
                          <a:cs typeface="Arial" charset="0"/>
                        </a:rPr>
                        <a:t>%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Darvocet/Darvon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Percocet/Percodan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hlink"/>
                          </a:solidFill>
                          <a:effectLst/>
                          <a:latin typeface="Calibri" pitchFamily="34" charset="0"/>
                          <a:ea typeface="ＭＳ Ｐゴシック" pitchFamily="34" charset="-128"/>
                          <a:cs typeface="Arial" charset="0"/>
                        </a:rPr>
                        <a:t>Vicodin/Lortab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Codeine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hlink"/>
                          </a:solidFill>
                          <a:effectLst/>
                          <a:latin typeface="Calibri" pitchFamily="34" charset="0"/>
                          <a:ea typeface="ＭＳ Ｐゴシック" pitchFamily="34" charset="-128"/>
                          <a:cs typeface="Arial" charset="0"/>
                        </a:rPr>
                        <a:t>Hydrocodone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hlink"/>
                          </a:solidFill>
                          <a:effectLst/>
                          <a:latin typeface="Calibri" pitchFamily="34" charset="0"/>
                          <a:ea typeface="ＭＳ Ｐゴシック" pitchFamily="34" charset="-128"/>
                          <a:cs typeface="Arial" charset="0"/>
                        </a:rPr>
                        <a:t>OxyContin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hlink"/>
                          </a:solidFill>
                          <a:effectLst/>
                          <a:latin typeface="Calibri" pitchFamily="34" charset="0"/>
                          <a:ea typeface="ＭＳ Ｐゴシック" pitchFamily="34" charset="-128"/>
                          <a:cs typeface="Arial"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34" charset="-128"/>
                          <a:cs typeface="Arial" charset="0"/>
                        </a:rPr>
                        <a:t>Morphine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ea typeface="ＭＳ Ｐゴシック" pitchFamily="34" charset="-128"/>
                          <a:cs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grid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1" u="none" strike="noStrike" cap="none" normalizeH="0" baseline="0" dirty="0" smtClean="0">
                          <a:ln>
                            <a:noFill/>
                          </a:ln>
                          <a:solidFill>
                            <a:schemeClr val="tx1"/>
                          </a:solidFill>
                          <a:effectLst/>
                          <a:latin typeface="Calibri" pitchFamily="34" charset="0"/>
                          <a:ea typeface="ＭＳ Ｐゴシック" pitchFamily="34" charset="-128"/>
                          <a:cs typeface="Arial" charset="0"/>
                        </a:rPr>
                        <a:t>Prevalence and Patterns of Nonmedical Use of </a:t>
                      </a:r>
                      <a:r>
                        <a:rPr kumimoji="0" lang="en-US" sz="1600" b="0" i="1" u="none" strike="noStrike" cap="none" normalizeH="0" baseline="0" dirty="0" err="1" smtClean="0">
                          <a:ln>
                            <a:noFill/>
                          </a:ln>
                          <a:solidFill>
                            <a:schemeClr val="tx1"/>
                          </a:solidFill>
                          <a:effectLst/>
                          <a:latin typeface="Calibri" pitchFamily="34" charset="0"/>
                          <a:ea typeface="ＭＳ Ｐゴシック" pitchFamily="34" charset="-128"/>
                          <a:cs typeface="Arial" charset="0"/>
                        </a:rPr>
                        <a:t>OxyContin</a:t>
                      </a:r>
                      <a:r>
                        <a:rPr kumimoji="0" lang="en-US" sz="1600" b="0" i="1" u="none" strike="noStrike" cap="none" normalizeH="0" baseline="0" dirty="0" smtClean="0">
                          <a:ln>
                            <a:noFill/>
                          </a:ln>
                          <a:solidFill>
                            <a:schemeClr val="tx1"/>
                          </a:solidFill>
                          <a:effectLst/>
                          <a:latin typeface="Calibri" pitchFamily="34" charset="0"/>
                          <a:ea typeface="ＭＳ Ｐゴシック" pitchFamily="34" charset="-128"/>
                          <a:cs typeface="Arial" charset="0"/>
                        </a:rPr>
                        <a:t> and Other Pain Relievers,  </a:t>
                      </a:r>
                      <a:br>
                        <a:rPr kumimoji="0" lang="en-US" sz="1600" b="0" i="1" u="none" strike="noStrike" cap="none" normalizeH="0" baseline="0" dirty="0" smtClean="0">
                          <a:ln>
                            <a:noFill/>
                          </a:ln>
                          <a:solidFill>
                            <a:schemeClr val="tx1"/>
                          </a:solidFill>
                          <a:effectLst/>
                          <a:latin typeface="Calibri" pitchFamily="34" charset="0"/>
                          <a:ea typeface="ＭＳ Ｐゴシック" pitchFamily="34" charset="-128"/>
                          <a:cs typeface="Arial" charset="0"/>
                        </a:rPr>
                      </a:br>
                      <a:r>
                        <a:rPr kumimoji="0" lang="en-US" sz="1600" b="0" i="1" u="none" strike="noStrike" cap="none" normalizeH="0" baseline="0" dirty="0" smtClean="0">
                          <a:ln>
                            <a:noFill/>
                          </a:ln>
                          <a:solidFill>
                            <a:schemeClr val="tx1"/>
                          </a:solidFill>
                          <a:effectLst/>
                          <a:latin typeface="Calibri" pitchFamily="34" charset="0"/>
                          <a:ea typeface="ＭＳ Ｐゴシック" pitchFamily="34" charset="-128"/>
                          <a:cs typeface="Arial" charset="0"/>
                        </a:rPr>
                        <a:t>Ages 18-25.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5108" name="TextBox 4"/>
          <p:cNvSpPr txBox="1">
            <a:spLocks noChangeArrowheads="1"/>
          </p:cNvSpPr>
          <p:nvPr/>
        </p:nvSpPr>
        <p:spPr bwMode="auto">
          <a:xfrm>
            <a:off x="0" y="6553200"/>
            <a:ext cx="8915400" cy="304800"/>
          </a:xfrm>
          <a:prstGeom prst="rect">
            <a:avLst/>
          </a:prstGeom>
          <a:noFill/>
          <a:ln w="9525">
            <a:noFill/>
            <a:miter lim="800000"/>
            <a:headEnd/>
            <a:tailEnd/>
          </a:ln>
        </p:spPr>
        <p:txBody>
          <a:bodyPr>
            <a:spAutoFit/>
          </a:bodyPr>
          <a:lstStyle/>
          <a:p>
            <a:pPr defTabSz="914400"/>
            <a:r>
              <a:rPr lang="en-US" sz="1400">
                <a:latin typeface="Calibri" pitchFamily="34" charset="0"/>
                <a:cs typeface="Arial" charset="0"/>
              </a:rPr>
              <a:t>(SAMHSA, OAS, NSDUH, 2008)</a:t>
            </a:r>
          </a:p>
        </p:txBody>
      </p:sp>
      <p:grpSp>
        <p:nvGrpSpPr>
          <p:cNvPr id="2" name="Group 10"/>
          <p:cNvGrpSpPr>
            <a:grpSpLocks/>
          </p:cNvGrpSpPr>
          <p:nvPr/>
        </p:nvGrpSpPr>
        <p:grpSpPr bwMode="auto">
          <a:xfrm>
            <a:off x="228600" y="2087563"/>
            <a:ext cx="7959725" cy="3657600"/>
            <a:chOff x="533400" y="2109141"/>
            <a:chExt cx="7959215" cy="3657600"/>
          </a:xfrm>
        </p:grpSpPr>
        <p:sp useBgFill="1">
          <p:nvSpPr>
            <p:cNvPr id="45111" name="Rectangle 6"/>
            <p:cNvSpPr>
              <a:spLocks noChangeArrowheads="1"/>
            </p:cNvSpPr>
            <p:nvPr/>
          </p:nvSpPr>
          <p:spPr bwMode="auto">
            <a:xfrm>
              <a:off x="3438462" y="2109141"/>
              <a:ext cx="5054153" cy="3657600"/>
            </a:xfrm>
            <a:prstGeom prst="rect">
              <a:avLst/>
            </a:prstGeom>
            <a:ln w="9525">
              <a:noFill/>
              <a:round/>
              <a:headEnd/>
              <a:tailEnd/>
            </a:ln>
          </p:spPr>
          <p:txBody>
            <a:bodyPr wrap="none" anchor="ctr"/>
            <a:lstStyle/>
            <a:p>
              <a:pPr algn="ctr" defTabSz="914400"/>
              <a:r>
                <a:rPr lang="en-US">
                  <a:latin typeface="Calibri" pitchFamily="34" charset="0"/>
                  <a:cs typeface="Arial" charset="0"/>
                </a:rPr>
                <a:t>Which is most prevalent </a:t>
              </a:r>
            </a:p>
            <a:p>
              <a:pPr algn="ctr" defTabSz="914400"/>
              <a:r>
                <a:rPr lang="en-US">
                  <a:latin typeface="Calibri" pitchFamily="34" charset="0"/>
                  <a:cs typeface="Arial" charset="0"/>
                </a:rPr>
                <a:t>among Young Adults?</a:t>
              </a:r>
            </a:p>
          </p:txBody>
        </p:sp>
        <p:sp>
          <p:nvSpPr>
            <p:cNvPr id="45112" name="Rectangle 7"/>
            <p:cNvSpPr>
              <a:spLocks noChangeArrowheads="1"/>
            </p:cNvSpPr>
            <p:nvPr/>
          </p:nvSpPr>
          <p:spPr bwMode="auto">
            <a:xfrm>
              <a:off x="533400" y="3145062"/>
              <a:ext cx="2027058" cy="457200"/>
            </a:xfrm>
            <a:prstGeom prst="rect">
              <a:avLst/>
            </a:prstGeom>
            <a:noFill/>
            <a:ln w="9525">
              <a:noFill/>
              <a:miter lim="800000"/>
              <a:headEnd/>
              <a:tailEnd/>
            </a:ln>
          </p:spPr>
          <p:txBody>
            <a:bodyPr wrap="none">
              <a:spAutoFit/>
            </a:bodyPr>
            <a:lstStyle/>
            <a:p>
              <a:pPr defTabSz="914400">
                <a:spcBef>
                  <a:spcPct val="20000"/>
                </a:spcBef>
                <a:buSzPct val="85000"/>
              </a:pPr>
              <a:r>
                <a:rPr lang="en-US">
                  <a:latin typeface="Calibri" pitchFamily="34" charset="0"/>
                  <a:cs typeface="Arial" charset="0"/>
                </a:rPr>
                <a:t>Vicodin/Lortab</a:t>
              </a:r>
            </a:p>
          </p:txBody>
        </p:sp>
        <p:sp>
          <p:nvSpPr>
            <p:cNvPr id="45113" name="Rectangle 8"/>
            <p:cNvSpPr>
              <a:spLocks noChangeArrowheads="1"/>
            </p:cNvSpPr>
            <p:nvPr/>
          </p:nvSpPr>
          <p:spPr bwMode="auto">
            <a:xfrm>
              <a:off x="533400" y="4202337"/>
              <a:ext cx="1861973" cy="457200"/>
            </a:xfrm>
            <a:prstGeom prst="rect">
              <a:avLst/>
            </a:prstGeom>
            <a:noFill/>
            <a:ln w="9525">
              <a:noFill/>
              <a:miter lim="800000"/>
              <a:headEnd/>
              <a:tailEnd/>
            </a:ln>
          </p:spPr>
          <p:txBody>
            <a:bodyPr wrap="none">
              <a:spAutoFit/>
            </a:bodyPr>
            <a:lstStyle/>
            <a:p>
              <a:pPr defTabSz="914400">
                <a:spcBef>
                  <a:spcPct val="20000"/>
                </a:spcBef>
                <a:buSzPct val="85000"/>
              </a:pPr>
              <a:r>
                <a:rPr lang="en-US">
                  <a:latin typeface="Calibri" pitchFamily="34" charset="0"/>
                  <a:cs typeface="Arial" charset="0"/>
                </a:rPr>
                <a:t>Hydrocodone</a:t>
              </a:r>
            </a:p>
          </p:txBody>
        </p:sp>
        <p:sp>
          <p:nvSpPr>
            <p:cNvPr id="45114" name="Rectangle 9"/>
            <p:cNvSpPr>
              <a:spLocks noChangeArrowheads="1"/>
            </p:cNvSpPr>
            <p:nvPr/>
          </p:nvSpPr>
          <p:spPr bwMode="auto">
            <a:xfrm>
              <a:off x="533400" y="4742126"/>
              <a:ext cx="1469895" cy="457200"/>
            </a:xfrm>
            <a:prstGeom prst="rect">
              <a:avLst/>
            </a:prstGeom>
            <a:noFill/>
            <a:ln w="9525">
              <a:noFill/>
              <a:miter lim="800000"/>
              <a:headEnd/>
              <a:tailEnd/>
            </a:ln>
          </p:spPr>
          <p:txBody>
            <a:bodyPr wrap="none">
              <a:spAutoFit/>
            </a:bodyPr>
            <a:lstStyle/>
            <a:p>
              <a:pPr defTabSz="914400">
                <a:spcBef>
                  <a:spcPct val="20000"/>
                </a:spcBef>
                <a:buSzPct val="85000"/>
              </a:pPr>
              <a:r>
                <a:rPr lang="en-US">
                  <a:latin typeface="Calibri" pitchFamily="34" charset="0"/>
                  <a:cs typeface="Arial" charset="0"/>
                </a:rPr>
                <a:t>OxyContin</a:t>
              </a:r>
            </a:p>
          </p:txBody>
        </p:sp>
      </p:grpSp>
      <p:sp>
        <p:nvSpPr>
          <p:cNvPr id="45110" name="Slide Number Placeholder 9"/>
          <p:cNvSpPr>
            <a:spLocks noGrp="1"/>
          </p:cNvSpPr>
          <p:nvPr>
            <p:ph type="sldNum" sz="quarter" idx="12"/>
          </p:nvPr>
        </p:nvSpPr>
        <p:spPr bwMode="auto">
          <a:noFill/>
          <a:ln>
            <a:miter lim="800000"/>
            <a:headEnd/>
            <a:tailEnd/>
          </a:ln>
        </p:spPr>
        <p:txBody>
          <a:bodyPr/>
          <a:lstStyle/>
          <a:p>
            <a:fld id="{0394B62B-1E05-47FA-A7B6-A4E326EF76E6}" type="slidenum">
              <a:rPr lang="en-US" smtClean="0"/>
              <a:pPr/>
              <a:t>30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46083" name="Rectangle 2"/>
          <p:cNvSpPr>
            <a:spLocks noGrp="1" noChangeArrowheads="1"/>
          </p:cNvSpPr>
          <p:nvPr>
            <p:ph type="title" idx="4294967295"/>
          </p:nvPr>
        </p:nvSpPr>
        <p:spPr>
          <a:xfrm>
            <a:off x="0" y="527050"/>
            <a:ext cx="8372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Other National Data Sources</a:t>
            </a:r>
          </a:p>
        </p:txBody>
      </p:sp>
      <p:sp>
        <p:nvSpPr>
          <p:cNvPr id="46084" name="Rectangle 3"/>
          <p:cNvSpPr>
            <a:spLocks noGrp="1" noChangeArrowheads="1"/>
          </p:cNvSpPr>
          <p:nvPr>
            <p:ph type="body" idx="4294967295"/>
          </p:nvPr>
        </p:nvSpPr>
        <p:spPr>
          <a:xfrm>
            <a:off x="366713" y="1712913"/>
            <a:ext cx="8005762" cy="3733800"/>
          </a:xfrm>
        </p:spPr>
        <p:txBody>
          <a:bodyPr/>
          <a:lstStyle/>
          <a:p>
            <a:pPr>
              <a:lnSpc>
                <a:spcPct val="90000"/>
              </a:lnSpc>
              <a:buFontTx/>
              <a:buChar char="•"/>
            </a:pPr>
            <a:r>
              <a:rPr lang="en-US" sz="3000" smtClean="0">
                <a:ea typeface="ＭＳ Ｐゴシック" pitchFamily="34" charset="-128"/>
              </a:rPr>
              <a:t>The</a:t>
            </a:r>
            <a:r>
              <a:rPr lang="en-US" sz="3000" i="1" smtClean="0">
                <a:ea typeface="ＭＳ Ｐゴシック" pitchFamily="34" charset="-128"/>
              </a:rPr>
              <a:t> Monitoring the Future </a:t>
            </a:r>
            <a:r>
              <a:rPr lang="en-US" sz="3000" smtClean="0">
                <a:ea typeface="ＭＳ Ｐゴシック" pitchFamily="34" charset="-128"/>
              </a:rPr>
              <a:t>survey</a:t>
            </a:r>
            <a:r>
              <a:rPr lang="en-US" sz="3000" i="1" smtClean="0">
                <a:ea typeface="ＭＳ Ｐゴシック" pitchFamily="34" charset="-128"/>
              </a:rPr>
              <a:t> </a:t>
            </a:r>
            <a:r>
              <a:rPr lang="en-US" sz="3000" smtClean="0">
                <a:ea typeface="ＭＳ Ｐゴシック" pitchFamily="34" charset="-128"/>
              </a:rPr>
              <a:t>showed </a:t>
            </a:r>
            <a:r>
              <a:rPr lang="en-US" sz="3000" smtClean="0">
                <a:solidFill>
                  <a:schemeClr val="hlink"/>
                </a:solidFill>
                <a:ea typeface="ＭＳ Ｐゴシック" pitchFamily="34" charset="-128"/>
              </a:rPr>
              <a:t>nearly 10%</a:t>
            </a:r>
            <a:r>
              <a:rPr lang="en-US" sz="3000" smtClean="0">
                <a:ea typeface="ＭＳ Ｐゴシック" pitchFamily="34" charset="-128"/>
              </a:rPr>
              <a:t> of 12</a:t>
            </a:r>
            <a:r>
              <a:rPr lang="en-US" sz="3000" baseline="30000" smtClean="0">
                <a:ea typeface="ＭＳ Ｐゴシック" pitchFamily="34" charset="-128"/>
              </a:rPr>
              <a:t>th</a:t>
            </a:r>
            <a:r>
              <a:rPr lang="en-US" sz="3000" smtClean="0">
                <a:ea typeface="ＭＳ Ｐゴシック" pitchFamily="34" charset="-128"/>
              </a:rPr>
              <a:t> graders reported past year nonmedical use of Vicodin and</a:t>
            </a:r>
            <a:r>
              <a:rPr lang="en-US" sz="3000" smtClean="0">
                <a:solidFill>
                  <a:schemeClr val="tx2"/>
                </a:solidFill>
                <a:ea typeface="ＭＳ Ｐゴシック" pitchFamily="34" charset="-128"/>
              </a:rPr>
              <a:t> </a:t>
            </a:r>
            <a:r>
              <a:rPr lang="en-US" sz="3000" smtClean="0">
                <a:solidFill>
                  <a:schemeClr val="hlink"/>
                </a:solidFill>
                <a:ea typeface="ＭＳ Ｐゴシック" pitchFamily="34" charset="-128"/>
              </a:rPr>
              <a:t>4.7%</a:t>
            </a:r>
            <a:r>
              <a:rPr lang="en-US" sz="3000" smtClean="0">
                <a:ea typeface="ＭＳ Ｐゴシック" pitchFamily="34" charset="-128"/>
              </a:rPr>
              <a:t> reported OxyContin use in 2008.</a:t>
            </a:r>
          </a:p>
          <a:p>
            <a:pPr>
              <a:lnSpc>
                <a:spcPct val="90000"/>
              </a:lnSpc>
              <a:buFontTx/>
              <a:buChar char="•"/>
            </a:pPr>
            <a:endParaRPr lang="en-US" sz="3000" smtClean="0">
              <a:ea typeface="ＭＳ Ｐゴシック" pitchFamily="34" charset="-128"/>
            </a:endParaRPr>
          </a:p>
          <a:p>
            <a:pPr>
              <a:lnSpc>
                <a:spcPct val="90000"/>
              </a:lnSpc>
              <a:buFontTx/>
              <a:buChar char="•"/>
            </a:pPr>
            <a:r>
              <a:rPr lang="en-US" sz="3000" smtClean="0">
                <a:ea typeface="ＭＳ Ｐゴシック" pitchFamily="34" charset="-128"/>
              </a:rPr>
              <a:t>The</a:t>
            </a:r>
            <a:r>
              <a:rPr lang="en-US" sz="3000" i="1" smtClean="0">
                <a:ea typeface="ＭＳ Ｐゴシック" pitchFamily="34" charset="-128"/>
              </a:rPr>
              <a:t> Treatment Episode Data Set </a:t>
            </a:r>
            <a:r>
              <a:rPr lang="en-US" sz="3000" smtClean="0">
                <a:ea typeface="ＭＳ Ｐゴシック" pitchFamily="34" charset="-128"/>
              </a:rPr>
              <a:t>reported a </a:t>
            </a:r>
            <a:r>
              <a:rPr lang="en-US" sz="3000" smtClean="0">
                <a:solidFill>
                  <a:schemeClr val="hlink"/>
                </a:solidFill>
                <a:ea typeface="ＭＳ Ｐゴシック" pitchFamily="34" charset="-128"/>
              </a:rPr>
              <a:t>450% increase</a:t>
            </a:r>
            <a:r>
              <a:rPr lang="en-US" sz="3000" smtClean="0">
                <a:ea typeface="ＭＳ Ｐゴシック" pitchFamily="34" charset="-128"/>
              </a:rPr>
              <a:t> in treatment admissions for abuse of other opiates/synthetics between 1997-2007.</a:t>
            </a:r>
          </a:p>
        </p:txBody>
      </p:sp>
      <p:sp>
        <p:nvSpPr>
          <p:cNvPr id="46085" name="Rectangle 6"/>
          <p:cNvSpPr>
            <a:spLocks noChangeArrowheads="1"/>
          </p:cNvSpPr>
          <p:nvPr/>
        </p:nvSpPr>
        <p:spPr bwMode="auto">
          <a:xfrm>
            <a:off x="457200" y="6324600"/>
            <a:ext cx="7915275" cy="304800"/>
          </a:xfrm>
          <a:prstGeom prst="rect">
            <a:avLst/>
          </a:prstGeom>
          <a:noFill/>
          <a:ln w="9525">
            <a:noFill/>
            <a:miter lim="800000"/>
            <a:headEnd/>
            <a:tailEnd/>
          </a:ln>
        </p:spPr>
        <p:txBody>
          <a:bodyPr>
            <a:spAutoFit/>
          </a:bodyPr>
          <a:lstStyle/>
          <a:p>
            <a:pPr defTabSz="914400" eaLnBrk="0" hangingPunct="0">
              <a:spcBef>
                <a:spcPct val="30000"/>
              </a:spcBef>
            </a:pPr>
            <a:r>
              <a:rPr lang="en-US" sz="1400">
                <a:latin typeface="Calibri" pitchFamily="34" charset="0"/>
                <a:cs typeface="Arial" charset="0"/>
              </a:rPr>
              <a:t>(Johnston et al., 2009; SAMHSA, OAS, TEDS, 2009)</a:t>
            </a:r>
          </a:p>
        </p:txBody>
      </p:sp>
      <p:sp>
        <p:nvSpPr>
          <p:cNvPr id="46086" name="Slide Number Placeholder 5"/>
          <p:cNvSpPr>
            <a:spLocks noGrp="1"/>
          </p:cNvSpPr>
          <p:nvPr>
            <p:ph type="sldNum" sz="quarter" idx="12"/>
          </p:nvPr>
        </p:nvSpPr>
        <p:spPr bwMode="auto">
          <a:noFill/>
          <a:ln>
            <a:miter lim="800000"/>
            <a:headEnd/>
            <a:tailEnd/>
          </a:ln>
        </p:spPr>
        <p:txBody>
          <a:bodyPr/>
          <a:lstStyle/>
          <a:p>
            <a:fld id="{31E10F87-53AE-499A-A31D-85B182ED63E5}"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1028" name="Rectangle 2"/>
          <p:cNvSpPr>
            <a:spLocks noGrp="1" noChangeArrowheads="1"/>
          </p:cNvSpPr>
          <p:nvPr>
            <p:ph type="title" idx="4294967295"/>
          </p:nvPr>
        </p:nvSpPr>
        <p:spPr>
          <a:xfrm>
            <a:off x="0" y="493713"/>
            <a:ext cx="85344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National Treatment Admissions for Heroin and Other Opiates in 2007</a:t>
            </a:r>
          </a:p>
        </p:txBody>
      </p:sp>
      <p:sp>
        <p:nvSpPr>
          <p:cNvPr id="1029" name="Rectangle 3"/>
          <p:cNvSpPr>
            <a:spLocks noGrp="1" noChangeArrowheads="1"/>
          </p:cNvSpPr>
          <p:nvPr>
            <p:ph type="body" idx="4294967295"/>
          </p:nvPr>
        </p:nvSpPr>
        <p:spPr>
          <a:xfrm>
            <a:off x="685800" y="1981200"/>
            <a:ext cx="7772400" cy="4419600"/>
          </a:xfrm>
        </p:spPr>
        <p:txBody>
          <a:bodyPr/>
          <a:lstStyle/>
          <a:p>
            <a:pPr algn="ctr">
              <a:buFont typeface="Arial" charset="0"/>
              <a:buNone/>
            </a:pPr>
            <a:r>
              <a:rPr lang="en-US" sz="2400" i="1" smtClean="0">
                <a:ea typeface="ＭＳ Ｐゴシック" pitchFamily="34" charset="-128"/>
              </a:rPr>
              <a:t>Percentage of Treatment Admissions by Age</a:t>
            </a:r>
          </a:p>
        </p:txBody>
      </p:sp>
      <p:sp>
        <p:nvSpPr>
          <p:cNvPr id="10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914400"/>
            <a:endParaRPr lang="en-US">
              <a:latin typeface="Times New Roman" pitchFamily="18" charset="0"/>
              <a:cs typeface="Arial" charset="0"/>
            </a:endParaRPr>
          </a:p>
        </p:txBody>
      </p:sp>
      <p:sp>
        <p:nvSpPr>
          <p:cNvPr id="1031" name="Rectangle 7"/>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pPr defTabSz="914400"/>
            <a:endParaRPr lang="en-US">
              <a:latin typeface="Times New Roman" pitchFamily="18" charset="0"/>
              <a:cs typeface="Arial" charset="0"/>
            </a:endParaRPr>
          </a:p>
        </p:txBody>
      </p:sp>
      <p:sp>
        <p:nvSpPr>
          <p:cNvPr id="1032" name="Rectangle 9"/>
          <p:cNvSpPr>
            <a:spLocks noChangeArrowheads="1"/>
          </p:cNvSpPr>
          <p:nvPr/>
        </p:nvSpPr>
        <p:spPr bwMode="auto">
          <a:xfrm>
            <a:off x="269875" y="6400800"/>
            <a:ext cx="8188325" cy="304800"/>
          </a:xfrm>
          <a:prstGeom prst="rect">
            <a:avLst/>
          </a:prstGeom>
          <a:noFill/>
          <a:ln w="9525">
            <a:noFill/>
            <a:miter lim="800000"/>
            <a:headEnd/>
            <a:tailEnd/>
          </a:ln>
        </p:spPr>
        <p:txBody>
          <a:bodyPr>
            <a:spAutoFit/>
          </a:bodyPr>
          <a:lstStyle/>
          <a:p>
            <a:pPr defTabSz="914400" eaLnBrk="0" hangingPunct="0">
              <a:spcBef>
                <a:spcPct val="30000"/>
              </a:spcBef>
            </a:pPr>
            <a:r>
              <a:rPr lang="en-US" sz="1400">
                <a:latin typeface="Calibri" pitchFamily="34" charset="0"/>
                <a:cs typeface="Arial" charset="0"/>
              </a:rPr>
              <a:t> (SAMHSA, OAS, TEDS, 2009)</a:t>
            </a:r>
          </a:p>
        </p:txBody>
      </p:sp>
      <p:graphicFrame>
        <p:nvGraphicFramePr>
          <p:cNvPr id="1026" name="Object 6"/>
          <p:cNvGraphicFramePr>
            <a:graphicFrameLocks noChangeAspect="1"/>
          </p:cNvGraphicFramePr>
          <p:nvPr/>
        </p:nvGraphicFramePr>
        <p:xfrm>
          <a:off x="942975" y="2076450"/>
          <a:ext cx="6940550" cy="4629150"/>
        </p:xfrm>
        <a:graphic>
          <a:graphicData uri="http://schemas.openxmlformats.org/presentationml/2006/ole">
            <mc:AlternateContent xmlns:mc="http://schemas.openxmlformats.org/markup-compatibility/2006">
              <mc:Choice xmlns:v="urn:schemas-microsoft-com:vml" Requires="v">
                <p:oleObj spid="_x0000_s1027" name="Chart" r:id="rId4" imgW="2743200" imgH="1828800" progId="MSGraph.Chart.8">
                  <p:embed/>
                </p:oleObj>
              </mc:Choice>
              <mc:Fallback>
                <p:oleObj name="Chart" r:id="rId4" imgW="2743200" imgH="1828800" progId="MSGraph.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2076450"/>
                        <a:ext cx="6940550" cy="462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Slide Number Placeholder 8"/>
          <p:cNvSpPr>
            <a:spLocks noGrp="1"/>
          </p:cNvSpPr>
          <p:nvPr>
            <p:ph type="sldNum" sz="quarter" idx="12"/>
          </p:nvPr>
        </p:nvSpPr>
        <p:spPr bwMode="auto">
          <a:noFill/>
          <a:ln>
            <a:miter lim="800000"/>
            <a:headEnd/>
            <a:tailEnd/>
          </a:ln>
        </p:spPr>
        <p:txBody>
          <a:bodyPr/>
          <a:lstStyle/>
          <a:p>
            <a:fld id="{9A0CCC57-E6EE-4E8B-B30C-629AE30276E7}"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47107" name="Rectangle 2"/>
          <p:cNvSpPr>
            <a:spLocks noGrp="1" noChangeArrowheads="1"/>
          </p:cNvSpPr>
          <p:nvPr>
            <p:ph type="title" idx="4294967295"/>
          </p:nvPr>
        </p:nvSpPr>
        <p:spPr>
          <a:xfrm>
            <a:off x="0" y="744538"/>
            <a:ext cx="8372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Treatment for Opioid Addiction</a:t>
            </a:r>
          </a:p>
        </p:txBody>
      </p:sp>
      <p:sp>
        <p:nvSpPr>
          <p:cNvPr id="30724" name="Rectangle 3"/>
          <p:cNvSpPr>
            <a:spLocks noGrp="1" noChangeArrowheads="1"/>
          </p:cNvSpPr>
          <p:nvPr>
            <p:ph type="body" idx="4294967295"/>
          </p:nvPr>
        </p:nvSpPr>
        <p:spPr>
          <a:xfrm>
            <a:off x="219075" y="1817688"/>
            <a:ext cx="8153400" cy="4495800"/>
          </a:xfrm>
        </p:spPr>
        <p:txBody>
          <a:bodyPr/>
          <a:lstStyle/>
          <a:p>
            <a:pPr>
              <a:lnSpc>
                <a:spcPct val="90000"/>
              </a:lnSpc>
              <a:spcAft>
                <a:spcPct val="30000"/>
              </a:spcAft>
              <a:buFontTx/>
              <a:buChar char="•"/>
            </a:pPr>
            <a:r>
              <a:rPr lang="en-US" sz="2800" smtClean="0">
                <a:ea typeface="ＭＳ Ｐゴシック" pitchFamily="34" charset="-128"/>
              </a:rPr>
              <a:t>Usual treatment for young adults is </a:t>
            </a:r>
            <a:r>
              <a:rPr lang="en-US" sz="2800" smtClean="0">
                <a:solidFill>
                  <a:schemeClr val="hlink"/>
                </a:solidFill>
                <a:ea typeface="ＭＳ Ｐゴシック" pitchFamily="34" charset="-128"/>
              </a:rPr>
              <a:t>short-term detoxification</a:t>
            </a:r>
            <a:r>
              <a:rPr lang="en-US" sz="2800" smtClean="0">
                <a:ea typeface="ＭＳ Ｐゴシック" pitchFamily="34" charset="-128"/>
              </a:rPr>
              <a:t> and </a:t>
            </a:r>
            <a:r>
              <a:rPr lang="en-US" sz="2800" smtClean="0">
                <a:solidFill>
                  <a:schemeClr val="hlink"/>
                </a:solidFill>
                <a:ea typeface="ＭＳ Ｐゴシック" pitchFamily="34" charset="-128"/>
              </a:rPr>
              <a:t>individual or group therapy</a:t>
            </a:r>
          </a:p>
          <a:p>
            <a:pPr>
              <a:lnSpc>
                <a:spcPct val="90000"/>
              </a:lnSpc>
              <a:spcAft>
                <a:spcPct val="30000"/>
              </a:spcAft>
              <a:buFontTx/>
              <a:buChar char="•"/>
            </a:pPr>
            <a:r>
              <a:rPr lang="en-US" sz="2800" smtClean="0">
                <a:ea typeface="ＭＳ Ｐゴシック" pitchFamily="34" charset="-128"/>
              </a:rPr>
              <a:t>Buprenorphine </a:t>
            </a:r>
            <a:r>
              <a:rPr lang="en-US" sz="2800" smtClean="0">
                <a:solidFill>
                  <a:schemeClr val="hlink"/>
                </a:solidFill>
                <a:ea typeface="ＭＳ Ｐゴシック" pitchFamily="34" charset="-128"/>
              </a:rPr>
              <a:t>originally studied in adults</a:t>
            </a:r>
            <a:r>
              <a:rPr lang="en-US" sz="2800" smtClean="0">
                <a:ea typeface="ＭＳ Ｐゴシック" pitchFamily="34" charset="-128"/>
              </a:rPr>
              <a:t> with </a:t>
            </a:r>
            <a:br>
              <a:rPr lang="en-US" sz="2800" smtClean="0">
                <a:ea typeface="ＭＳ Ｐゴシック" pitchFamily="34" charset="-128"/>
              </a:rPr>
            </a:br>
            <a:r>
              <a:rPr lang="en-US" sz="2800" smtClean="0">
                <a:solidFill>
                  <a:schemeClr val="hlink"/>
                </a:solidFill>
                <a:ea typeface="ＭＳ Ｐゴシック" pitchFamily="34" charset="-128"/>
              </a:rPr>
              <a:t>long-term addiction</a:t>
            </a:r>
          </a:p>
          <a:p>
            <a:pPr>
              <a:lnSpc>
                <a:spcPct val="90000"/>
              </a:lnSpc>
              <a:spcAft>
                <a:spcPct val="30000"/>
              </a:spcAft>
              <a:buFontTx/>
              <a:buChar char="•"/>
            </a:pPr>
            <a:r>
              <a:rPr lang="en-US" sz="2800" smtClean="0">
                <a:ea typeface="ＭＳ Ｐゴシック" pitchFamily="34" charset="-128"/>
              </a:rPr>
              <a:t>Buprenorphine is FDA-approved for opioid dependent persons </a:t>
            </a:r>
            <a:r>
              <a:rPr lang="en-US" sz="2800" smtClean="0">
                <a:solidFill>
                  <a:schemeClr val="hlink"/>
                </a:solidFill>
                <a:ea typeface="ＭＳ Ｐゴシック" pitchFamily="34" charset="-128"/>
              </a:rPr>
              <a:t>age 16 and older</a:t>
            </a:r>
          </a:p>
          <a:p>
            <a:pPr>
              <a:lnSpc>
                <a:spcPct val="90000"/>
              </a:lnSpc>
              <a:spcAft>
                <a:spcPct val="30000"/>
              </a:spcAft>
              <a:buFontTx/>
              <a:buChar char="•"/>
            </a:pPr>
            <a:r>
              <a:rPr lang="en-US" sz="2800" smtClean="0">
                <a:ea typeface="ＭＳ Ｐゴシック" pitchFamily="34" charset="-128"/>
              </a:rPr>
              <a:t>NIDA has recently completed a clinical trial of </a:t>
            </a:r>
            <a:r>
              <a:rPr lang="en-US" sz="2800" smtClean="0">
                <a:solidFill>
                  <a:schemeClr val="hlink"/>
                </a:solidFill>
                <a:ea typeface="ＭＳ Ｐゴシック" pitchFamily="34" charset="-128"/>
              </a:rPr>
              <a:t>buprenorphine for opioid-addicted young adults</a:t>
            </a:r>
          </a:p>
          <a:p>
            <a:pPr>
              <a:lnSpc>
                <a:spcPct val="90000"/>
              </a:lnSpc>
              <a:spcAft>
                <a:spcPct val="30000"/>
              </a:spcAft>
            </a:pPr>
            <a:endParaRPr lang="en-US" sz="3000" smtClean="0">
              <a:solidFill>
                <a:schemeClr val="tx2"/>
              </a:solidFill>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CAE6D101-F94B-4F02-B3CF-D438C948B70D}" type="slidenum">
              <a:rPr lang="en-US" smtClean="0"/>
              <a:pPr/>
              <a:t>33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wipe(left)">
                                      <p:cBhvr>
                                        <p:cTn id="7" dur="500"/>
                                        <p:tgtEl>
                                          <p:spTgt spid="30724">
                                            <p:txEl>
                                              <p:pRg st="0" end="0"/>
                                            </p:txEl>
                                          </p:spTgt>
                                        </p:tgtEl>
                                      </p:cBhvr>
                                    </p:animEffect>
                                  </p:childTnLst>
                                  <p:subTnLst>
                                    <p:animClr clrSpc="rgb" dir="cw">
                                      <p:cBhvr override="childStyle">
                                        <p:cTn dur="1" fill="hold" display="0" masterRel="nextClick" afterEffect="1"/>
                                        <p:tgtEl>
                                          <p:spTgt spid="30724">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wipe(left)">
                                      <p:cBhvr>
                                        <p:cTn id="12" dur="500"/>
                                        <p:tgtEl>
                                          <p:spTgt spid="30724">
                                            <p:txEl>
                                              <p:pRg st="1" end="1"/>
                                            </p:txEl>
                                          </p:spTgt>
                                        </p:tgtEl>
                                      </p:cBhvr>
                                    </p:animEffect>
                                  </p:childTnLst>
                                  <p:subTnLst>
                                    <p:animClr clrSpc="rgb" dir="cw">
                                      <p:cBhvr override="childStyle">
                                        <p:cTn dur="1" fill="hold" display="0" masterRel="nextClick" afterEffect="1"/>
                                        <p:tgtEl>
                                          <p:spTgt spid="30724">
                                            <p:txEl>
                                              <p:pRg st="1" end="1"/>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wipe(left)">
                                      <p:cBhvr>
                                        <p:cTn id="17" dur="500"/>
                                        <p:tgtEl>
                                          <p:spTgt spid="30724">
                                            <p:txEl>
                                              <p:pRg st="2" end="2"/>
                                            </p:txEl>
                                          </p:spTgt>
                                        </p:tgtEl>
                                      </p:cBhvr>
                                    </p:animEffect>
                                  </p:childTnLst>
                                  <p:subTnLst>
                                    <p:animClr clrSpc="rgb" dir="cw">
                                      <p:cBhvr override="childStyle">
                                        <p:cTn dur="1" fill="hold" display="0" masterRel="nextClick" afterEffect="1"/>
                                        <p:tgtEl>
                                          <p:spTgt spid="30724">
                                            <p:txEl>
                                              <p:pRg st="2" end="2"/>
                                            </p:txEl>
                                          </p:spTgt>
                                        </p:tgtEl>
                                        <p:attrNameLst>
                                          <p:attrName>ppt_c</p:attrName>
                                        </p:attrNameLst>
                                      </p:cBhvr>
                                      <p:to>
                                        <a:srgbClr val="D86C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4">
                                            <p:txEl>
                                              <p:pRg st="3" end="3"/>
                                            </p:txEl>
                                          </p:spTgt>
                                        </p:tgtEl>
                                        <p:attrNameLst>
                                          <p:attrName>style.visibility</p:attrName>
                                        </p:attrNameLst>
                                      </p:cBhvr>
                                      <p:to>
                                        <p:strVal val="visible"/>
                                      </p:to>
                                    </p:set>
                                    <p:animEffect transition="in" filter="wipe(left)">
                                      <p:cBhvr>
                                        <p:cTn id="22" dur="5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48131" name="Rectangle 2"/>
          <p:cNvSpPr>
            <a:spLocks noGrp="1" noChangeArrowheads="1"/>
          </p:cNvSpPr>
          <p:nvPr>
            <p:ph type="title" idx="4294967295"/>
          </p:nvPr>
        </p:nvSpPr>
        <p:spPr>
          <a:xfrm>
            <a:off x="0" y="395288"/>
            <a:ext cx="84582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Views on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Medication-Assisted Treatment</a:t>
            </a:r>
          </a:p>
        </p:txBody>
      </p:sp>
      <p:sp>
        <p:nvSpPr>
          <p:cNvPr id="48132" name="Rectangle 5"/>
          <p:cNvSpPr>
            <a:spLocks noChangeArrowheads="1"/>
          </p:cNvSpPr>
          <p:nvPr/>
        </p:nvSpPr>
        <p:spPr bwMode="auto">
          <a:xfrm rot="10800000" flipV="1">
            <a:off x="2282825" y="5334000"/>
            <a:ext cx="4578350" cy="519113"/>
          </a:xfrm>
          <a:prstGeom prst="rect">
            <a:avLst/>
          </a:prstGeom>
          <a:noFill/>
          <a:ln w="9525">
            <a:noFill/>
            <a:miter lim="800000"/>
            <a:headEnd/>
            <a:tailEnd/>
          </a:ln>
        </p:spPr>
        <p:txBody>
          <a:bodyPr>
            <a:spAutoFit/>
          </a:bodyPr>
          <a:lstStyle/>
          <a:p>
            <a:pPr algn="ctr" defTabSz="914400"/>
            <a:r>
              <a:rPr lang="en-US" sz="2800" b="1">
                <a:cs typeface="Arial" charset="0"/>
              </a:rPr>
              <a:t>20-30 minutes</a:t>
            </a:r>
          </a:p>
        </p:txBody>
      </p:sp>
      <p:sp>
        <p:nvSpPr>
          <p:cNvPr id="13317" name="Rectangle 6"/>
          <p:cNvSpPr>
            <a:spLocks noGrp="1" noChangeArrowheads="1"/>
          </p:cNvSpPr>
          <p:nvPr>
            <p:ph type="body" idx="4294967295"/>
          </p:nvPr>
        </p:nvSpPr>
        <p:spPr>
          <a:xfrm>
            <a:off x="958850" y="1646238"/>
            <a:ext cx="7110413" cy="5059362"/>
          </a:xfrm>
        </p:spPr>
        <p:txBody>
          <a:bodyPr/>
          <a:lstStyle/>
          <a:p>
            <a:pPr>
              <a:buFont typeface="Arial" charset="0"/>
              <a:buNone/>
            </a:pPr>
            <a:endParaRPr lang="en-US" sz="2800" dirty="0" smtClean="0">
              <a:ea typeface="ＭＳ Ｐゴシック" pitchFamily="34" charset="-128"/>
            </a:endParaRPr>
          </a:p>
          <a:p>
            <a:pPr>
              <a:buFont typeface="Arial" charset="0"/>
              <a:buNone/>
            </a:pPr>
            <a:endParaRPr lang="en-US" sz="2800" dirty="0" smtClean="0">
              <a:ea typeface="ＭＳ Ｐゴシック" pitchFamily="34" charset="-128"/>
            </a:endParaRPr>
          </a:p>
          <a:p>
            <a:pPr>
              <a:buFont typeface="Arial" charset="0"/>
              <a:buNone/>
            </a:pPr>
            <a:endParaRPr lang="en-US" sz="2800" dirty="0" smtClean="0">
              <a:ea typeface="ＭＳ Ｐゴシック" pitchFamily="34" charset="-128"/>
            </a:endParaRPr>
          </a:p>
          <a:p>
            <a:pPr>
              <a:buFont typeface="Arial" charset="0"/>
              <a:buNone/>
            </a:pPr>
            <a:endParaRPr lang="en-US" sz="2800" dirty="0" smtClean="0">
              <a:ea typeface="ＭＳ Ｐゴシック" pitchFamily="34" charset="-128"/>
            </a:endParaRPr>
          </a:p>
          <a:p>
            <a:pPr algn="ctr">
              <a:buFont typeface="Arial" charset="0"/>
              <a:buNone/>
            </a:pPr>
            <a:r>
              <a:rPr lang="en-US" sz="1400" dirty="0" smtClean="0">
                <a:ea typeface="ＭＳ Ｐゴシック" pitchFamily="34" charset="-128"/>
              </a:rPr>
              <a:t>1 – </a:t>
            </a:r>
            <a:r>
              <a:rPr lang="en-US" sz="1600" dirty="0" smtClean="0">
                <a:ea typeface="ＭＳ Ｐゴシック" pitchFamily="34" charset="-128"/>
              </a:rPr>
              <a:t>2 – </a:t>
            </a:r>
            <a:r>
              <a:rPr lang="en-US" sz="1800" dirty="0" smtClean="0">
                <a:ea typeface="ＭＳ Ｐゴシック" pitchFamily="34" charset="-128"/>
              </a:rPr>
              <a:t>3 -</a:t>
            </a:r>
            <a:r>
              <a:rPr lang="en-US" sz="2000" dirty="0" smtClean="0">
                <a:ea typeface="ＭＳ Ｐゴシック" pitchFamily="34" charset="-128"/>
              </a:rPr>
              <a:t>4 -</a:t>
            </a:r>
            <a:r>
              <a:rPr lang="en-US" sz="2400" dirty="0" smtClean="0">
                <a:ea typeface="ＭＳ Ｐゴシック" pitchFamily="34" charset="-128"/>
              </a:rPr>
              <a:t>5 -</a:t>
            </a:r>
            <a:r>
              <a:rPr lang="en-US" sz="2800" dirty="0" smtClean="0">
                <a:ea typeface="ＭＳ Ｐゴシック" pitchFamily="34" charset="-128"/>
              </a:rPr>
              <a:t>6 -7 -</a:t>
            </a:r>
            <a:r>
              <a:rPr lang="en-US" sz="3600" dirty="0" smtClean="0">
                <a:ea typeface="ＭＳ Ｐゴシック" pitchFamily="34" charset="-128"/>
              </a:rPr>
              <a:t>8 – </a:t>
            </a:r>
            <a:r>
              <a:rPr lang="en-US" sz="4000" dirty="0" smtClean="0">
                <a:ea typeface="ＭＳ Ｐゴシック" pitchFamily="34" charset="-128"/>
              </a:rPr>
              <a:t>9 - </a:t>
            </a:r>
            <a:r>
              <a:rPr lang="en-US" sz="4400" dirty="0" smtClean="0">
                <a:ea typeface="ＭＳ Ｐゴシック" pitchFamily="34" charset="-128"/>
              </a:rPr>
              <a:t>10</a:t>
            </a:r>
            <a:endParaRPr lang="en-US" sz="1400" dirty="0" smtClean="0">
              <a:ea typeface="ＭＳ Ｐゴシック" pitchFamily="34" charset="-128"/>
            </a:endParaRPr>
          </a:p>
          <a:p>
            <a:pPr algn="ctr">
              <a:buFont typeface="Arial" charset="0"/>
              <a:buNone/>
            </a:pPr>
            <a:endParaRPr lang="en-US" sz="2800" b="1" dirty="0" smtClean="0">
              <a:ea typeface="ＭＳ Ｐゴシック" pitchFamily="34" charset="-128"/>
            </a:endParaRPr>
          </a:p>
          <a:p>
            <a:pPr algn="ctr">
              <a:buFont typeface="Arial" charset="0"/>
              <a:buNone/>
            </a:pPr>
            <a:r>
              <a:rPr lang="en-US" sz="2800" b="1" dirty="0" smtClean="0">
                <a:ea typeface="ＭＳ Ｐゴシック" pitchFamily="34" charset="-128"/>
              </a:rPr>
              <a:t>What do You Think?</a:t>
            </a:r>
          </a:p>
        </p:txBody>
      </p:sp>
      <p:pic>
        <p:nvPicPr>
          <p:cNvPr id="13321" name="Picture 9" descr="C:\Documents and Settings\tfreese\Local Settings\Temporary Internet Files\Content.IE5\0WULTWF8\MPj04025850000[1].jpg"/>
          <p:cNvPicPr>
            <a:picLocks noChangeAspect="1" noChangeArrowheads="1"/>
          </p:cNvPicPr>
          <p:nvPr/>
        </p:nvPicPr>
        <p:blipFill>
          <a:blip r:embed="rId3"/>
          <a:srcRect/>
          <a:stretch>
            <a:fillRect/>
          </a:stretch>
        </p:blipFill>
        <p:spPr bwMode="auto">
          <a:xfrm rot="-2758265">
            <a:off x="6861175" y="2719388"/>
            <a:ext cx="1373187" cy="1373188"/>
          </a:xfrm>
          <a:prstGeom prst="rect">
            <a:avLst/>
          </a:prstGeom>
          <a:noFill/>
          <a:ln w="9525">
            <a:noFill/>
            <a:miter lim="800000"/>
            <a:headEnd/>
            <a:tailEnd/>
          </a:ln>
        </p:spPr>
      </p:pic>
      <p:pic>
        <p:nvPicPr>
          <p:cNvPr id="9" name="Picture 9" descr="C:\Documents and Settings\tfreese\Local Settings\Temporary Internet Files\Content.IE5\0WULTWF8\MPj04025850000[1].jpg"/>
          <p:cNvPicPr>
            <a:picLocks noChangeAspect="1" noChangeArrowheads="1"/>
          </p:cNvPicPr>
          <p:nvPr/>
        </p:nvPicPr>
        <p:blipFill>
          <a:blip r:embed="rId3"/>
          <a:srcRect/>
          <a:stretch>
            <a:fillRect/>
          </a:stretch>
        </p:blipFill>
        <p:spPr bwMode="auto">
          <a:xfrm rot="8067248">
            <a:off x="512763" y="2719388"/>
            <a:ext cx="1373187" cy="1373187"/>
          </a:xfrm>
          <a:prstGeom prst="rect">
            <a:avLst/>
          </a:prstGeom>
          <a:noFill/>
          <a:ln w="9525">
            <a:noFill/>
            <a:miter lim="800000"/>
            <a:headEnd/>
            <a:tailEnd/>
          </a:ln>
        </p:spPr>
      </p:pic>
      <p:sp>
        <p:nvSpPr>
          <p:cNvPr id="48136" name="Slide Number Placeholder 7"/>
          <p:cNvSpPr>
            <a:spLocks noGrp="1"/>
          </p:cNvSpPr>
          <p:nvPr>
            <p:ph type="sldNum" sz="quarter" idx="12"/>
          </p:nvPr>
        </p:nvSpPr>
        <p:spPr bwMode="auto">
          <a:noFill/>
          <a:ln>
            <a:miter lim="800000"/>
            <a:headEnd/>
            <a:tailEnd/>
          </a:ln>
        </p:spPr>
        <p:txBody>
          <a:bodyPr/>
          <a:lstStyle/>
          <a:p>
            <a:fld id="{33956086-4BE0-48F0-84FF-E107AD8CBE05}" type="slidenum">
              <a:rPr lang="en-US" smtClean="0"/>
              <a:pPr/>
              <a:t>34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3317">
                                            <p:txEl>
                                              <p:pRg st="4" end="4"/>
                                            </p:txEl>
                                          </p:spTgt>
                                        </p:tgtEl>
                                        <p:attrNameLst>
                                          <p:attrName>style.visibility</p:attrName>
                                        </p:attrNameLst>
                                      </p:cBhvr>
                                      <p:to>
                                        <p:strVal val="visible"/>
                                      </p:to>
                                    </p:set>
                                    <p:animEffect transition="in" filter="wipe(left)">
                                      <p:cBhvr>
                                        <p:cTn id="14" dur="3000"/>
                                        <p:tgtEl>
                                          <p:spTgt spid="13317">
                                            <p:txEl>
                                              <p:pRg st="4" end="4"/>
                                            </p:txEl>
                                          </p:spTgt>
                                        </p:tgtEl>
                                      </p:cBhvr>
                                    </p:animEffect>
                                  </p:childTnLst>
                                </p:cTn>
                              </p:par>
                            </p:childTnLst>
                          </p:cTn>
                        </p:par>
                        <p:par>
                          <p:cTn id="15" fill="hold">
                            <p:stCondLst>
                              <p:cond delay="4000"/>
                            </p:stCondLst>
                            <p:childTnLst>
                              <p:par>
                                <p:cTn id="16" presetID="35" presetClass="entr" presetSubtype="0" fill="hold" nodeType="afterEffect">
                                  <p:stCondLst>
                                    <p:cond delay="0"/>
                                  </p:stCondLst>
                                  <p:childTnLst>
                                    <p:set>
                                      <p:cBhvr>
                                        <p:cTn id="17" dur="1" fill="hold">
                                          <p:stCondLst>
                                            <p:cond delay="0"/>
                                          </p:stCondLst>
                                        </p:cTn>
                                        <p:tgtEl>
                                          <p:spTgt spid="13321"/>
                                        </p:tgtEl>
                                        <p:attrNameLst>
                                          <p:attrName>style.visibility</p:attrName>
                                        </p:attrNameLst>
                                      </p:cBhvr>
                                      <p:to>
                                        <p:strVal val="visible"/>
                                      </p:to>
                                    </p:set>
                                    <p:animEffect transition="in" filter="fade">
                                      <p:cBhvr>
                                        <p:cTn id="18" dur="1000"/>
                                        <p:tgtEl>
                                          <p:spTgt spid="13321"/>
                                        </p:tgtEl>
                                      </p:cBhvr>
                                    </p:animEffect>
                                    <p:anim calcmode="lin" valueType="num">
                                      <p:cBhvr>
                                        <p:cTn id="19" dur="1000" fill="hold"/>
                                        <p:tgtEl>
                                          <p:spTgt spid="13321"/>
                                        </p:tgtEl>
                                        <p:attrNameLst>
                                          <p:attrName>style.rotation</p:attrName>
                                        </p:attrNameLst>
                                      </p:cBhvr>
                                      <p:tavLst>
                                        <p:tav tm="0">
                                          <p:val>
                                            <p:fltVal val="720"/>
                                          </p:val>
                                        </p:tav>
                                        <p:tav tm="100000">
                                          <p:val>
                                            <p:fltVal val="0"/>
                                          </p:val>
                                        </p:tav>
                                      </p:tavLst>
                                    </p:anim>
                                    <p:anim calcmode="lin" valueType="num">
                                      <p:cBhvr>
                                        <p:cTn id="20" dur="1000" fill="hold"/>
                                        <p:tgtEl>
                                          <p:spTgt spid="13321"/>
                                        </p:tgtEl>
                                        <p:attrNameLst>
                                          <p:attrName>ppt_h</p:attrName>
                                        </p:attrNameLst>
                                      </p:cBhvr>
                                      <p:tavLst>
                                        <p:tav tm="0">
                                          <p:val>
                                            <p:fltVal val="0"/>
                                          </p:val>
                                        </p:tav>
                                        <p:tav tm="100000">
                                          <p:val>
                                            <p:strVal val="#ppt_h"/>
                                          </p:val>
                                        </p:tav>
                                      </p:tavLst>
                                    </p:anim>
                                    <p:anim calcmode="lin" valueType="num">
                                      <p:cBhvr>
                                        <p:cTn id="21" dur="1000" fill="hold"/>
                                        <p:tgtEl>
                                          <p:spTgt spid="133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idx="4294967295"/>
          </p:nvPr>
        </p:nvSpPr>
        <p:spPr>
          <a:xfrm>
            <a:off x="0" y="109538"/>
            <a:ext cx="9144000" cy="762000"/>
          </a:xfrm>
        </p:spPr>
        <p:txBody>
          <a:bodyPr>
            <a:spAutoFit/>
          </a:bodyPr>
          <a:lstStyle/>
          <a:p>
            <a:r>
              <a:rPr lang="en-US" sz="4000" smtClean="0">
                <a:latin typeface="Impact" pitchFamily="34" charset="0"/>
                <a:ea typeface="ＭＳ Ｐゴシック" pitchFamily="34" charset="-128"/>
              </a:rPr>
              <a:t>The Big Question</a:t>
            </a:r>
            <a:r>
              <a:rPr lang="en-US" smtClean="0">
                <a:ea typeface="ＭＳ Ｐゴシック" pitchFamily="34" charset="-128"/>
              </a:rPr>
              <a:t>… </a:t>
            </a:r>
          </a:p>
        </p:txBody>
      </p:sp>
      <p:sp>
        <p:nvSpPr>
          <p:cNvPr id="49155" name="Subtitle 4"/>
          <p:cNvSpPr>
            <a:spLocks noGrp="1"/>
          </p:cNvSpPr>
          <p:nvPr>
            <p:ph type="subTitle" idx="4294967295"/>
          </p:nvPr>
        </p:nvSpPr>
        <p:spPr>
          <a:xfrm>
            <a:off x="0" y="838200"/>
            <a:ext cx="8458200" cy="1371600"/>
          </a:xfrm>
        </p:spPr>
        <p:txBody>
          <a:bodyPr anchor="ctr"/>
          <a:lstStyle/>
          <a:p>
            <a:pPr marL="0" indent="0" algn="ctr" defTabSz="914400">
              <a:buFont typeface="Arial" charset="0"/>
              <a:buNone/>
            </a:pPr>
            <a:r>
              <a:rPr lang="en-US" sz="2800" smtClean="0">
                <a:ea typeface="ＭＳ Ｐゴシック" pitchFamily="34" charset="-128"/>
              </a:rPr>
              <a:t>Should we really be using Buprenorphine </a:t>
            </a:r>
          </a:p>
          <a:p>
            <a:pPr marL="0" indent="0" algn="ctr" defTabSz="914400">
              <a:buFont typeface="Arial" charset="0"/>
              <a:buNone/>
            </a:pPr>
            <a:r>
              <a:rPr lang="en-US" sz="2800" smtClean="0">
                <a:ea typeface="ＭＳ Ｐゴシック" pitchFamily="34" charset="-128"/>
              </a:rPr>
              <a:t>with Young Adults?  One provider’s reaction.</a:t>
            </a:r>
          </a:p>
        </p:txBody>
      </p:sp>
      <p:sp>
        <p:nvSpPr>
          <p:cNvPr id="49156" name="Slide Number Placeholder 3"/>
          <p:cNvSpPr txBox="1">
            <a:spLocks noGrp="1"/>
          </p:cNvSpPr>
          <p:nvPr/>
        </p:nvSpPr>
        <p:spPr bwMode="auto">
          <a:xfrm>
            <a:off x="6553200" y="6324600"/>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49157" name="Subtitle 4"/>
          <p:cNvSpPr txBox="1">
            <a:spLocks/>
          </p:cNvSpPr>
          <p:nvPr/>
        </p:nvSpPr>
        <p:spPr bwMode="auto">
          <a:xfrm>
            <a:off x="0" y="5791200"/>
            <a:ext cx="8458200" cy="1066800"/>
          </a:xfrm>
          <a:prstGeom prst="rect">
            <a:avLst/>
          </a:prstGeom>
          <a:noFill/>
          <a:ln w="9525">
            <a:noFill/>
            <a:miter lim="800000"/>
            <a:headEnd/>
            <a:tailEnd/>
          </a:ln>
        </p:spPr>
        <p:txBody>
          <a:bodyPr anchor="ctr"/>
          <a:lstStyle/>
          <a:p>
            <a:pPr algn="ctr" defTabSz="914400" eaLnBrk="0" hangingPunct="0">
              <a:spcBef>
                <a:spcPct val="20000"/>
              </a:spcBef>
              <a:buSzPct val="85000"/>
            </a:pPr>
            <a:r>
              <a:rPr lang="en-US" sz="2800">
                <a:latin typeface="Calibri" pitchFamily="34" charset="0"/>
                <a:cs typeface="Arial" charset="0"/>
              </a:rPr>
              <a:t>What do you think?</a:t>
            </a:r>
          </a:p>
        </p:txBody>
      </p:sp>
      <p:sp>
        <p:nvSpPr>
          <p:cNvPr id="49158" name="Slide Number Placeholder 6"/>
          <p:cNvSpPr>
            <a:spLocks noGrp="1"/>
          </p:cNvSpPr>
          <p:nvPr>
            <p:ph type="sldNum" sz="quarter" idx="12"/>
          </p:nvPr>
        </p:nvSpPr>
        <p:spPr bwMode="auto">
          <a:noFill/>
          <a:ln>
            <a:miter lim="800000"/>
            <a:headEnd/>
            <a:tailEnd/>
          </a:ln>
        </p:spPr>
        <p:txBody>
          <a:bodyPr/>
          <a:lstStyle/>
          <a:p>
            <a:fld id="{8149D330-6859-4D01-A08A-960AA6E1BF91}" type="slidenum">
              <a:rPr lang="en-US" smtClean="0"/>
              <a:pPr/>
              <a:t>35</a:t>
            </a:fld>
            <a:endParaRPr lang="en-US" smtClean="0"/>
          </a:p>
        </p:txBody>
      </p:sp>
      <p:pic>
        <p:nvPicPr>
          <p:cNvPr id="82951" name="clip 2p25avi.avi" descr="/Users/andrewrodbell/Desktop/Young Adult Bup 12-23-2009/clip 2p25avi.avi">
            <a:hlinkClick r:id="" action="ppaction://media"/>
          </p:cNvPr>
          <p:cNvPicPr>
            <a:picLocks noRot="1" noChangeAspect="1" noChangeArrowheads="1"/>
          </p:cNvPicPr>
          <p:nvPr>
            <a:quickTimeFile r:link="rId1"/>
          </p:nvPr>
        </p:nvPicPr>
        <p:blipFill>
          <a:blip r:embed="rId5"/>
          <a:srcRect/>
          <a:stretch>
            <a:fillRect/>
          </a:stretch>
        </p:blipFill>
        <p:spPr bwMode="auto">
          <a:xfrm>
            <a:off x="2070100" y="2298700"/>
            <a:ext cx="4535488" cy="3444875"/>
          </a:xfrm>
          <a:prstGeom prst="rect">
            <a:avLst/>
          </a:prstGeom>
          <a:noFill/>
          <a:ln w="9525">
            <a:noFill/>
            <a:miter lim="800000"/>
            <a:headEnd/>
            <a:tailEnd/>
          </a:ln>
        </p:spPr>
      </p:pic>
      <p:sp>
        <p:nvSpPr>
          <p:cNvPr id="2" name="Rectangle 6"/>
          <p:cNvSpPr>
            <a:spLocks noChangeArrowheads="1"/>
          </p:cNvSpPr>
          <p:nvPr/>
        </p:nvSpPr>
        <p:spPr bwMode="auto">
          <a:xfrm>
            <a:off x="1149350" y="2209800"/>
            <a:ext cx="6248400" cy="3662541"/>
          </a:xfrm>
          <a:prstGeom prst="rect">
            <a:avLst/>
          </a:prstGeom>
          <a:solidFill>
            <a:schemeClr val="tx2"/>
          </a:solidFill>
          <a:ln w="9525">
            <a:noFill/>
            <a:miter lim="800000"/>
            <a:headEnd/>
            <a:tailEnd/>
          </a:ln>
        </p:spPr>
        <p:txBody>
          <a:bodyPr>
            <a:spAutoFit/>
          </a:bodyPr>
          <a:lstStyle/>
          <a:p>
            <a:pPr algn="ctr">
              <a:defRPr/>
            </a:pPr>
            <a:endParaRPr lang="en-US" sz="3600" strike="sngStrike" dirty="0">
              <a:solidFill>
                <a:schemeClr val="bg1"/>
              </a:solidFill>
              <a:latin typeface="Impact" pitchFamily="34" charset="0"/>
            </a:endParaRPr>
          </a:p>
          <a:p>
            <a:pPr algn="ctr">
              <a:defRPr/>
            </a:pPr>
            <a:r>
              <a:rPr lang="en-US" sz="2800" dirty="0">
                <a:solidFill>
                  <a:schemeClr val="bg1"/>
                </a:solidFill>
                <a:latin typeface="Impact" pitchFamily="34" charset="0"/>
              </a:rPr>
              <a:t>Shannon Garrett</a:t>
            </a:r>
          </a:p>
          <a:p>
            <a:pPr algn="ctr">
              <a:defRPr/>
            </a:pPr>
            <a:r>
              <a:rPr lang="en-US" dirty="0">
                <a:solidFill>
                  <a:schemeClr val="bg1"/>
                </a:solidFill>
                <a:latin typeface="Impact" pitchFamily="34" charset="0"/>
              </a:rPr>
              <a:t>Program Director of Adolescent Services</a:t>
            </a:r>
          </a:p>
          <a:p>
            <a:pPr algn="ctr">
              <a:defRPr/>
            </a:pPr>
            <a:r>
              <a:rPr lang="en-US" dirty="0">
                <a:solidFill>
                  <a:schemeClr val="bg1"/>
                </a:solidFill>
                <a:latin typeface="Impact" pitchFamily="34" charset="0"/>
              </a:rPr>
              <a:t>Mountain Manor Treatment Center</a:t>
            </a:r>
          </a:p>
          <a:p>
            <a:pPr algn="ctr">
              <a:defRPr/>
            </a:pPr>
            <a:r>
              <a:rPr lang="en-US" dirty="0">
                <a:solidFill>
                  <a:schemeClr val="bg1"/>
                </a:solidFill>
                <a:latin typeface="Impact" pitchFamily="34" charset="0"/>
              </a:rPr>
              <a:t>Baltimore, MD</a:t>
            </a:r>
          </a:p>
          <a:p>
            <a:pPr algn="ctr">
              <a:defRPr/>
            </a:pPr>
            <a:endParaRPr lang="en-US" strike="sngStrike" dirty="0">
              <a:solidFill>
                <a:schemeClr val="bg1"/>
              </a:solidFill>
              <a:latin typeface="Impact" pitchFamily="34" charset="0"/>
            </a:endParaRPr>
          </a:p>
          <a:p>
            <a:pPr algn="ctr">
              <a:defRPr/>
            </a:pPr>
            <a:endParaRPr lang="en-US" strike="sngStrike" dirty="0">
              <a:solidFill>
                <a:schemeClr val="bg1"/>
              </a:solidFill>
              <a:latin typeface="Impact" pitchFamily="34" charset="0"/>
            </a:endParaRPr>
          </a:p>
          <a:p>
            <a:pPr algn="ctr">
              <a:defRPr/>
            </a:pPr>
            <a:endParaRPr lang="en-US" strike="sngStrike" dirty="0">
              <a:solidFill>
                <a:schemeClr val="bg1"/>
              </a:solidFill>
              <a:latin typeface="Impact" pitchFamily="34" charset="0"/>
            </a:endParaRPr>
          </a:p>
          <a:p>
            <a:pPr algn="ctr">
              <a:defRPr/>
            </a:pPr>
            <a:endParaRPr lang="en-US" strike="sngStrike" dirty="0">
              <a:solidFill>
                <a:schemeClr val="bg1"/>
              </a:solidFill>
              <a:latin typeface="Impact" pitchFamily="34" charset="0"/>
            </a:endParaRPr>
          </a:p>
        </p:txBody>
      </p:sp>
      <p:pic>
        <p:nvPicPr>
          <p:cNvPr id="10" name="clip 2.wmv">
            <a:hlinkClick r:id="" action="ppaction://media"/>
          </p:cNvPr>
          <p:cNvPicPr>
            <a:picLocks noRot="1" noChangeAspect="1"/>
          </p:cNvPicPr>
          <p:nvPr>
            <a:videoFile r:link="rId2"/>
          </p:nvPr>
        </p:nvPicPr>
        <p:blipFill>
          <a:blip r:embed="rId6"/>
          <a:srcRect/>
          <a:stretch>
            <a:fillRect/>
          </a:stretch>
        </p:blipFill>
        <p:spPr bwMode="auto">
          <a:xfrm>
            <a:off x="1149350" y="2209800"/>
            <a:ext cx="6248400" cy="3662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3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82951"/>
                </p:tgtEl>
              </p:cMediaNode>
            </p:video>
            <p:seq concurrent="1" nextAc="seek">
              <p:cTn id="8" restart="whenNotActive" fill="hold" evtFilter="cancelBubble" nodeType="interactiveSeq">
                <p:stCondLst>
                  <p:cond evt="onClick" delay="0">
                    <p:tgtEl>
                      <p:spTgt spid="8295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951"/>
                                        </p:tgtEl>
                                      </p:cBhvr>
                                    </p:cmd>
                                  </p:childTnLst>
                                </p:cTn>
                              </p:par>
                            </p:childTnLst>
                          </p:cTn>
                        </p:par>
                      </p:childTnLst>
                    </p:cTn>
                  </p:par>
                </p:childTnLst>
              </p:cTn>
              <p:nextCondLst>
                <p:cond evt="onClick" delay="0">
                  <p:tgtEl>
                    <p:spTgt spid="82951"/>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50179" name="Rectangle 2"/>
          <p:cNvSpPr>
            <a:spLocks noGrp="1" noChangeArrowheads="1"/>
          </p:cNvSpPr>
          <p:nvPr>
            <p:ph type="title" idx="4294967295"/>
          </p:nvPr>
        </p:nvSpPr>
        <p:spPr>
          <a:xfrm>
            <a:off x="0" y="525463"/>
            <a:ext cx="8372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Areas of Concern</a:t>
            </a:r>
          </a:p>
        </p:txBody>
      </p:sp>
      <p:sp>
        <p:nvSpPr>
          <p:cNvPr id="32772" name="Rectangle 3"/>
          <p:cNvSpPr>
            <a:spLocks noGrp="1" noChangeArrowheads="1"/>
          </p:cNvSpPr>
          <p:nvPr>
            <p:ph type="body" idx="4294967295"/>
          </p:nvPr>
        </p:nvSpPr>
        <p:spPr>
          <a:xfrm>
            <a:off x="588963" y="1558925"/>
            <a:ext cx="7783512" cy="3962400"/>
          </a:xfrm>
        </p:spPr>
        <p:txBody>
          <a:bodyPr/>
          <a:lstStyle/>
          <a:p>
            <a:pPr>
              <a:spcAft>
                <a:spcPts val="1200"/>
              </a:spcAft>
              <a:buFontTx/>
              <a:buChar char="•"/>
            </a:pPr>
            <a:r>
              <a:rPr lang="en-US" sz="2800" smtClean="0">
                <a:ea typeface="ＭＳ Ｐゴシック" pitchFamily="34" charset="-128"/>
              </a:rPr>
              <a:t>Appropriate </a:t>
            </a:r>
            <a:r>
              <a:rPr lang="en-US" sz="2800" smtClean="0">
                <a:solidFill>
                  <a:schemeClr val="hlink"/>
                </a:solidFill>
                <a:ea typeface="ＭＳ Ｐゴシック" pitchFamily="34" charset="-128"/>
              </a:rPr>
              <a:t>dosing</a:t>
            </a:r>
          </a:p>
          <a:p>
            <a:pPr>
              <a:spcAft>
                <a:spcPts val="1200"/>
              </a:spcAft>
              <a:buClr>
                <a:schemeClr val="tx1"/>
              </a:buClr>
              <a:buFontTx/>
              <a:buChar char="•"/>
            </a:pPr>
            <a:r>
              <a:rPr lang="en-US" sz="2800" smtClean="0">
                <a:solidFill>
                  <a:schemeClr val="hlink"/>
                </a:solidFill>
                <a:ea typeface="ＭＳ Ｐゴシック" pitchFamily="34" charset="-128"/>
              </a:rPr>
              <a:t>Duration</a:t>
            </a:r>
            <a:r>
              <a:rPr lang="en-US" sz="2800" smtClean="0">
                <a:solidFill>
                  <a:schemeClr val="bg1"/>
                </a:solidFill>
                <a:ea typeface="ＭＳ Ｐゴシック" pitchFamily="34" charset="-128"/>
              </a:rPr>
              <a:t> </a:t>
            </a:r>
            <a:r>
              <a:rPr lang="en-US" sz="2800" smtClean="0">
                <a:ea typeface="ＭＳ Ｐゴシック" pitchFamily="34" charset="-128"/>
              </a:rPr>
              <a:t>of treatment for young adults</a:t>
            </a:r>
          </a:p>
          <a:p>
            <a:pPr>
              <a:spcAft>
                <a:spcPts val="1200"/>
              </a:spcAft>
              <a:buClr>
                <a:schemeClr val="tx1"/>
              </a:buClr>
              <a:buFontTx/>
              <a:buChar char="•"/>
            </a:pPr>
            <a:r>
              <a:rPr lang="en-US" sz="2800" smtClean="0">
                <a:solidFill>
                  <a:schemeClr val="hlink"/>
                </a:solidFill>
                <a:ea typeface="ＭＳ Ｐゴシック" pitchFamily="34" charset="-128"/>
              </a:rPr>
              <a:t>Side effects, interactions</a:t>
            </a:r>
            <a:r>
              <a:rPr lang="en-US" sz="2800" smtClean="0">
                <a:ea typeface="ＭＳ Ｐゴシック" pitchFamily="34" charset="-128"/>
              </a:rPr>
              <a:t> with other drugs, and other </a:t>
            </a:r>
            <a:r>
              <a:rPr lang="en-US" sz="2800" smtClean="0">
                <a:solidFill>
                  <a:schemeClr val="hlink"/>
                </a:solidFill>
                <a:ea typeface="ＭＳ Ｐゴシック" pitchFamily="34" charset="-128"/>
              </a:rPr>
              <a:t>safety issues</a:t>
            </a:r>
          </a:p>
          <a:p>
            <a:pPr>
              <a:buFontTx/>
              <a:buChar char="•"/>
            </a:pPr>
            <a:r>
              <a:rPr lang="en-US" sz="2800" smtClean="0">
                <a:ea typeface="ＭＳ Ｐゴシック" pitchFamily="34" charset="-128"/>
              </a:rPr>
              <a:t>Adolescents and young adults present with </a:t>
            </a:r>
            <a:r>
              <a:rPr lang="en-US" sz="2800" smtClean="0">
                <a:solidFill>
                  <a:schemeClr val="hlink"/>
                </a:solidFill>
                <a:ea typeface="ＭＳ Ｐゴシック" pitchFamily="34" charset="-128"/>
              </a:rPr>
              <a:t>multiple co-occurring problems</a:t>
            </a:r>
            <a:r>
              <a:rPr lang="en-US" sz="2800" smtClean="0">
                <a:solidFill>
                  <a:srgbClr val="FFC000"/>
                </a:solidFill>
                <a:ea typeface="ＭＳ Ｐゴシック" pitchFamily="34" charset="-128"/>
              </a:rPr>
              <a:t> </a:t>
            </a:r>
            <a:r>
              <a:rPr lang="en-US" sz="2800" smtClean="0">
                <a:ea typeface="ＭＳ Ｐゴシック" pitchFamily="34" charset="-128"/>
              </a:rPr>
              <a:t>at treatment admission  according to NIDA CTN funded research </a:t>
            </a:r>
            <a:r>
              <a:rPr lang="en-US" sz="1400" smtClean="0">
                <a:ea typeface="ＭＳ Ｐゴシック" pitchFamily="34" charset="-128"/>
              </a:rPr>
              <a:t>(Subramaniam et al., 2009; Subramaniam &amp; Stitzer, 2009)</a:t>
            </a:r>
            <a:endParaRPr lang="en-US" sz="1400" smtClean="0">
              <a:solidFill>
                <a:schemeClr val="tx2"/>
              </a:solidFill>
              <a:ea typeface="ＭＳ Ｐゴシック" pitchFamily="34" charset="-128"/>
            </a:endParaRPr>
          </a:p>
        </p:txBody>
      </p:sp>
      <p:sp>
        <p:nvSpPr>
          <p:cNvPr id="50181" name="Slide Number Placeholder 4"/>
          <p:cNvSpPr>
            <a:spLocks noGrp="1"/>
          </p:cNvSpPr>
          <p:nvPr>
            <p:ph type="sldNum" sz="quarter" idx="12"/>
          </p:nvPr>
        </p:nvSpPr>
        <p:spPr bwMode="auto">
          <a:noFill/>
          <a:ln>
            <a:miter lim="800000"/>
            <a:headEnd/>
            <a:tailEnd/>
          </a:ln>
        </p:spPr>
        <p:txBody>
          <a:bodyPr/>
          <a:lstStyle/>
          <a:p>
            <a:fld id="{87E42C90-0DCD-46C3-B636-4BA627643A10}" type="slidenum">
              <a:rPr lang="en-US" smtClean="0"/>
              <a:pPr/>
              <a:t>36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wipe(left)">
                                      <p:cBhvr>
                                        <p:cTn id="7" dur="500"/>
                                        <p:tgtEl>
                                          <p:spTgt spid="32772">
                                            <p:txEl>
                                              <p:pRg st="0" end="0"/>
                                            </p:txEl>
                                          </p:spTgt>
                                        </p:tgtEl>
                                      </p:cBhvr>
                                    </p:animEffect>
                                  </p:childTnLst>
                                  <p:subTnLst>
                                    <p:animClr clrSpc="rgb" dir="cw">
                                      <p:cBhvr override="childStyle">
                                        <p:cTn dur="1" fill="hold" display="0" masterRel="nextClick" afterEffect="1"/>
                                        <p:tgtEl>
                                          <p:spTgt spid="32772">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wipe(left)">
                                      <p:cBhvr>
                                        <p:cTn id="12" dur="500"/>
                                        <p:tgtEl>
                                          <p:spTgt spid="32772">
                                            <p:txEl>
                                              <p:pRg st="1" end="1"/>
                                            </p:txEl>
                                          </p:spTgt>
                                        </p:tgtEl>
                                      </p:cBhvr>
                                    </p:animEffect>
                                  </p:childTnLst>
                                  <p:subTnLst>
                                    <p:animClr clrSpc="rgb" dir="cw">
                                      <p:cBhvr override="childStyle">
                                        <p:cTn dur="1" fill="hold" display="0" masterRel="nextClick" afterEffect="1"/>
                                        <p:tgtEl>
                                          <p:spTgt spid="32772">
                                            <p:txEl>
                                              <p:pRg st="1" end="1"/>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2">
                                            <p:txEl>
                                              <p:pRg st="2" end="2"/>
                                            </p:txEl>
                                          </p:spTgt>
                                        </p:tgtEl>
                                        <p:attrNameLst>
                                          <p:attrName>style.visibility</p:attrName>
                                        </p:attrNameLst>
                                      </p:cBhvr>
                                      <p:to>
                                        <p:strVal val="visible"/>
                                      </p:to>
                                    </p:set>
                                    <p:animEffect transition="in" filter="wipe(left)">
                                      <p:cBhvr>
                                        <p:cTn id="17" dur="500"/>
                                        <p:tgtEl>
                                          <p:spTgt spid="32772">
                                            <p:txEl>
                                              <p:pRg st="2" end="2"/>
                                            </p:txEl>
                                          </p:spTgt>
                                        </p:tgtEl>
                                      </p:cBhvr>
                                    </p:animEffect>
                                  </p:childTnLst>
                                  <p:subTnLst>
                                    <p:animClr clrSpc="rgb" dir="cw">
                                      <p:cBhvr override="childStyle">
                                        <p:cTn dur="1" fill="hold" display="0" masterRel="nextClick" afterEffect="1"/>
                                        <p:tgtEl>
                                          <p:spTgt spid="32772">
                                            <p:txEl>
                                              <p:pRg st="2" end="2"/>
                                            </p:txEl>
                                          </p:spTgt>
                                        </p:tgtEl>
                                        <p:attrNameLst>
                                          <p:attrName>ppt_c</p:attrName>
                                        </p:attrNameLst>
                                      </p:cBhvr>
                                      <p:to>
                                        <a:srgbClr val="D86C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2">
                                            <p:txEl>
                                              <p:pRg st="3" end="3"/>
                                            </p:txEl>
                                          </p:spTgt>
                                        </p:tgtEl>
                                        <p:attrNameLst>
                                          <p:attrName>style.visibility</p:attrName>
                                        </p:attrNameLst>
                                      </p:cBhvr>
                                      <p:to>
                                        <p:strVal val="visible"/>
                                      </p:to>
                                    </p:set>
                                    <p:animEffect transition="in" filter="wipe(left)">
                                      <p:cBhvr>
                                        <p:cTn id="22" dur="500"/>
                                        <p:tgtEl>
                                          <p:spTgt spid="327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51203" name="Rectangle 2"/>
          <p:cNvSpPr>
            <a:spLocks noGrp="1" noChangeArrowheads="1"/>
          </p:cNvSpPr>
          <p:nvPr>
            <p:ph type="title" idx="4294967295"/>
          </p:nvPr>
        </p:nvSpPr>
        <p:spPr>
          <a:xfrm>
            <a:off x="179388" y="379413"/>
            <a:ext cx="8278812"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Areas of Potential Concern about Using Buprenorphine with This Population</a:t>
            </a:r>
          </a:p>
        </p:txBody>
      </p:sp>
      <p:sp>
        <p:nvSpPr>
          <p:cNvPr id="33796" name="Rectangle 3"/>
          <p:cNvSpPr>
            <a:spLocks noGrp="1" noChangeArrowheads="1"/>
          </p:cNvSpPr>
          <p:nvPr>
            <p:ph type="body" idx="4294967295"/>
          </p:nvPr>
        </p:nvSpPr>
        <p:spPr>
          <a:xfrm>
            <a:off x="179388" y="1905000"/>
            <a:ext cx="8305800" cy="3505200"/>
          </a:xfrm>
        </p:spPr>
        <p:txBody>
          <a:bodyPr/>
          <a:lstStyle/>
          <a:p>
            <a:pPr>
              <a:spcAft>
                <a:spcPts val="1200"/>
              </a:spcAft>
              <a:buFontTx/>
              <a:buChar char="•"/>
            </a:pPr>
            <a:r>
              <a:rPr lang="en-US" sz="2800" smtClean="0">
                <a:ea typeface="ＭＳ Ｐゴシック" pitchFamily="34" charset="-128"/>
              </a:rPr>
              <a:t>General </a:t>
            </a:r>
            <a:r>
              <a:rPr lang="en-US" sz="2800" smtClean="0">
                <a:solidFill>
                  <a:schemeClr val="hlink"/>
                </a:solidFill>
                <a:ea typeface="ＭＳ Ｐゴシック" pitchFamily="34" charset="-128"/>
              </a:rPr>
              <a:t>philosophical opposition</a:t>
            </a:r>
            <a:r>
              <a:rPr lang="en-US" sz="2800" smtClean="0">
                <a:ea typeface="ＭＳ Ｐゴシック" pitchFamily="34" charset="-128"/>
              </a:rPr>
              <a:t> to medication-assisted substance abuse treatment</a:t>
            </a:r>
          </a:p>
          <a:p>
            <a:pPr>
              <a:spcAft>
                <a:spcPts val="1200"/>
              </a:spcAft>
              <a:buClr>
                <a:schemeClr val="tx1"/>
              </a:buClr>
              <a:buFontTx/>
              <a:buChar char="•"/>
            </a:pPr>
            <a:r>
              <a:rPr lang="en-US" sz="2800" smtClean="0">
                <a:solidFill>
                  <a:schemeClr val="hlink"/>
                </a:solidFill>
                <a:ea typeface="ＭＳ Ｐゴシック" pitchFamily="34" charset="-128"/>
              </a:rPr>
              <a:t>Denial of severity</a:t>
            </a:r>
            <a:r>
              <a:rPr lang="en-US" sz="2800" smtClean="0">
                <a:ea typeface="ＭＳ Ｐゴシック" pitchFamily="34" charset="-128"/>
              </a:rPr>
              <a:t> of addiction by family</a:t>
            </a:r>
          </a:p>
          <a:p>
            <a:pPr>
              <a:spcAft>
                <a:spcPts val="1200"/>
              </a:spcAft>
              <a:buClr>
                <a:schemeClr val="tx1"/>
              </a:buClr>
              <a:buFontTx/>
              <a:buChar char="•"/>
            </a:pPr>
            <a:r>
              <a:rPr lang="en-US" sz="2800" smtClean="0">
                <a:solidFill>
                  <a:schemeClr val="hlink"/>
                </a:solidFill>
                <a:ea typeface="ＭＳ Ｐゴシック" pitchFamily="34" charset="-128"/>
              </a:rPr>
              <a:t>Poor medication compliance</a:t>
            </a:r>
            <a:r>
              <a:rPr lang="en-US" sz="2800" smtClean="0">
                <a:ea typeface="ＭＳ Ｐゴシック" pitchFamily="34" charset="-128"/>
              </a:rPr>
              <a:t> among youth</a:t>
            </a:r>
          </a:p>
          <a:p>
            <a:pPr>
              <a:spcAft>
                <a:spcPts val="1200"/>
              </a:spcAft>
              <a:buFontTx/>
              <a:buChar char="•"/>
            </a:pPr>
            <a:r>
              <a:rPr lang="en-US" sz="2800" smtClean="0">
                <a:ea typeface="ＭＳ Ｐゴシック" pitchFamily="34" charset="-128"/>
              </a:rPr>
              <a:t>Hampered ability to determine </a:t>
            </a:r>
            <a:r>
              <a:rPr lang="en-US" sz="2800" smtClean="0">
                <a:solidFill>
                  <a:schemeClr val="hlink"/>
                </a:solidFill>
                <a:ea typeface="ＭＳ Ｐゴシック" pitchFamily="34" charset="-128"/>
              </a:rPr>
              <a:t>efficacy</a:t>
            </a:r>
            <a:r>
              <a:rPr lang="en-US" sz="2800" smtClean="0">
                <a:ea typeface="ＭＳ Ｐゴシック" pitchFamily="34" charset="-128"/>
              </a:rPr>
              <a:t> </a:t>
            </a:r>
          </a:p>
          <a:p>
            <a:pPr>
              <a:spcAft>
                <a:spcPts val="1200"/>
              </a:spcAft>
              <a:buClr>
                <a:schemeClr val="tx1"/>
              </a:buClr>
              <a:buFontTx/>
              <a:buChar char="•"/>
            </a:pPr>
            <a:r>
              <a:rPr lang="en-US" sz="2800" smtClean="0">
                <a:solidFill>
                  <a:schemeClr val="hlink"/>
                </a:solidFill>
                <a:ea typeface="ＭＳ Ｐゴシック" pitchFamily="34" charset="-128"/>
              </a:rPr>
              <a:t>Effect</a:t>
            </a:r>
            <a:r>
              <a:rPr lang="en-US" sz="2800" smtClean="0">
                <a:solidFill>
                  <a:srgbClr val="FFC000"/>
                </a:solidFill>
                <a:ea typeface="ＭＳ Ｐゴシック" pitchFamily="34" charset="-128"/>
              </a:rPr>
              <a:t> </a:t>
            </a:r>
            <a:r>
              <a:rPr lang="en-US" sz="2800" smtClean="0">
                <a:ea typeface="ＭＳ Ｐゴシック" pitchFamily="34" charset="-128"/>
              </a:rPr>
              <a:t>on the young adult brain of exposure to long periods of illicit or prescribed opioids (including partial agonists) </a:t>
            </a:r>
            <a:r>
              <a:rPr lang="en-US" sz="2800" smtClean="0">
                <a:solidFill>
                  <a:schemeClr val="hlink"/>
                </a:solidFill>
                <a:ea typeface="ＭＳ Ｐゴシック" pitchFamily="34" charset="-128"/>
              </a:rPr>
              <a:t>is unknown</a:t>
            </a:r>
            <a:endParaRPr lang="en-US" sz="3000" smtClean="0">
              <a:ea typeface="ＭＳ Ｐゴシック" pitchFamily="34" charset="-128"/>
            </a:endParaRPr>
          </a:p>
        </p:txBody>
      </p:sp>
      <p:sp>
        <p:nvSpPr>
          <p:cNvPr id="51205" name="Slide Number Placeholder 4"/>
          <p:cNvSpPr>
            <a:spLocks noGrp="1"/>
          </p:cNvSpPr>
          <p:nvPr>
            <p:ph type="sldNum" sz="quarter" idx="12"/>
          </p:nvPr>
        </p:nvSpPr>
        <p:spPr bwMode="auto">
          <a:noFill/>
          <a:ln>
            <a:miter lim="800000"/>
            <a:headEnd/>
            <a:tailEnd/>
          </a:ln>
        </p:spPr>
        <p:txBody>
          <a:bodyPr/>
          <a:lstStyle/>
          <a:p>
            <a:fld id="{1C0FE919-B2B1-411C-9047-083D6AE34036}" type="slidenum">
              <a:rPr lang="en-US" smtClean="0"/>
              <a:pPr/>
              <a:t>37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wipe(left)">
                                      <p:cBhvr>
                                        <p:cTn id="7" dur="500"/>
                                        <p:tgtEl>
                                          <p:spTgt spid="33796">
                                            <p:txEl>
                                              <p:pRg st="0" end="0"/>
                                            </p:txEl>
                                          </p:spTgt>
                                        </p:tgtEl>
                                      </p:cBhvr>
                                    </p:animEffect>
                                  </p:childTnLst>
                                  <p:subTnLst>
                                    <p:animClr clrSpc="rgb" dir="cw">
                                      <p:cBhvr override="childStyle">
                                        <p:cTn dur="1" fill="hold" display="0" masterRel="nextClick" afterEffect="1"/>
                                        <p:tgtEl>
                                          <p:spTgt spid="33796">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wipe(left)">
                                      <p:cBhvr>
                                        <p:cTn id="12" dur="500"/>
                                        <p:tgtEl>
                                          <p:spTgt spid="33796">
                                            <p:txEl>
                                              <p:pRg st="1" end="1"/>
                                            </p:txEl>
                                          </p:spTgt>
                                        </p:tgtEl>
                                      </p:cBhvr>
                                    </p:animEffect>
                                  </p:childTnLst>
                                  <p:subTnLst>
                                    <p:animClr clrSpc="rgb" dir="cw">
                                      <p:cBhvr override="childStyle">
                                        <p:cTn dur="1" fill="hold" display="0" masterRel="nextClick" afterEffect="1"/>
                                        <p:tgtEl>
                                          <p:spTgt spid="33796">
                                            <p:txEl>
                                              <p:pRg st="1" end="1"/>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wipe(left)">
                                      <p:cBhvr>
                                        <p:cTn id="17" dur="500"/>
                                        <p:tgtEl>
                                          <p:spTgt spid="33796">
                                            <p:txEl>
                                              <p:pRg st="2" end="2"/>
                                            </p:txEl>
                                          </p:spTgt>
                                        </p:tgtEl>
                                      </p:cBhvr>
                                    </p:animEffect>
                                  </p:childTnLst>
                                  <p:subTnLst>
                                    <p:animClr clrSpc="rgb" dir="cw">
                                      <p:cBhvr override="childStyle">
                                        <p:cTn dur="1" fill="hold" display="0" masterRel="nextClick" afterEffect="1"/>
                                        <p:tgtEl>
                                          <p:spTgt spid="33796">
                                            <p:txEl>
                                              <p:pRg st="2" end="2"/>
                                            </p:txEl>
                                          </p:spTgt>
                                        </p:tgtEl>
                                        <p:attrNameLst>
                                          <p:attrName>ppt_c</p:attrName>
                                        </p:attrNameLst>
                                      </p:cBhvr>
                                      <p:to>
                                        <a:srgbClr val="D86C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6">
                                            <p:txEl>
                                              <p:pRg st="3" end="3"/>
                                            </p:txEl>
                                          </p:spTgt>
                                        </p:tgtEl>
                                        <p:attrNameLst>
                                          <p:attrName>style.visibility</p:attrName>
                                        </p:attrNameLst>
                                      </p:cBhvr>
                                      <p:to>
                                        <p:strVal val="visible"/>
                                      </p:to>
                                    </p:set>
                                    <p:animEffect transition="in" filter="wipe(left)">
                                      <p:cBhvr>
                                        <p:cTn id="22" dur="500"/>
                                        <p:tgtEl>
                                          <p:spTgt spid="33796">
                                            <p:txEl>
                                              <p:pRg st="3" end="3"/>
                                            </p:txEl>
                                          </p:spTgt>
                                        </p:tgtEl>
                                      </p:cBhvr>
                                    </p:animEffect>
                                  </p:childTnLst>
                                  <p:subTnLst>
                                    <p:animClr clrSpc="rgb" dir="cw">
                                      <p:cBhvr override="childStyle">
                                        <p:cTn dur="1" fill="hold" display="0" masterRel="nextClick" afterEffect="1"/>
                                        <p:tgtEl>
                                          <p:spTgt spid="33796">
                                            <p:txEl>
                                              <p:pRg st="3" end="3"/>
                                            </p:txEl>
                                          </p:spTgt>
                                        </p:tgtEl>
                                        <p:attrNameLst>
                                          <p:attrName>ppt_c</p:attrName>
                                        </p:attrNameLst>
                                      </p:cBhvr>
                                      <p:to>
                                        <a:srgbClr val="D86C0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6">
                                            <p:txEl>
                                              <p:pRg st="4" end="4"/>
                                            </p:txEl>
                                          </p:spTgt>
                                        </p:tgtEl>
                                        <p:attrNameLst>
                                          <p:attrName>style.visibility</p:attrName>
                                        </p:attrNameLst>
                                      </p:cBhvr>
                                      <p:to>
                                        <p:strVal val="visible"/>
                                      </p:to>
                                    </p:set>
                                    <p:animEffect transition="in" filter="wipe(left)">
                                      <p:cBhvr>
                                        <p:cTn id="27" dur="500"/>
                                        <p:tgtEl>
                                          <p:spTgt spid="337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9"/>
          <p:cNvGrpSpPr>
            <a:grpSpLocks noChangeAspect="1"/>
          </p:cNvGrpSpPr>
          <p:nvPr/>
        </p:nvGrpSpPr>
        <p:grpSpPr bwMode="auto">
          <a:xfrm>
            <a:off x="4724400" y="3576638"/>
            <a:ext cx="3590925" cy="3041650"/>
            <a:chOff x="2016" y="1680"/>
            <a:chExt cx="588" cy="441"/>
          </a:xfrm>
        </p:grpSpPr>
        <p:sp>
          <p:nvSpPr>
            <p:cNvPr id="52252" name="Line 1050"/>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52253" name="Freeform 1051"/>
            <p:cNvSpPr>
              <a:spLocks noChangeAspect="1"/>
            </p:cNvSpPr>
            <p:nvPr/>
          </p:nvSpPr>
          <p:spPr bwMode="auto">
            <a:xfrm>
              <a:off x="2168" y="1725"/>
              <a:ext cx="130" cy="161"/>
            </a:xfrm>
            <a:custGeom>
              <a:avLst/>
              <a:gdLst>
                <a:gd name="T0" fmla="*/ 0 w 116"/>
                <a:gd name="T1" fmla="*/ 0 h 161"/>
                <a:gd name="T2" fmla="*/ 3437 w 116"/>
                <a:gd name="T3" fmla="*/ 160 h 161"/>
                <a:gd name="T4" fmla="*/ 3545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52254" name="Freeform 1052"/>
            <p:cNvSpPr>
              <a:spLocks noChangeAspect="1"/>
            </p:cNvSpPr>
            <p:nvPr/>
          </p:nvSpPr>
          <p:spPr bwMode="auto">
            <a:xfrm>
              <a:off x="2052" y="1820"/>
              <a:ext cx="247" cy="71"/>
            </a:xfrm>
            <a:custGeom>
              <a:avLst/>
              <a:gdLst>
                <a:gd name="T0" fmla="*/ 0 w 220"/>
                <a:gd name="T1" fmla="*/ 0 h 71"/>
                <a:gd name="T2" fmla="*/ 7070 w 220"/>
                <a:gd name="T3" fmla="*/ 70 h 71"/>
                <a:gd name="T4" fmla="*/ 7070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52255" name="Line 1053"/>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52256" name="Line 1054"/>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52257" name="Line 1055"/>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52258" name="Line 1056"/>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52259" name="Line 1057"/>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52260" name="Line 1058"/>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52261" name="Line 1059"/>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52262" name="Oval 1060"/>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3" name="Oval 1061"/>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4" name="Oval 1062"/>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5" name="Oval 1063"/>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6" name="Oval 1064"/>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7" name="Oval 1065"/>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8" name="Oval 1066"/>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69" name="Oval 1067"/>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70" name="Oval 1068"/>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71" name="Oval 1069"/>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72" name="Oval 1070"/>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grpSp>
      <p:grpSp>
        <p:nvGrpSpPr>
          <p:cNvPr id="3" name="Group 1026"/>
          <p:cNvGrpSpPr>
            <a:grpSpLocks noChangeAspect="1"/>
          </p:cNvGrpSpPr>
          <p:nvPr/>
        </p:nvGrpSpPr>
        <p:grpSpPr bwMode="auto">
          <a:xfrm>
            <a:off x="360363" y="249238"/>
            <a:ext cx="3590925" cy="3040062"/>
            <a:chOff x="2016" y="1680"/>
            <a:chExt cx="588" cy="441"/>
          </a:xfrm>
        </p:grpSpPr>
        <p:sp>
          <p:nvSpPr>
            <p:cNvPr id="52231" name="Line 1027"/>
            <p:cNvSpPr>
              <a:spLocks noChangeAspect="1" noChangeShapeType="1"/>
            </p:cNvSpPr>
            <p:nvPr/>
          </p:nvSpPr>
          <p:spPr bwMode="auto">
            <a:xfrm flipH="1">
              <a:off x="2306" y="1707"/>
              <a:ext cx="33" cy="201"/>
            </a:xfrm>
            <a:prstGeom prst="line">
              <a:avLst/>
            </a:prstGeom>
            <a:noFill/>
            <a:ln w="19050">
              <a:solidFill>
                <a:srgbClr val="993366"/>
              </a:solidFill>
              <a:prstDash val="sysDot"/>
              <a:round/>
              <a:headEnd/>
              <a:tailEnd/>
            </a:ln>
          </p:spPr>
          <p:txBody>
            <a:bodyPr wrap="none" anchor="ctr"/>
            <a:lstStyle/>
            <a:p>
              <a:endParaRPr lang="en-US"/>
            </a:p>
          </p:txBody>
        </p:sp>
        <p:sp>
          <p:nvSpPr>
            <p:cNvPr id="52232" name="Freeform 1028"/>
            <p:cNvSpPr>
              <a:spLocks noChangeAspect="1"/>
            </p:cNvSpPr>
            <p:nvPr/>
          </p:nvSpPr>
          <p:spPr bwMode="auto">
            <a:xfrm>
              <a:off x="2168" y="1725"/>
              <a:ext cx="130" cy="161"/>
            </a:xfrm>
            <a:custGeom>
              <a:avLst/>
              <a:gdLst>
                <a:gd name="T0" fmla="*/ 0 w 116"/>
                <a:gd name="T1" fmla="*/ 0 h 161"/>
                <a:gd name="T2" fmla="*/ 3437 w 116"/>
                <a:gd name="T3" fmla="*/ 160 h 161"/>
                <a:gd name="T4" fmla="*/ 3545 w 116"/>
                <a:gd name="T5" fmla="*/ 160 h 161"/>
                <a:gd name="T6" fmla="*/ 0 60000 65536"/>
                <a:gd name="T7" fmla="*/ 0 60000 65536"/>
                <a:gd name="T8" fmla="*/ 0 60000 65536"/>
                <a:gd name="T9" fmla="*/ 0 w 116"/>
                <a:gd name="T10" fmla="*/ 0 h 161"/>
                <a:gd name="T11" fmla="*/ 116 w 116"/>
                <a:gd name="T12" fmla="*/ 161 h 161"/>
              </a:gdLst>
              <a:ahLst/>
              <a:cxnLst>
                <a:cxn ang="T6">
                  <a:pos x="T0" y="T1"/>
                </a:cxn>
                <a:cxn ang="T7">
                  <a:pos x="T2" y="T3"/>
                </a:cxn>
                <a:cxn ang="T8">
                  <a:pos x="T4" y="T5"/>
                </a:cxn>
              </a:cxnLst>
              <a:rect l="T9" t="T10" r="T11" b="T12"/>
              <a:pathLst>
                <a:path w="116" h="161">
                  <a:moveTo>
                    <a:pt x="0" y="0"/>
                  </a:moveTo>
                  <a:lnTo>
                    <a:pt x="113" y="160"/>
                  </a:lnTo>
                  <a:lnTo>
                    <a:pt x="115" y="160"/>
                  </a:lnTo>
                </a:path>
              </a:pathLst>
            </a:custGeom>
            <a:solidFill>
              <a:srgbClr val="FF0032"/>
            </a:solidFill>
            <a:ln w="19050">
              <a:solidFill>
                <a:srgbClr val="993366"/>
              </a:solidFill>
              <a:prstDash val="sysDot"/>
              <a:round/>
              <a:headEnd/>
              <a:tailEnd/>
            </a:ln>
          </p:spPr>
          <p:txBody>
            <a:bodyPr/>
            <a:lstStyle/>
            <a:p>
              <a:endParaRPr lang="en-US"/>
            </a:p>
          </p:txBody>
        </p:sp>
        <p:sp>
          <p:nvSpPr>
            <p:cNvPr id="52233" name="Freeform 1029"/>
            <p:cNvSpPr>
              <a:spLocks noChangeAspect="1"/>
            </p:cNvSpPr>
            <p:nvPr/>
          </p:nvSpPr>
          <p:spPr bwMode="auto">
            <a:xfrm>
              <a:off x="2052" y="1820"/>
              <a:ext cx="247" cy="71"/>
            </a:xfrm>
            <a:custGeom>
              <a:avLst/>
              <a:gdLst>
                <a:gd name="T0" fmla="*/ 0 w 220"/>
                <a:gd name="T1" fmla="*/ 0 h 71"/>
                <a:gd name="T2" fmla="*/ 7070 w 220"/>
                <a:gd name="T3" fmla="*/ 70 h 71"/>
                <a:gd name="T4" fmla="*/ 7070 w 220"/>
                <a:gd name="T5" fmla="*/ 70 h 71"/>
                <a:gd name="T6" fmla="*/ 0 60000 65536"/>
                <a:gd name="T7" fmla="*/ 0 60000 65536"/>
                <a:gd name="T8" fmla="*/ 0 60000 65536"/>
                <a:gd name="T9" fmla="*/ 0 w 220"/>
                <a:gd name="T10" fmla="*/ 0 h 71"/>
                <a:gd name="T11" fmla="*/ 220 w 220"/>
                <a:gd name="T12" fmla="*/ 71 h 71"/>
              </a:gdLst>
              <a:ahLst/>
              <a:cxnLst>
                <a:cxn ang="T6">
                  <a:pos x="T0" y="T1"/>
                </a:cxn>
                <a:cxn ang="T7">
                  <a:pos x="T2" y="T3"/>
                </a:cxn>
                <a:cxn ang="T8">
                  <a:pos x="T4" y="T5"/>
                </a:cxn>
              </a:cxnLst>
              <a:rect l="T9" t="T10" r="T11" b="T12"/>
              <a:pathLst>
                <a:path w="220" h="71">
                  <a:moveTo>
                    <a:pt x="0" y="0"/>
                  </a:moveTo>
                  <a:lnTo>
                    <a:pt x="219" y="70"/>
                  </a:lnTo>
                </a:path>
              </a:pathLst>
            </a:custGeom>
            <a:solidFill>
              <a:srgbClr val="FF0032"/>
            </a:solidFill>
            <a:ln w="19050">
              <a:solidFill>
                <a:srgbClr val="993366"/>
              </a:solidFill>
              <a:prstDash val="sysDot"/>
              <a:round/>
              <a:headEnd/>
              <a:tailEnd/>
            </a:ln>
          </p:spPr>
          <p:txBody>
            <a:bodyPr/>
            <a:lstStyle/>
            <a:p>
              <a:endParaRPr lang="en-US"/>
            </a:p>
          </p:txBody>
        </p:sp>
        <p:sp>
          <p:nvSpPr>
            <p:cNvPr id="52234" name="Line 1030"/>
            <p:cNvSpPr>
              <a:spLocks noChangeAspect="1" noChangeShapeType="1"/>
            </p:cNvSpPr>
            <p:nvPr/>
          </p:nvSpPr>
          <p:spPr bwMode="auto">
            <a:xfrm flipH="1">
              <a:off x="2036" y="1905"/>
              <a:ext cx="257" cy="44"/>
            </a:xfrm>
            <a:prstGeom prst="line">
              <a:avLst/>
            </a:prstGeom>
            <a:noFill/>
            <a:ln w="19050">
              <a:solidFill>
                <a:srgbClr val="993366"/>
              </a:solidFill>
              <a:prstDash val="sysDot"/>
              <a:round/>
              <a:headEnd/>
              <a:tailEnd/>
            </a:ln>
          </p:spPr>
          <p:txBody>
            <a:bodyPr wrap="none" anchor="ctr"/>
            <a:lstStyle/>
            <a:p>
              <a:endParaRPr lang="en-US"/>
            </a:p>
          </p:txBody>
        </p:sp>
        <p:sp>
          <p:nvSpPr>
            <p:cNvPr id="52235" name="Line 1031"/>
            <p:cNvSpPr>
              <a:spLocks noChangeAspect="1" noChangeShapeType="1"/>
            </p:cNvSpPr>
            <p:nvPr/>
          </p:nvSpPr>
          <p:spPr bwMode="auto">
            <a:xfrm flipH="1">
              <a:off x="2136" y="1912"/>
              <a:ext cx="162" cy="158"/>
            </a:xfrm>
            <a:prstGeom prst="line">
              <a:avLst/>
            </a:prstGeom>
            <a:noFill/>
            <a:ln w="19050">
              <a:solidFill>
                <a:srgbClr val="993366"/>
              </a:solidFill>
              <a:prstDash val="sysDot"/>
              <a:round/>
              <a:headEnd/>
              <a:tailEnd/>
            </a:ln>
          </p:spPr>
          <p:txBody>
            <a:bodyPr wrap="none" anchor="ctr"/>
            <a:lstStyle/>
            <a:p>
              <a:endParaRPr lang="en-US"/>
            </a:p>
          </p:txBody>
        </p:sp>
        <p:sp>
          <p:nvSpPr>
            <p:cNvPr id="52236" name="Line 1032"/>
            <p:cNvSpPr>
              <a:spLocks noChangeAspect="1" noChangeShapeType="1"/>
            </p:cNvSpPr>
            <p:nvPr/>
          </p:nvSpPr>
          <p:spPr bwMode="auto">
            <a:xfrm>
              <a:off x="2303" y="1903"/>
              <a:ext cx="29" cy="195"/>
            </a:xfrm>
            <a:prstGeom prst="line">
              <a:avLst/>
            </a:prstGeom>
            <a:noFill/>
            <a:ln w="19050">
              <a:solidFill>
                <a:srgbClr val="993366"/>
              </a:solidFill>
              <a:prstDash val="sysDot"/>
              <a:round/>
              <a:headEnd/>
              <a:tailEnd/>
            </a:ln>
          </p:spPr>
          <p:txBody>
            <a:bodyPr wrap="none" anchor="ctr"/>
            <a:lstStyle/>
            <a:p>
              <a:endParaRPr lang="en-US"/>
            </a:p>
          </p:txBody>
        </p:sp>
        <p:sp>
          <p:nvSpPr>
            <p:cNvPr id="52237" name="Line 1033"/>
            <p:cNvSpPr>
              <a:spLocks noChangeAspect="1" noChangeShapeType="1"/>
            </p:cNvSpPr>
            <p:nvPr/>
          </p:nvSpPr>
          <p:spPr bwMode="auto">
            <a:xfrm>
              <a:off x="2314" y="1912"/>
              <a:ext cx="158" cy="158"/>
            </a:xfrm>
            <a:prstGeom prst="line">
              <a:avLst/>
            </a:prstGeom>
            <a:noFill/>
            <a:ln w="19050">
              <a:solidFill>
                <a:srgbClr val="993366"/>
              </a:solidFill>
              <a:prstDash val="sysDot"/>
              <a:round/>
              <a:headEnd/>
              <a:tailEnd/>
            </a:ln>
          </p:spPr>
          <p:txBody>
            <a:bodyPr wrap="none" anchor="ctr"/>
            <a:lstStyle/>
            <a:p>
              <a:endParaRPr lang="en-US"/>
            </a:p>
          </p:txBody>
        </p:sp>
        <p:sp>
          <p:nvSpPr>
            <p:cNvPr id="52238" name="Line 1034"/>
            <p:cNvSpPr>
              <a:spLocks noChangeAspect="1" noChangeShapeType="1"/>
            </p:cNvSpPr>
            <p:nvPr/>
          </p:nvSpPr>
          <p:spPr bwMode="auto">
            <a:xfrm>
              <a:off x="2316" y="1903"/>
              <a:ext cx="251" cy="83"/>
            </a:xfrm>
            <a:prstGeom prst="line">
              <a:avLst/>
            </a:prstGeom>
            <a:noFill/>
            <a:ln w="19050">
              <a:solidFill>
                <a:srgbClr val="993366"/>
              </a:solidFill>
              <a:prstDash val="sysDot"/>
              <a:round/>
              <a:headEnd/>
              <a:tailEnd/>
            </a:ln>
          </p:spPr>
          <p:txBody>
            <a:bodyPr wrap="none" anchor="ctr"/>
            <a:lstStyle/>
            <a:p>
              <a:endParaRPr lang="en-US"/>
            </a:p>
          </p:txBody>
        </p:sp>
        <p:sp>
          <p:nvSpPr>
            <p:cNvPr id="52239" name="Line 1035"/>
            <p:cNvSpPr>
              <a:spLocks noChangeAspect="1" noChangeShapeType="1"/>
            </p:cNvSpPr>
            <p:nvPr/>
          </p:nvSpPr>
          <p:spPr bwMode="auto">
            <a:xfrm flipV="1">
              <a:off x="2321" y="1863"/>
              <a:ext cx="256" cy="37"/>
            </a:xfrm>
            <a:prstGeom prst="line">
              <a:avLst/>
            </a:prstGeom>
            <a:noFill/>
            <a:ln w="19050">
              <a:solidFill>
                <a:srgbClr val="993366"/>
              </a:solidFill>
              <a:prstDash val="sysDot"/>
              <a:round/>
              <a:headEnd/>
              <a:tailEnd/>
            </a:ln>
          </p:spPr>
          <p:txBody>
            <a:bodyPr wrap="none" anchor="ctr"/>
            <a:lstStyle/>
            <a:p>
              <a:endParaRPr lang="en-US"/>
            </a:p>
          </p:txBody>
        </p:sp>
        <p:sp>
          <p:nvSpPr>
            <p:cNvPr id="52240" name="Line 1036"/>
            <p:cNvSpPr>
              <a:spLocks noChangeAspect="1" noChangeShapeType="1"/>
            </p:cNvSpPr>
            <p:nvPr/>
          </p:nvSpPr>
          <p:spPr bwMode="auto">
            <a:xfrm flipV="1">
              <a:off x="2300" y="1756"/>
              <a:ext cx="193" cy="140"/>
            </a:xfrm>
            <a:prstGeom prst="line">
              <a:avLst/>
            </a:prstGeom>
            <a:noFill/>
            <a:ln w="19050">
              <a:solidFill>
                <a:srgbClr val="993366"/>
              </a:solidFill>
              <a:prstDash val="sysDot"/>
              <a:round/>
              <a:headEnd/>
              <a:tailEnd/>
            </a:ln>
          </p:spPr>
          <p:txBody>
            <a:bodyPr wrap="none" anchor="ctr"/>
            <a:lstStyle/>
            <a:p>
              <a:endParaRPr lang="en-US"/>
            </a:p>
          </p:txBody>
        </p:sp>
        <p:sp>
          <p:nvSpPr>
            <p:cNvPr id="52241" name="Oval 1037"/>
            <p:cNvSpPr>
              <a:spLocks noChangeAspect="1" noChangeArrowheads="1"/>
            </p:cNvSpPr>
            <p:nvPr/>
          </p:nvSpPr>
          <p:spPr bwMode="auto">
            <a:xfrm flipV="1">
              <a:off x="2258" y="1862"/>
              <a:ext cx="91" cy="79"/>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2" name="Oval 1038"/>
            <p:cNvSpPr>
              <a:spLocks noChangeAspect="1" noChangeArrowheads="1"/>
            </p:cNvSpPr>
            <p:nvPr/>
          </p:nvSpPr>
          <p:spPr bwMode="auto">
            <a:xfrm flipV="1">
              <a:off x="2148" y="1703"/>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3" name="Oval 1039"/>
            <p:cNvSpPr>
              <a:spLocks noChangeAspect="1" noChangeArrowheads="1"/>
            </p:cNvSpPr>
            <p:nvPr/>
          </p:nvSpPr>
          <p:spPr bwMode="auto">
            <a:xfrm flipV="1">
              <a:off x="2028" y="1800"/>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4" name="Oval 1040"/>
            <p:cNvSpPr>
              <a:spLocks noChangeAspect="1" noChangeArrowheads="1"/>
            </p:cNvSpPr>
            <p:nvPr/>
          </p:nvSpPr>
          <p:spPr bwMode="auto">
            <a:xfrm flipV="1">
              <a:off x="2016" y="1931"/>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5" name="Oval 1041"/>
            <p:cNvSpPr>
              <a:spLocks noChangeAspect="1" noChangeArrowheads="1"/>
            </p:cNvSpPr>
            <p:nvPr/>
          </p:nvSpPr>
          <p:spPr bwMode="auto">
            <a:xfrm flipV="1">
              <a:off x="2118" y="2047"/>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6" name="Oval 1042"/>
            <p:cNvSpPr>
              <a:spLocks noChangeAspect="1" noChangeArrowheads="1"/>
            </p:cNvSpPr>
            <p:nvPr/>
          </p:nvSpPr>
          <p:spPr bwMode="auto">
            <a:xfrm flipV="1">
              <a:off x="2307" y="2086"/>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7" name="Oval 1043"/>
            <p:cNvSpPr>
              <a:spLocks noChangeAspect="1" noChangeArrowheads="1"/>
            </p:cNvSpPr>
            <p:nvPr/>
          </p:nvSpPr>
          <p:spPr bwMode="auto">
            <a:xfrm flipV="1">
              <a:off x="2451" y="2052"/>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8" name="Oval 1044"/>
            <p:cNvSpPr>
              <a:spLocks noChangeAspect="1" noChangeArrowheads="1"/>
            </p:cNvSpPr>
            <p:nvPr/>
          </p:nvSpPr>
          <p:spPr bwMode="auto">
            <a:xfrm flipV="1">
              <a:off x="2541" y="1968"/>
              <a:ext cx="46"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49" name="Oval 1045"/>
            <p:cNvSpPr>
              <a:spLocks noChangeAspect="1" noChangeArrowheads="1"/>
            </p:cNvSpPr>
            <p:nvPr/>
          </p:nvSpPr>
          <p:spPr bwMode="auto">
            <a:xfrm flipV="1">
              <a:off x="2559" y="1845"/>
              <a:ext cx="45"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50" name="Oval 1046"/>
            <p:cNvSpPr>
              <a:spLocks noChangeAspect="1" noChangeArrowheads="1"/>
            </p:cNvSpPr>
            <p:nvPr/>
          </p:nvSpPr>
          <p:spPr bwMode="auto">
            <a:xfrm flipV="1">
              <a:off x="2476" y="1732"/>
              <a:ext cx="45" cy="36"/>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sp>
          <p:nvSpPr>
            <p:cNvPr id="52251" name="Oval 1047"/>
            <p:cNvSpPr>
              <a:spLocks noChangeAspect="1" noChangeArrowheads="1"/>
            </p:cNvSpPr>
            <p:nvPr/>
          </p:nvSpPr>
          <p:spPr bwMode="auto">
            <a:xfrm flipV="1">
              <a:off x="2321" y="1680"/>
              <a:ext cx="46" cy="35"/>
            </a:xfrm>
            <a:prstGeom prst="ellipse">
              <a:avLst/>
            </a:prstGeom>
            <a:solidFill>
              <a:srgbClr val="FF0032"/>
            </a:solidFill>
            <a:ln w="19050">
              <a:solidFill>
                <a:srgbClr val="993366"/>
              </a:solidFill>
              <a:prstDash val="sysDot"/>
              <a:round/>
              <a:headEnd/>
              <a:tailEnd/>
            </a:ln>
          </p:spPr>
          <p:txBody>
            <a:bodyPr rot="10800000" wrap="none" anchor="ctr"/>
            <a:lstStyle/>
            <a:p>
              <a:pPr defTabSz="914400"/>
              <a:endParaRPr lang="en-US">
                <a:latin typeface="Times New Roman" pitchFamily="18" charset="0"/>
                <a:cs typeface="Arial" charset="0"/>
              </a:endParaRPr>
            </a:p>
          </p:txBody>
        </p:sp>
      </p:grpSp>
      <p:sp>
        <p:nvSpPr>
          <p:cNvPr id="52228" name="Rectangle 1048"/>
          <p:cNvSpPr>
            <a:spLocks noGrp="1" noChangeArrowheads="1"/>
          </p:cNvSpPr>
          <p:nvPr>
            <p:ph type="ctrTitle" idx="4294967295"/>
          </p:nvPr>
        </p:nvSpPr>
        <p:spPr>
          <a:xfrm>
            <a:off x="179388" y="1955800"/>
            <a:ext cx="8278812" cy="1920875"/>
          </a:xfrm>
        </p:spPr>
        <p:txBody>
          <a:bodyPr>
            <a:spAutoFit/>
          </a:bodyPr>
          <a:lstStyle/>
          <a:p>
            <a:pPr>
              <a:defRPr/>
            </a:pPr>
            <a:r>
              <a:rPr lang="en-US" sz="4000" smtClean="0">
                <a:effectLst>
                  <a:outerShdw blurRad="38100" dist="38100" dir="2700000" algn="tl">
                    <a:srgbClr val="C0C0C0"/>
                  </a:outerShdw>
                </a:effectLst>
                <a:latin typeface="Impact" pitchFamily="34" charset="0"/>
                <a:ea typeface="ＭＳ Ｐゴシック" pitchFamily="34" charset="-128"/>
              </a:rPr>
              <a:t>The Medication</a:t>
            </a:r>
            <a:br>
              <a:rPr lang="en-US" sz="4000" smtClean="0">
                <a:effectLst>
                  <a:outerShdw blurRad="38100" dist="38100" dir="2700000" algn="tl">
                    <a:srgbClr val="C0C0C0"/>
                  </a:outerShdw>
                </a:effectLst>
                <a:latin typeface="Impact" pitchFamily="34" charset="0"/>
                <a:ea typeface="ＭＳ Ｐゴシック" pitchFamily="34" charset="-128"/>
              </a:rPr>
            </a:br>
            <a:r>
              <a:rPr lang="en-US" sz="4000" smtClean="0">
                <a:effectLst>
                  <a:outerShdw blurRad="38100" dist="38100" dir="2700000" algn="tl">
                    <a:srgbClr val="C0C0C0"/>
                  </a:outerShdw>
                </a:effectLst>
                <a:latin typeface="Impact" pitchFamily="34" charset="0"/>
                <a:ea typeface="ＭＳ Ｐゴシック" pitchFamily="34" charset="-128"/>
              </a:rPr>
              <a:t/>
            </a:r>
            <a:br>
              <a:rPr lang="en-US" sz="4000" smtClean="0">
                <a:effectLst>
                  <a:outerShdw blurRad="38100" dist="38100" dir="2700000" algn="tl">
                    <a:srgbClr val="C0C0C0"/>
                  </a:outerShdw>
                </a:effectLst>
                <a:latin typeface="Impact" pitchFamily="34" charset="0"/>
                <a:ea typeface="ＭＳ Ｐゴシック" pitchFamily="34" charset="-128"/>
              </a:rPr>
            </a:br>
            <a:r>
              <a:rPr lang="en-US" sz="4000" i="1" smtClean="0">
                <a:effectLst>
                  <a:outerShdw blurRad="38100" dist="38100" dir="2700000" algn="tl">
                    <a:srgbClr val="C0C0C0"/>
                  </a:outerShdw>
                </a:effectLst>
                <a:latin typeface="Impact" pitchFamily="34" charset="0"/>
                <a:ea typeface="ＭＳ Ｐゴシック" pitchFamily="34" charset="-128"/>
              </a:rPr>
              <a:t>Buprenorphine/Naloxone</a:t>
            </a:r>
          </a:p>
        </p:txBody>
      </p:sp>
      <p:sp>
        <p:nvSpPr>
          <p:cNvPr id="52229"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latin typeface="Calibri" pitchFamily="34" charset="0"/>
            </a:endParaRPr>
          </a:p>
        </p:txBody>
      </p:sp>
      <p:sp>
        <p:nvSpPr>
          <p:cNvPr id="52230" name="Slide Number Placeholder 47"/>
          <p:cNvSpPr>
            <a:spLocks noGrp="1"/>
          </p:cNvSpPr>
          <p:nvPr>
            <p:ph type="sldNum" sz="quarter" idx="12"/>
          </p:nvPr>
        </p:nvSpPr>
        <p:spPr bwMode="auto">
          <a:noFill/>
          <a:ln>
            <a:miter lim="800000"/>
            <a:headEnd/>
            <a:tailEnd/>
          </a:ln>
        </p:spPr>
        <p:txBody>
          <a:bodyPr/>
          <a:lstStyle/>
          <a:p>
            <a:fld id="{ED5A3B2C-6F19-4464-BB85-2EF588A35F97}" type="slidenum">
              <a:rPr lang="en-US" smtClean="0"/>
              <a:pPr/>
              <a:t>38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282575" y="1219200"/>
            <a:ext cx="8153400" cy="5638800"/>
          </a:xfrm>
          <a:prstGeom prst="rect">
            <a:avLst/>
          </a:prstGeom>
          <a:noFill/>
          <a:ln w="9525">
            <a:noFill/>
            <a:miter lim="800000"/>
            <a:headEnd/>
            <a:tailEnd/>
          </a:ln>
        </p:spPr>
        <p:txBody>
          <a:bodyPr/>
          <a:lstStyle/>
          <a:p>
            <a:pPr defTabSz="914400"/>
            <a:endParaRPr lang="en-US">
              <a:latin typeface="Times New Roman" pitchFamily="18" charset="0"/>
            </a:endParaRPr>
          </a:p>
        </p:txBody>
      </p:sp>
      <p:sp>
        <p:nvSpPr>
          <p:cNvPr id="53251" name="Rectangle 7"/>
          <p:cNvSpPr>
            <a:spLocks noChangeArrowheads="1"/>
          </p:cNvSpPr>
          <p:nvPr/>
        </p:nvSpPr>
        <p:spPr bwMode="auto">
          <a:xfrm>
            <a:off x="-174625" y="30163"/>
            <a:ext cx="9144000" cy="1190625"/>
          </a:xfrm>
          <a:prstGeom prst="rect">
            <a:avLst/>
          </a:prstGeom>
          <a:noFill/>
          <a:ln w="9525">
            <a:noFill/>
            <a:miter lim="800000"/>
            <a:headEnd/>
            <a:tailEnd/>
          </a:ln>
        </p:spPr>
        <p:txBody>
          <a:bodyPr anchor="ctr">
            <a:spAutoFit/>
          </a:bodyPr>
          <a:lstStyle/>
          <a:p>
            <a:pPr algn="ctr" defTabSz="914400">
              <a:defRPr/>
            </a:pPr>
            <a:r>
              <a:rPr lang="en-US" sz="3600">
                <a:effectLst>
                  <a:outerShdw blurRad="38100" dist="38100" dir="2700000" algn="tl">
                    <a:srgbClr val="C0C0C0"/>
                  </a:outerShdw>
                </a:effectLst>
                <a:latin typeface="Impact" pitchFamily="34" charset="0"/>
              </a:rPr>
              <a:t>Partial vs. Full Opioid Agonist </a:t>
            </a:r>
          </a:p>
          <a:p>
            <a:pPr algn="ctr" defTabSz="914400">
              <a:defRPr/>
            </a:pPr>
            <a:r>
              <a:rPr lang="en-US" sz="3600">
                <a:effectLst>
                  <a:outerShdw blurRad="38100" dist="38100" dir="2700000" algn="tl">
                    <a:srgbClr val="C0C0C0"/>
                  </a:outerShdw>
                </a:effectLst>
                <a:latin typeface="Impact" pitchFamily="34" charset="0"/>
              </a:rPr>
              <a:t>and Antagonist</a:t>
            </a:r>
          </a:p>
        </p:txBody>
      </p:sp>
      <p:sp>
        <p:nvSpPr>
          <p:cNvPr id="53252" name="Rectangle 6"/>
          <p:cNvSpPr>
            <a:spLocks noChangeArrowheads="1"/>
          </p:cNvSpPr>
          <p:nvPr/>
        </p:nvSpPr>
        <p:spPr bwMode="auto">
          <a:xfrm>
            <a:off x="1501775" y="1524000"/>
            <a:ext cx="6126163" cy="4167188"/>
          </a:xfrm>
          <a:prstGeom prst="rect">
            <a:avLst/>
          </a:prstGeom>
          <a:noFill/>
          <a:ln w="1651">
            <a:noFill/>
            <a:miter lim="800000"/>
            <a:headEnd/>
            <a:tailEnd/>
          </a:ln>
        </p:spPr>
        <p:txBody>
          <a:bodyPr/>
          <a:lstStyle/>
          <a:p>
            <a:pPr defTabSz="914400"/>
            <a:endParaRPr lang="en-US">
              <a:latin typeface="Times New Roman" pitchFamily="18" charset="0"/>
            </a:endParaRPr>
          </a:p>
        </p:txBody>
      </p:sp>
      <p:sp>
        <p:nvSpPr>
          <p:cNvPr id="53253" name="Line 13"/>
          <p:cNvSpPr>
            <a:spLocks noChangeShapeType="1"/>
          </p:cNvSpPr>
          <p:nvPr/>
        </p:nvSpPr>
        <p:spPr bwMode="auto">
          <a:xfrm flipV="1">
            <a:off x="3579813" y="5773738"/>
            <a:ext cx="1587" cy="46037"/>
          </a:xfrm>
          <a:prstGeom prst="line">
            <a:avLst/>
          </a:prstGeom>
          <a:noFill/>
          <a:ln w="6350">
            <a:solidFill>
              <a:srgbClr val="000000"/>
            </a:solidFill>
            <a:round/>
            <a:headEnd/>
            <a:tailEnd/>
          </a:ln>
        </p:spPr>
        <p:txBody>
          <a:bodyPr/>
          <a:lstStyle/>
          <a:p>
            <a:endParaRPr lang="en-US"/>
          </a:p>
        </p:txBody>
      </p:sp>
      <p:sp>
        <p:nvSpPr>
          <p:cNvPr id="53254" name="Line 14"/>
          <p:cNvSpPr>
            <a:spLocks noChangeShapeType="1"/>
          </p:cNvSpPr>
          <p:nvPr/>
        </p:nvSpPr>
        <p:spPr bwMode="auto">
          <a:xfrm flipV="1">
            <a:off x="4344988" y="5773738"/>
            <a:ext cx="1587" cy="46037"/>
          </a:xfrm>
          <a:prstGeom prst="line">
            <a:avLst/>
          </a:prstGeom>
          <a:noFill/>
          <a:ln w="6350">
            <a:solidFill>
              <a:srgbClr val="000000"/>
            </a:solidFill>
            <a:round/>
            <a:headEnd/>
            <a:tailEnd/>
          </a:ln>
        </p:spPr>
        <p:txBody>
          <a:bodyPr/>
          <a:lstStyle/>
          <a:p>
            <a:endParaRPr lang="en-US"/>
          </a:p>
        </p:txBody>
      </p:sp>
      <p:sp>
        <p:nvSpPr>
          <p:cNvPr id="53255" name="Line 15"/>
          <p:cNvSpPr>
            <a:spLocks noChangeShapeType="1"/>
          </p:cNvSpPr>
          <p:nvPr/>
        </p:nvSpPr>
        <p:spPr bwMode="auto">
          <a:xfrm flipV="1">
            <a:off x="5111750" y="5773738"/>
            <a:ext cx="1588" cy="46037"/>
          </a:xfrm>
          <a:prstGeom prst="line">
            <a:avLst/>
          </a:prstGeom>
          <a:noFill/>
          <a:ln w="6350">
            <a:solidFill>
              <a:srgbClr val="000000"/>
            </a:solidFill>
            <a:round/>
            <a:headEnd/>
            <a:tailEnd/>
          </a:ln>
        </p:spPr>
        <p:txBody>
          <a:bodyPr/>
          <a:lstStyle/>
          <a:p>
            <a:endParaRPr lang="en-US"/>
          </a:p>
        </p:txBody>
      </p:sp>
      <p:sp>
        <p:nvSpPr>
          <p:cNvPr id="53256" name="Line 16"/>
          <p:cNvSpPr>
            <a:spLocks noChangeShapeType="1"/>
          </p:cNvSpPr>
          <p:nvPr/>
        </p:nvSpPr>
        <p:spPr bwMode="auto">
          <a:xfrm flipV="1">
            <a:off x="5876925" y="5773738"/>
            <a:ext cx="1588" cy="46037"/>
          </a:xfrm>
          <a:prstGeom prst="line">
            <a:avLst/>
          </a:prstGeom>
          <a:noFill/>
          <a:ln w="6350">
            <a:solidFill>
              <a:srgbClr val="000000"/>
            </a:solidFill>
            <a:round/>
            <a:headEnd/>
            <a:tailEnd/>
          </a:ln>
        </p:spPr>
        <p:txBody>
          <a:bodyPr/>
          <a:lstStyle/>
          <a:p>
            <a:endParaRPr lang="en-US"/>
          </a:p>
        </p:txBody>
      </p:sp>
      <p:sp>
        <p:nvSpPr>
          <p:cNvPr id="53257" name="Line 17"/>
          <p:cNvSpPr>
            <a:spLocks noChangeShapeType="1"/>
          </p:cNvSpPr>
          <p:nvPr/>
        </p:nvSpPr>
        <p:spPr bwMode="auto">
          <a:xfrm flipV="1">
            <a:off x="6643688" y="5773738"/>
            <a:ext cx="1587" cy="46037"/>
          </a:xfrm>
          <a:prstGeom prst="line">
            <a:avLst/>
          </a:prstGeom>
          <a:noFill/>
          <a:ln w="6350">
            <a:solidFill>
              <a:srgbClr val="000000"/>
            </a:solidFill>
            <a:round/>
            <a:headEnd/>
            <a:tailEnd/>
          </a:ln>
        </p:spPr>
        <p:txBody>
          <a:bodyPr/>
          <a:lstStyle/>
          <a:p>
            <a:endParaRPr lang="en-US"/>
          </a:p>
        </p:txBody>
      </p:sp>
      <p:sp>
        <p:nvSpPr>
          <p:cNvPr id="53258" name="Line 18"/>
          <p:cNvSpPr>
            <a:spLocks noChangeShapeType="1"/>
          </p:cNvSpPr>
          <p:nvPr/>
        </p:nvSpPr>
        <p:spPr bwMode="auto">
          <a:xfrm flipV="1">
            <a:off x="7408863" y="5773738"/>
            <a:ext cx="1587" cy="46037"/>
          </a:xfrm>
          <a:prstGeom prst="line">
            <a:avLst/>
          </a:prstGeom>
          <a:noFill/>
          <a:ln w="6350">
            <a:solidFill>
              <a:srgbClr val="000000"/>
            </a:solidFill>
            <a:round/>
            <a:headEnd/>
            <a:tailEnd/>
          </a:ln>
        </p:spPr>
        <p:txBody>
          <a:bodyPr/>
          <a:lstStyle/>
          <a:p>
            <a:endParaRPr lang="en-US"/>
          </a:p>
        </p:txBody>
      </p:sp>
      <p:grpSp>
        <p:nvGrpSpPr>
          <p:cNvPr id="53259" name="Group 39"/>
          <p:cNvGrpSpPr>
            <a:grpSpLocks/>
          </p:cNvGrpSpPr>
          <p:nvPr/>
        </p:nvGrpSpPr>
        <p:grpSpPr bwMode="auto">
          <a:xfrm>
            <a:off x="107950" y="1624013"/>
            <a:ext cx="7278688" cy="4748212"/>
            <a:chOff x="304800" y="1624012"/>
            <a:chExt cx="7278688" cy="4748213"/>
          </a:xfrm>
        </p:grpSpPr>
        <p:sp>
          <p:nvSpPr>
            <p:cNvPr id="53281" name="Rectangle 8"/>
            <p:cNvSpPr>
              <a:spLocks noChangeArrowheads="1"/>
            </p:cNvSpPr>
            <p:nvPr/>
          </p:nvSpPr>
          <p:spPr bwMode="auto">
            <a:xfrm>
              <a:off x="2908300" y="5945187"/>
              <a:ext cx="2138363" cy="427038"/>
            </a:xfrm>
            <a:prstGeom prst="rect">
              <a:avLst/>
            </a:prstGeom>
            <a:noFill/>
            <a:ln w="9525">
              <a:noFill/>
              <a:miter lim="800000"/>
              <a:headEnd/>
              <a:tailEnd/>
            </a:ln>
          </p:spPr>
          <p:txBody>
            <a:bodyPr wrap="none" lIns="0" tIns="0" rIns="0" bIns="0">
              <a:spAutoFit/>
            </a:bodyPr>
            <a:lstStyle/>
            <a:p>
              <a:pPr defTabSz="914400"/>
              <a:r>
                <a:rPr lang="en-US" sz="2800">
                  <a:latin typeface="Calibri" pitchFamily="34" charset="0"/>
                </a:rPr>
                <a:t>Dose of Opioid</a:t>
              </a:r>
            </a:p>
          </p:txBody>
        </p:sp>
        <p:sp>
          <p:nvSpPr>
            <p:cNvPr id="53282" name="Line 9"/>
            <p:cNvSpPr>
              <a:spLocks noChangeShapeType="1"/>
            </p:cNvSpPr>
            <p:nvPr/>
          </p:nvSpPr>
          <p:spPr bwMode="auto">
            <a:xfrm>
              <a:off x="1457325" y="5773738"/>
              <a:ext cx="6126163" cy="1587"/>
            </a:xfrm>
            <a:prstGeom prst="line">
              <a:avLst/>
            </a:prstGeom>
            <a:noFill/>
            <a:ln w="6350">
              <a:solidFill>
                <a:schemeClr val="tx1"/>
              </a:solidFill>
              <a:round/>
              <a:headEnd/>
              <a:tailEnd/>
            </a:ln>
          </p:spPr>
          <p:txBody>
            <a:bodyPr/>
            <a:lstStyle/>
            <a:p>
              <a:endParaRPr lang="en-US"/>
            </a:p>
          </p:txBody>
        </p:sp>
        <p:sp>
          <p:nvSpPr>
            <p:cNvPr id="53283" name="Rectangle 19"/>
            <p:cNvSpPr>
              <a:spLocks noChangeArrowheads="1"/>
            </p:cNvSpPr>
            <p:nvPr/>
          </p:nvSpPr>
          <p:spPr bwMode="auto">
            <a:xfrm>
              <a:off x="304800" y="2895600"/>
              <a:ext cx="958850" cy="427037"/>
            </a:xfrm>
            <a:prstGeom prst="rect">
              <a:avLst/>
            </a:prstGeom>
            <a:noFill/>
            <a:ln w="9525">
              <a:noFill/>
              <a:miter lim="800000"/>
              <a:headEnd/>
              <a:tailEnd/>
            </a:ln>
          </p:spPr>
          <p:txBody>
            <a:bodyPr wrap="none" lIns="0" tIns="0" rIns="0" bIns="0">
              <a:spAutoFit/>
            </a:bodyPr>
            <a:lstStyle/>
            <a:p>
              <a:pPr defTabSz="914400"/>
              <a:r>
                <a:rPr lang="en-US" sz="2800">
                  <a:latin typeface="Calibri" pitchFamily="34" charset="0"/>
                </a:rPr>
                <a:t>Opioid</a:t>
              </a:r>
            </a:p>
          </p:txBody>
        </p:sp>
        <p:sp>
          <p:nvSpPr>
            <p:cNvPr id="53284" name="Rectangle 20"/>
            <p:cNvSpPr>
              <a:spLocks noChangeArrowheads="1"/>
            </p:cNvSpPr>
            <p:nvPr/>
          </p:nvSpPr>
          <p:spPr bwMode="auto">
            <a:xfrm>
              <a:off x="457200" y="3352800"/>
              <a:ext cx="835025" cy="427037"/>
            </a:xfrm>
            <a:prstGeom prst="rect">
              <a:avLst/>
            </a:prstGeom>
            <a:noFill/>
            <a:ln w="9525">
              <a:noFill/>
              <a:miter lim="800000"/>
              <a:headEnd/>
              <a:tailEnd/>
            </a:ln>
          </p:spPr>
          <p:txBody>
            <a:bodyPr wrap="none" lIns="0" tIns="0" rIns="0" bIns="0">
              <a:spAutoFit/>
            </a:bodyPr>
            <a:lstStyle/>
            <a:p>
              <a:pPr defTabSz="914400"/>
              <a:r>
                <a:rPr lang="en-US" sz="2800">
                  <a:latin typeface="Calibri" pitchFamily="34" charset="0"/>
                </a:rPr>
                <a:t>Effect</a:t>
              </a:r>
            </a:p>
          </p:txBody>
        </p:sp>
        <p:sp>
          <p:nvSpPr>
            <p:cNvPr id="53285" name="Line 21"/>
            <p:cNvSpPr>
              <a:spLocks noChangeShapeType="1"/>
            </p:cNvSpPr>
            <p:nvPr/>
          </p:nvSpPr>
          <p:spPr bwMode="auto">
            <a:xfrm flipV="1">
              <a:off x="1676400" y="1624012"/>
              <a:ext cx="1588" cy="4167188"/>
            </a:xfrm>
            <a:prstGeom prst="line">
              <a:avLst/>
            </a:prstGeom>
            <a:noFill/>
            <a:ln w="6350">
              <a:solidFill>
                <a:schemeClr val="tx1"/>
              </a:solidFill>
              <a:round/>
              <a:headEnd/>
              <a:tailEnd/>
            </a:ln>
          </p:spPr>
          <p:txBody>
            <a:bodyPr/>
            <a:lstStyle/>
            <a:p>
              <a:endParaRPr lang="en-US"/>
            </a:p>
          </p:txBody>
        </p:sp>
      </p:grpSp>
      <p:sp>
        <p:nvSpPr>
          <p:cNvPr id="53260" name="Line 24"/>
          <p:cNvSpPr>
            <a:spLocks noChangeShapeType="1"/>
          </p:cNvSpPr>
          <p:nvPr/>
        </p:nvSpPr>
        <p:spPr bwMode="auto">
          <a:xfrm>
            <a:off x="1239838" y="4686300"/>
            <a:ext cx="42862" cy="1588"/>
          </a:xfrm>
          <a:prstGeom prst="line">
            <a:avLst/>
          </a:prstGeom>
          <a:noFill/>
          <a:ln w="6350">
            <a:solidFill>
              <a:srgbClr val="000000"/>
            </a:solidFill>
            <a:round/>
            <a:headEnd/>
            <a:tailEnd/>
          </a:ln>
        </p:spPr>
        <p:txBody>
          <a:bodyPr/>
          <a:lstStyle/>
          <a:p>
            <a:endParaRPr lang="en-US"/>
          </a:p>
        </p:txBody>
      </p:sp>
      <p:sp>
        <p:nvSpPr>
          <p:cNvPr id="53261" name="Line 25"/>
          <p:cNvSpPr>
            <a:spLocks noChangeShapeType="1"/>
          </p:cNvSpPr>
          <p:nvPr/>
        </p:nvSpPr>
        <p:spPr bwMode="auto">
          <a:xfrm>
            <a:off x="1239838" y="4165600"/>
            <a:ext cx="42862" cy="1588"/>
          </a:xfrm>
          <a:prstGeom prst="line">
            <a:avLst/>
          </a:prstGeom>
          <a:noFill/>
          <a:ln w="6350">
            <a:solidFill>
              <a:srgbClr val="000000"/>
            </a:solidFill>
            <a:round/>
            <a:headEnd/>
            <a:tailEnd/>
          </a:ln>
        </p:spPr>
        <p:txBody>
          <a:bodyPr/>
          <a:lstStyle/>
          <a:p>
            <a:endParaRPr lang="en-US"/>
          </a:p>
        </p:txBody>
      </p:sp>
      <p:sp>
        <p:nvSpPr>
          <p:cNvPr id="53262" name="Line 26"/>
          <p:cNvSpPr>
            <a:spLocks noChangeShapeType="1"/>
          </p:cNvSpPr>
          <p:nvPr/>
        </p:nvSpPr>
        <p:spPr bwMode="auto">
          <a:xfrm>
            <a:off x="1239838" y="3644900"/>
            <a:ext cx="42862" cy="1588"/>
          </a:xfrm>
          <a:prstGeom prst="line">
            <a:avLst/>
          </a:prstGeom>
          <a:noFill/>
          <a:ln w="6350">
            <a:solidFill>
              <a:srgbClr val="000000"/>
            </a:solidFill>
            <a:round/>
            <a:headEnd/>
            <a:tailEnd/>
          </a:ln>
        </p:spPr>
        <p:txBody>
          <a:bodyPr/>
          <a:lstStyle/>
          <a:p>
            <a:endParaRPr lang="en-US"/>
          </a:p>
        </p:txBody>
      </p:sp>
      <p:sp>
        <p:nvSpPr>
          <p:cNvPr id="53263" name="Line 27"/>
          <p:cNvSpPr>
            <a:spLocks noChangeShapeType="1"/>
          </p:cNvSpPr>
          <p:nvPr/>
        </p:nvSpPr>
        <p:spPr bwMode="auto">
          <a:xfrm>
            <a:off x="1239838" y="3124200"/>
            <a:ext cx="42862" cy="1588"/>
          </a:xfrm>
          <a:prstGeom prst="line">
            <a:avLst/>
          </a:prstGeom>
          <a:noFill/>
          <a:ln w="6350">
            <a:solidFill>
              <a:srgbClr val="000000"/>
            </a:solidFill>
            <a:round/>
            <a:headEnd/>
            <a:tailEnd/>
          </a:ln>
        </p:spPr>
        <p:txBody>
          <a:bodyPr/>
          <a:lstStyle/>
          <a:p>
            <a:endParaRPr lang="en-US"/>
          </a:p>
        </p:txBody>
      </p:sp>
      <p:sp>
        <p:nvSpPr>
          <p:cNvPr id="53264" name="Line 28"/>
          <p:cNvSpPr>
            <a:spLocks noChangeShapeType="1"/>
          </p:cNvSpPr>
          <p:nvPr/>
        </p:nvSpPr>
        <p:spPr bwMode="auto">
          <a:xfrm>
            <a:off x="1239838" y="2603500"/>
            <a:ext cx="42862" cy="1588"/>
          </a:xfrm>
          <a:prstGeom prst="line">
            <a:avLst/>
          </a:prstGeom>
          <a:noFill/>
          <a:ln w="6350">
            <a:solidFill>
              <a:srgbClr val="000000"/>
            </a:solidFill>
            <a:round/>
            <a:headEnd/>
            <a:tailEnd/>
          </a:ln>
        </p:spPr>
        <p:txBody>
          <a:bodyPr/>
          <a:lstStyle/>
          <a:p>
            <a:endParaRPr lang="en-US"/>
          </a:p>
        </p:txBody>
      </p:sp>
      <p:sp>
        <p:nvSpPr>
          <p:cNvPr id="53265" name="Line 29"/>
          <p:cNvSpPr>
            <a:spLocks noChangeShapeType="1"/>
          </p:cNvSpPr>
          <p:nvPr/>
        </p:nvSpPr>
        <p:spPr bwMode="auto">
          <a:xfrm>
            <a:off x="1239838" y="2082800"/>
            <a:ext cx="42862" cy="1588"/>
          </a:xfrm>
          <a:prstGeom prst="line">
            <a:avLst/>
          </a:prstGeom>
          <a:noFill/>
          <a:ln w="6350">
            <a:solidFill>
              <a:srgbClr val="000000"/>
            </a:solidFill>
            <a:round/>
            <a:headEnd/>
            <a:tailEnd/>
          </a:ln>
        </p:spPr>
        <p:txBody>
          <a:bodyPr/>
          <a:lstStyle/>
          <a:p>
            <a:endParaRPr lang="en-US"/>
          </a:p>
        </p:txBody>
      </p:sp>
      <p:sp>
        <p:nvSpPr>
          <p:cNvPr id="53266" name="Line 30"/>
          <p:cNvSpPr>
            <a:spLocks noChangeShapeType="1"/>
          </p:cNvSpPr>
          <p:nvPr/>
        </p:nvSpPr>
        <p:spPr bwMode="auto">
          <a:xfrm>
            <a:off x="1239838" y="1562100"/>
            <a:ext cx="42862" cy="1588"/>
          </a:xfrm>
          <a:prstGeom prst="line">
            <a:avLst/>
          </a:prstGeom>
          <a:noFill/>
          <a:ln w="6350">
            <a:solidFill>
              <a:srgbClr val="000000"/>
            </a:solidFill>
            <a:round/>
            <a:headEnd/>
            <a:tailEnd/>
          </a:ln>
        </p:spPr>
        <p:txBody>
          <a:bodyPr/>
          <a:lstStyle/>
          <a:p>
            <a:endParaRPr lang="en-US"/>
          </a:p>
        </p:txBody>
      </p:sp>
      <p:grpSp>
        <p:nvGrpSpPr>
          <p:cNvPr id="3" name="Group 40"/>
          <p:cNvGrpSpPr>
            <a:grpSpLocks/>
          </p:cNvGrpSpPr>
          <p:nvPr/>
        </p:nvGrpSpPr>
        <p:grpSpPr bwMode="auto">
          <a:xfrm>
            <a:off x="1958975" y="1600200"/>
            <a:ext cx="4572000" cy="4125913"/>
            <a:chOff x="2022334" y="2544744"/>
            <a:chExt cx="3264041" cy="3181368"/>
          </a:xfrm>
        </p:grpSpPr>
        <p:sp>
          <p:nvSpPr>
            <p:cNvPr id="53278" name="Freeform 33"/>
            <p:cNvSpPr>
              <a:spLocks/>
            </p:cNvSpPr>
            <p:nvPr/>
          </p:nvSpPr>
          <p:spPr bwMode="auto">
            <a:xfrm flipV="1">
              <a:off x="2022334" y="2603499"/>
              <a:ext cx="3264041" cy="3122613"/>
            </a:xfrm>
            <a:custGeom>
              <a:avLst/>
              <a:gdLst>
                <a:gd name="T0" fmla="*/ 2147483647 w 3313"/>
                <a:gd name="T1" fmla="*/ 2147483647 h 3404"/>
                <a:gd name="T2" fmla="*/ 2147483647 w 3313"/>
                <a:gd name="T3" fmla="*/ 2147483647 h 3404"/>
                <a:gd name="T4" fmla="*/ 2147483647 w 3313"/>
                <a:gd name="T5" fmla="*/ 2147483647 h 3404"/>
                <a:gd name="T6" fmla="*/ 2147483647 w 3313"/>
                <a:gd name="T7" fmla="*/ 2147483647 h 3404"/>
                <a:gd name="T8" fmla="*/ 2147483647 w 3313"/>
                <a:gd name="T9" fmla="*/ 2147483647 h 3404"/>
                <a:gd name="T10" fmla="*/ 2147483647 w 3313"/>
                <a:gd name="T11" fmla="*/ 2147483647 h 3404"/>
                <a:gd name="T12" fmla="*/ 2147483647 w 3313"/>
                <a:gd name="T13" fmla="*/ 2147483647 h 3404"/>
                <a:gd name="T14" fmla="*/ 2147483647 w 3313"/>
                <a:gd name="T15" fmla="*/ 2147483647 h 3404"/>
                <a:gd name="T16" fmla="*/ 2147483647 w 3313"/>
                <a:gd name="T17" fmla="*/ 2147483647 h 3404"/>
                <a:gd name="T18" fmla="*/ 2147483647 w 3313"/>
                <a:gd name="T19" fmla="*/ 2147483647 h 3404"/>
                <a:gd name="T20" fmla="*/ 2147483647 w 3313"/>
                <a:gd name="T21" fmla="*/ 2147483647 h 3404"/>
                <a:gd name="T22" fmla="*/ 2147483647 w 3313"/>
                <a:gd name="T23" fmla="*/ 2147483647 h 3404"/>
                <a:gd name="T24" fmla="*/ 2147483647 w 3313"/>
                <a:gd name="T25" fmla="*/ 2147483647 h 3404"/>
                <a:gd name="T26" fmla="*/ 2147483647 w 3313"/>
                <a:gd name="T27" fmla="*/ 2147483647 h 3404"/>
                <a:gd name="T28" fmla="*/ 2147483647 w 3313"/>
                <a:gd name="T29" fmla="*/ 2147483647 h 3404"/>
                <a:gd name="T30" fmla="*/ 2147483647 w 3313"/>
                <a:gd name="T31" fmla="*/ 2147483647 h 3404"/>
                <a:gd name="T32" fmla="*/ 2147483647 w 3313"/>
                <a:gd name="T33" fmla="*/ 2147483647 h 3404"/>
                <a:gd name="T34" fmla="*/ 2147483647 w 3313"/>
                <a:gd name="T35" fmla="*/ 2147483647 h 3404"/>
                <a:gd name="T36" fmla="*/ 2147483647 w 3313"/>
                <a:gd name="T37" fmla="*/ 2147483647 h 3404"/>
                <a:gd name="T38" fmla="*/ 2147483647 w 3313"/>
                <a:gd name="T39" fmla="*/ 2147483647 h 3404"/>
                <a:gd name="T40" fmla="*/ 2147483647 w 3313"/>
                <a:gd name="T41" fmla="*/ 2147483647 h 3404"/>
                <a:gd name="T42" fmla="*/ 2147483647 w 3313"/>
                <a:gd name="T43" fmla="*/ 2147483647 h 3404"/>
                <a:gd name="T44" fmla="*/ 2147483647 w 3313"/>
                <a:gd name="T45" fmla="*/ 2147483647 h 3404"/>
                <a:gd name="T46" fmla="*/ 2147483647 w 3313"/>
                <a:gd name="T47" fmla="*/ 2147483647 h 3404"/>
                <a:gd name="T48" fmla="*/ 2147483647 w 3313"/>
                <a:gd name="T49" fmla="*/ 2147483647 h 3404"/>
                <a:gd name="T50" fmla="*/ 2147483647 w 3313"/>
                <a:gd name="T51" fmla="*/ 2147483647 h 3404"/>
                <a:gd name="T52" fmla="*/ 2147483647 w 3313"/>
                <a:gd name="T53" fmla="*/ 2147483647 h 3404"/>
                <a:gd name="T54" fmla="*/ 2147483647 w 3313"/>
                <a:gd name="T55" fmla="*/ 2147483647 h 3404"/>
                <a:gd name="T56" fmla="*/ 2147483647 w 3313"/>
                <a:gd name="T57" fmla="*/ 2147483647 h 3404"/>
                <a:gd name="T58" fmla="*/ 2147483647 w 3313"/>
                <a:gd name="T59" fmla="*/ 2147483647 h 3404"/>
                <a:gd name="T60" fmla="*/ 2147483647 w 3313"/>
                <a:gd name="T61" fmla="*/ 2147483647 h 3404"/>
                <a:gd name="T62" fmla="*/ 2147483647 w 3313"/>
                <a:gd name="T63" fmla="*/ 2147483647 h 3404"/>
                <a:gd name="T64" fmla="*/ 2147483647 w 3313"/>
                <a:gd name="T65" fmla="*/ 2147483647 h 3404"/>
                <a:gd name="T66" fmla="*/ 2147483647 w 3313"/>
                <a:gd name="T67" fmla="*/ 2147483647 h 3404"/>
                <a:gd name="T68" fmla="*/ 2147483647 w 3313"/>
                <a:gd name="T69" fmla="*/ 2147483647 h 3404"/>
                <a:gd name="T70" fmla="*/ 2147483647 w 3313"/>
                <a:gd name="T71" fmla="*/ 2147483647 h 3404"/>
                <a:gd name="T72" fmla="*/ 2147483647 w 3313"/>
                <a:gd name="T73" fmla="*/ 2147483647 h 3404"/>
                <a:gd name="T74" fmla="*/ 2147483647 w 3313"/>
                <a:gd name="T75" fmla="*/ 2147483647 h 3404"/>
                <a:gd name="T76" fmla="*/ 2147483647 w 3313"/>
                <a:gd name="T77" fmla="*/ 2147483647 h 3404"/>
                <a:gd name="T78" fmla="*/ 2147483647 w 3313"/>
                <a:gd name="T79" fmla="*/ 2147483647 h 3404"/>
                <a:gd name="T80" fmla="*/ 2147483647 w 3313"/>
                <a:gd name="T81" fmla="*/ 2147483647 h 3404"/>
                <a:gd name="T82" fmla="*/ 2147483647 w 3313"/>
                <a:gd name="T83" fmla="*/ 2147483647 h 3404"/>
                <a:gd name="T84" fmla="*/ 2147483647 w 3313"/>
                <a:gd name="T85" fmla="*/ 2147483647 h 3404"/>
                <a:gd name="T86" fmla="*/ 2147483647 w 3313"/>
                <a:gd name="T87" fmla="*/ 2147483647 h 3404"/>
                <a:gd name="T88" fmla="*/ 2147483647 w 3313"/>
                <a:gd name="T89" fmla="*/ 2147483647 h 3404"/>
                <a:gd name="T90" fmla="*/ 2147483647 w 3313"/>
                <a:gd name="T91" fmla="*/ 2147483647 h 3404"/>
                <a:gd name="T92" fmla="*/ 2147483647 w 3313"/>
                <a:gd name="T93" fmla="*/ 2147483647 h 3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13"/>
                <a:gd name="T142" fmla="*/ 0 h 3404"/>
                <a:gd name="T143" fmla="*/ 3313 w 3313"/>
                <a:gd name="T144" fmla="*/ 3404 h 34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13" h="3404">
                  <a:moveTo>
                    <a:pt x="0" y="0"/>
                  </a:moveTo>
                  <a:lnTo>
                    <a:pt x="35" y="3"/>
                  </a:lnTo>
                  <a:lnTo>
                    <a:pt x="71" y="6"/>
                  </a:lnTo>
                  <a:lnTo>
                    <a:pt x="106" y="11"/>
                  </a:lnTo>
                  <a:lnTo>
                    <a:pt x="142" y="16"/>
                  </a:lnTo>
                  <a:lnTo>
                    <a:pt x="178" y="23"/>
                  </a:lnTo>
                  <a:lnTo>
                    <a:pt x="213" y="32"/>
                  </a:lnTo>
                  <a:lnTo>
                    <a:pt x="249" y="42"/>
                  </a:lnTo>
                  <a:lnTo>
                    <a:pt x="285" y="53"/>
                  </a:lnTo>
                  <a:lnTo>
                    <a:pt x="320" y="66"/>
                  </a:lnTo>
                  <a:lnTo>
                    <a:pt x="356" y="81"/>
                  </a:lnTo>
                  <a:lnTo>
                    <a:pt x="391" y="98"/>
                  </a:lnTo>
                  <a:lnTo>
                    <a:pt x="427" y="117"/>
                  </a:lnTo>
                  <a:lnTo>
                    <a:pt x="463" y="139"/>
                  </a:lnTo>
                  <a:lnTo>
                    <a:pt x="498" y="162"/>
                  </a:lnTo>
                  <a:lnTo>
                    <a:pt x="534" y="188"/>
                  </a:lnTo>
                  <a:lnTo>
                    <a:pt x="570" y="217"/>
                  </a:lnTo>
                  <a:lnTo>
                    <a:pt x="605" y="248"/>
                  </a:lnTo>
                  <a:lnTo>
                    <a:pt x="641" y="282"/>
                  </a:lnTo>
                  <a:lnTo>
                    <a:pt x="676" y="321"/>
                  </a:lnTo>
                  <a:lnTo>
                    <a:pt x="712" y="362"/>
                  </a:lnTo>
                  <a:lnTo>
                    <a:pt x="748" y="405"/>
                  </a:lnTo>
                  <a:lnTo>
                    <a:pt x="783" y="451"/>
                  </a:lnTo>
                  <a:lnTo>
                    <a:pt x="819" y="500"/>
                  </a:lnTo>
                  <a:lnTo>
                    <a:pt x="855" y="550"/>
                  </a:lnTo>
                  <a:lnTo>
                    <a:pt x="890" y="603"/>
                  </a:lnTo>
                  <a:lnTo>
                    <a:pt x="926" y="657"/>
                  </a:lnTo>
                  <a:lnTo>
                    <a:pt x="961" y="713"/>
                  </a:lnTo>
                  <a:lnTo>
                    <a:pt x="997" y="770"/>
                  </a:lnTo>
                  <a:lnTo>
                    <a:pt x="1033" y="829"/>
                  </a:lnTo>
                  <a:lnTo>
                    <a:pt x="1068" y="888"/>
                  </a:lnTo>
                  <a:lnTo>
                    <a:pt x="1104" y="949"/>
                  </a:lnTo>
                  <a:lnTo>
                    <a:pt x="1140" y="1011"/>
                  </a:lnTo>
                  <a:lnTo>
                    <a:pt x="1175" y="1073"/>
                  </a:lnTo>
                  <a:lnTo>
                    <a:pt x="1211" y="1136"/>
                  </a:lnTo>
                  <a:lnTo>
                    <a:pt x="1246" y="1200"/>
                  </a:lnTo>
                  <a:lnTo>
                    <a:pt x="1282" y="1263"/>
                  </a:lnTo>
                  <a:lnTo>
                    <a:pt x="1318" y="1327"/>
                  </a:lnTo>
                  <a:lnTo>
                    <a:pt x="1353" y="1390"/>
                  </a:lnTo>
                  <a:lnTo>
                    <a:pt x="1389" y="1454"/>
                  </a:lnTo>
                  <a:lnTo>
                    <a:pt x="1425" y="1517"/>
                  </a:lnTo>
                  <a:lnTo>
                    <a:pt x="1460" y="1579"/>
                  </a:lnTo>
                  <a:lnTo>
                    <a:pt x="1496" y="1641"/>
                  </a:lnTo>
                  <a:lnTo>
                    <a:pt x="1531" y="1701"/>
                  </a:lnTo>
                  <a:lnTo>
                    <a:pt x="1567" y="1760"/>
                  </a:lnTo>
                  <a:lnTo>
                    <a:pt x="1603" y="1817"/>
                  </a:lnTo>
                  <a:lnTo>
                    <a:pt x="1638" y="1873"/>
                  </a:lnTo>
                  <a:lnTo>
                    <a:pt x="1674" y="1929"/>
                  </a:lnTo>
                  <a:lnTo>
                    <a:pt x="1710" y="1983"/>
                  </a:lnTo>
                  <a:lnTo>
                    <a:pt x="1745" y="2036"/>
                  </a:lnTo>
                  <a:lnTo>
                    <a:pt x="1781" y="2088"/>
                  </a:lnTo>
                  <a:lnTo>
                    <a:pt x="1816" y="2139"/>
                  </a:lnTo>
                  <a:lnTo>
                    <a:pt x="1852" y="2189"/>
                  </a:lnTo>
                  <a:lnTo>
                    <a:pt x="1888" y="2238"/>
                  </a:lnTo>
                  <a:lnTo>
                    <a:pt x="1923" y="2286"/>
                  </a:lnTo>
                  <a:lnTo>
                    <a:pt x="1959" y="2333"/>
                  </a:lnTo>
                  <a:lnTo>
                    <a:pt x="1995" y="2378"/>
                  </a:lnTo>
                  <a:lnTo>
                    <a:pt x="2030" y="2423"/>
                  </a:lnTo>
                  <a:lnTo>
                    <a:pt x="2066" y="2466"/>
                  </a:lnTo>
                  <a:lnTo>
                    <a:pt x="2101" y="2508"/>
                  </a:lnTo>
                  <a:lnTo>
                    <a:pt x="2137" y="2549"/>
                  </a:lnTo>
                  <a:lnTo>
                    <a:pt x="2173" y="2589"/>
                  </a:lnTo>
                  <a:lnTo>
                    <a:pt x="2208" y="2628"/>
                  </a:lnTo>
                  <a:lnTo>
                    <a:pt x="2244" y="2666"/>
                  </a:lnTo>
                  <a:lnTo>
                    <a:pt x="2280" y="2702"/>
                  </a:lnTo>
                  <a:lnTo>
                    <a:pt x="2315" y="2738"/>
                  </a:lnTo>
                  <a:lnTo>
                    <a:pt x="2351" y="2772"/>
                  </a:lnTo>
                  <a:lnTo>
                    <a:pt x="2386" y="2805"/>
                  </a:lnTo>
                  <a:lnTo>
                    <a:pt x="2422" y="2837"/>
                  </a:lnTo>
                  <a:lnTo>
                    <a:pt x="2458" y="2867"/>
                  </a:lnTo>
                  <a:lnTo>
                    <a:pt x="2493" y="2897"/>
                  </a:lnTo>
                  <a:lnTo>
                    <a:pt x="2529" y="2925"/>
                  </a:lnTo>
                  <a:lnTo>
                    <a:pt x="2565" y="2953"/>
                  </a:lnTo>
                  <a:lnTo>
                    <a:pt x="2600" y="2979"/>
                  </a:lnTo>
                  <a:lnTo>
                    <a:pt x="2636" y="3005"/>
                  </a:lnTo>
                  <a:lnTo>
                    <a:pt x="2671" y="3029"/>
                  </a:lnTo>
                  <a:lnTo>
                    <a:pt x="2707" y="3053"/>
                  </a:lnTo>
                  <a:lnTo>
                    <a:pt x="2743" y="3077"/>
                  </a:lnTo>
                  <a:lnTo>
                    <a:pt x="2778" y="3099"/>
                  </a:lnTo>
                  <a:lnTo>
                    <a:pt x="2814" y="3122"/>
                  </a:lnTo>
                  <a:lnTo>
                    <a:pt x="2850" y="3143"/>
                  </a:lnTo>
                  <a:lnTo>
                    <a:pt x="2885" y="3164"/>
                  </a:lnTo>
                  <a:lnTo>
                    <a:pt x="2921" y="3185"/>
                  </a:lnTo>
                  <a:lnTo>
                    <a:pt x="2956" y="3205"/>
                  </a:lnTo>
                  <a:lnTo>
                    <a:pt x="2992" y="3225"/>
                  </a:lnTo>
                  <a:lnTo>
                    <a:pt x="3028" y="3245"/>
                  </a:lnTo>
                  <a:lnTo>
                    <a:pt x="3063" y="3265"/>
                  </a:lnTo>
                  <a:lnTo>
                    <a:pt x="3099" y="3285"/>
                  </a:lnTo>
                  <a:lnTo>
                    <a:pt x="3135" y="3304"/>
                  </a:lnTo>
                  <a:lnTo>
                    <a:pt x="3170" y="3324"/>
                  </a:lnTo>
                  <a:lnTo>
                    <a:pt x="3206" y="3344"/>
                  </a:lnTo>
                  <a:lnTo>
                    <a:pt x="3241" y="3364"/>
                  </a:lnTo>
                  <a:lnTo>
                    <a:pt x="3277" y="3384"/>
                  </a:lnTo>
                  <a:lnTo>
                    <a:pt x="3313" y="3404"/>
                  </a:lnTo>
                </a:path>
              </a:pathLst>
            </a:custGeom>
            <a:noFill/>
            <a:ln w="76200">
              <a:solidFill>
                <a:schemeClr val="tx2"/>
              </a:solidFill>
              <a:round/>
              <a:headEnd/>
              <a:tailEnd/>
            </a:ln>
          </p:spPr>
          <p:txBody>
            <a:bodyPr rot="10800000"/>
            <a:lstStyle/>
            <a:p>
              <a:endParaRPr lang="en-US"/>
            </a:p>
          </p:txBody>
        </p:sp>
        <p:sp>
          <p:nvSpPr>
            <p:cNvPr id="53279" name="Rectangle 37"/>
            <p:cNvSpPr>
              <a:spLocks noChangeArrowheads="1"/>
            </p:cNvSpPr>
            <p:nvPr/>
          </p:nvSpPr>
          <p:spPr bwMode="auto">
            <a:xfrm>
              <a:off x="3299617" y="2544744"/>
              <a:ext cx="973119" cy="261049"/>
            </a:xfrm>
            <a:prstGeom prst="rect">
              <a:avLst/>
            </a:prstGeom>
            <a:noFill/>
            <a:ln w="9525">
              <a:noFill/>
              <a:miter lim="800000"/>
              <a:headEnd/>
              <a:tailEnd/>
            </a:ln>
          </p:spPr>
          <p:txBody>
            <a:bodyPr wrap="none" lIns="0" tIns="0" rIns="0" bIns="0">
              <a:spAutoFit/>
            </a:bodyPr>
            <a:lstStyle/>
            <a:p>
              <a:pPr defTabSz="914400"/>
              <a:r>
                <a:rPr lang="en-US" sz="2200" b="1">
                  <a:solidFill>
                    <a:schemeClr val="tx2"/>
                  </a:solidFill>
                  <a:latin typeface="Calibri" pitchFamily="34" charset="0"/>
                </a:rPr>
                <a:t>Full Agonist</a:t>
              </a:r>
              <a:endParaRPr lang="en-US">
                <a:solidFill>
                  <a:schemeClr val="tx2"/>
                </a:solidFill>
                <a:latin typeface="Calibri" pitchFamily="34" charset="0"/>
              </a:endParaRPr>
            </a:p>
          </p:txBody>
        </p:sp>
        <p:sp>
          <p:nvSpPr>
            <p:cNvPr id="53280" name="Rectangle 38"/>
            <p:cNvSpPr>
              <a:spLocks noChangeArrowheads="1"/>
            </p:cNvSpPr>
            <p:nvPr/>
          </p:nvSpPr>
          <p:spPr bwMode="auto">
            <a:xfrm>
              <a:off x="2641142" y="2859331"/>
              <a:ext cx="1496850" cy="261049"/>
            </a:xfrm>
            <a:prstGeom prst="rect">
              <a:avLst/>
            </a:prstGeom>
            <a:noFill/>
            <a:ln w="9525">
              <a:noFill/>
              <a:miter lim="800000"/>
              <a:headEnd/>
              <a:tailEnd/>
            </a:ln>
          </p:spPr>
          <p:txBody>
            <a:bodyPr wrap="none" lIns="0" tIns="0" rIns="0" bIns="0">
              <a:spAutoFit/>
            </a:bodyPr>
            <a:lstStyle/>
            <a:p>
              <a:pPr defTabSz="914400"/>
              <a:r>
                <a:rPr lang="en-US" sz="2200" b="1">
                  <a:solidFill>
                    <a:schemeClr val="tx2"/>
                  </a:solidFill>
                  <a:latin typeface="Calibri" pitchFamily="34" charset="0"/>
                </a:rPr>
                <a:t>(e.g., methadone)</a:t>
              </a:r>
              <a:endParaRPr lang="en-US" sz="2200">
                <a:solidFill>
                  <a:schemeClr val="tx2"/>
                </a:solidFill>
                <a:latin typeface="Calibri" pitchFamily="34" charset="0"/>
              </a:endParaRPr>
            </a:p>
          </p:txBody>
        </p:sp>
      </p:grpSp>
      <p:grpSp>
        <p:nvGrpSpPr>
          <p:cNvPr id="4" name="Group 42"/>
          <p:cNvGrpSpPr>
            <a:grpSpLocks/>
          </p:cNvGrpSpPr>
          <p:nvPr/>
        </p:nvGrpSpPr>
        <p:grpSpPr bwMode="auto">
          <a:xfrm>
            <a:off x="2168525" y="5105400"/>
            <a:ext cx="6232525" cy="639763"/>
            <a:chOff x="2362200" y="5075237"/>
            <a:chExt cx="6233229" cy="640178"/>
          </a:xfrm>
        </p:grpSpPr>
        <p:sp>
          <p:nvSpPr>
            <p:cNvPr id="53275" name="Rectangle 40"/>
            <p:cNvSpPr>
              <a:spLocks noChangeArrowheads="1"/>
            </p:cNvSpPr>
            <p:nvPr/>
          </p:nvSpPr>
          <p:spPr bwMode="auto">
            <a:xfrm>
              <a:off x="6858508" y="5380235"/>
              <a:ext cx="1736921" cy="335180"/>
            </a:xfrm>
            <a:prstGeom prst="rect">
              <a:avLst/>
            </a:prstGeom>
            <a:noFill/>
            <a:ln w="9525">
              <a:noFill/>
              <a:miter lim="800000"/>
              <a:headEnd/>
              <a:tailEnd/>
            </a:ln>
          </p:spPr>
          <p:txBody>
            <a:bodyPr wrap="none" lIns="0" tIns="0" rIns="0" bIns="0">
              <a:spAutoFit/>
            </a:bodyPr>
            <a:lstStyle/>
            <a:p>
              <a:pPr defTabSz="914400"/>
              <a:r>
                <a:rPr lang="en-US" sz="2200" b="1">
                  <a:solidFill>
                    <a:srgbClr val="4F6228"/>
                  </a:solidFill>
                  <a:latin typeface="Calibri" pitchFamily="34" charset="0"/>
                </a:rPr>
                <a:t>(e.g. naloxone)</a:t>
              </a:r>
              <a:endParaRPr lang="en-US">
                <a:solidFill>
                  <a:srgbClr val="4F6228"/>
                </a:solidFill>
                <a:latin typeface="Calibri" pitchFamily="34" charset="0"/>
              </a:endParaRPr>
            </a:p>
          </p:txBody>
        </p:sp>
        <p:sp>
          <p:nvSpPr>
            <p:cNvPr id="94238" name="Freeform 48"/>
            <p:cNvSpPr>
              <a:spLocks/>
            </p:cNvSpPr>
            <p:nvPr/>
          </p:nvSpPr>
          <p:spPr bwMode="auto">
            <a:xfrm>
              <a:off x="2362200" y="5639166"/>
              <a:ext cx="4420099" cy="76249"/>
            </a:xfrm>
            <a:custGeom>
              <a:avLst/>
              <a:gdLst>
                <a:gd name="T0" fmla="*/ 0 w 2832"/>
                <a:gd name="T1" fmla="*/ 2147483647 h 48"/>
                <a:gd name="T2" fmla="*/ 2147483647 w 2832"/>
                <a:gd name="T3" fmla="*/ 0 h 48"/>
                <a:gd name="T4" fmla="*/ 0 60000 65536"/>
                <a:gd name="T5" fmla="*/ 0 60000 65536"/>
                <a:gd name="T6" fmla="*/ 0 w 2832"/>
                <a:gd name="T7" fmla="*/ 0 h 48"/>
                <a:gd name="T8" fmla="*/ 2832 w 2832"/>
                <a:gd name="T9" fmla="*/ 48 h 48"/>
              </a:gdLst>
              <a:ahLst/>
              <a:cxnLst>
                <a:cxn ang="T4">
                  <a:pos x="T0" y="T1"/>
                </a:cxn>
                <a:cxn ang="T5">
                  <a:pos x="T2" y="T3"/>
                </a:cxn>
              </a:cxnLst>
              <a:rect l="T6" t="T7" r="T8" b="T9"/>
              <a:pathLst>
                <a:path w="2832" h="48">
                  <a:moveTo>
                    <a:pt x="0" y="48"/>
                  </a:moveTo>
                  <a:cubicBezTo>
                    <a:pt x="0" y="48"/>
                    <a:pt x="1416" y="24"/>
                    <a:pt x="2832" y="0"/>
                  </a:cubicBezTo>
                </a:path>
              </a:pathLst>
            </a:custGeom>
            <a:noFill/>
            <a:ln w="76200">
              <a:solidFill>
                <a:schemeClr val="accent3">
                  <a:lumMod val="50000"/>
                </a:schemeClr>
              </a:solidFill>
              <a:round/>
              <a:headEnd/>
              <a:tailEnd/>
            </a:ln>
          </p:spPr>
          <p:txBody>
            <a:bodyPr wrap="none"/>
            <a:lstStyle/>
            <a:p>
              <a:pPr defTabSz="914400">
                <a:defRPr/>
              </a:pPr>
              <a:endParaRPr lang="en-US" sz="4000"/>
            </a:p>
          </p:txBody>
        </p:sp>
        <p:sp>
          <p:nvSpPr>
            <p:cNvPr id="53277" name="Rectangle 49"/>
            <p:cNvSpPr>
              <a:spLocks noChangeArrowheads="1"/>
            </p:cNvSpPr>
            <p:nvPr/>
          </p:nvSpPr>
          <p:spPr bwMode="auto">
            <a:xfrm>
              <a:off x="6858507" y="5075237"/>
              <a:ext cx="1262205" cy="338357"/>
            </a:xfrm>
            <a:prstGeom prst="rect">
              <a:avLst/>
            </a:prstGeom>
            <a:noFill/>
            <a:ln w="9525">
              <a:noFill/>
              <a:miter lim="800000"/>
              <a:headEnd/>
              <a:tailEnd/>
            </a:ln>
          </p:spPr>
          <p:txBody>
            <a:bodyPr wrap="none" lIns="0" tIns="0" rIns="0" bIns="0">
              <a:spAutoFit/>
            </a:bodyPr>
            <a:lstStyle/>
            <a:p>
              <a:pPr defTabSz="914400"/>
              <a:r>
                <a:rPr lang="en-US" sz="2200" b="1">
                  <a:solidFill>
                    <a:srgbClr val="4F6228"/>
                  </a:solidFill>
                  <a:latin typeface="Calibri" pitchFamily="34" charset="0"/>
                </a:rPr>
                <a:t>Antagonist</a:t>
              </a:r>
              <a:endParaRPr lang="en-US">
                <a:solidFill>
                  <a:srgbClr val="4F6228"/>
                </a:solidFill>
                <a:latin typeface="Calibri" pitchFamily="34" charset="0"/>
              </a:endParaRPr>
            </a:p>
          </p:txBody>
        </p:sp>
      </p:grpSp>
      <p:grpSp>
        <p:nvGrpSpPr>
          <p:cNvPr id="5" name="Group 41"/>
          <p:cNvGrpSpPr>
            <a:grpSpLocks/>
          </p:cNvGrpSpPr>
          <p:nvPr/>
        </p:nvGrpSpPr>
        <p:grpSpPr bwMode="auto">
          <a:xfrm>
            <a:off x="2047875" y="4060825"/>
            <a:ext cx="5999163" cy="1668463"/>
            <a:chOff x="2222500" y="4060825"/>
            <a:chExt cx="5999174" cy="1668463"/>
          </a:xfrm>
        </p:grpSpPr>
        <p:sp>
          <p:nvSpPr>
            <p:cNvPr id="53272" name="Freeform 34"/>
            <p:cNvSpPr>
              <a:spLocks/>
            </p:cNvSpPr>
            <p:nvPr/>
          </p:nvSpPr>
          <p:spPr bwMode="auto">
            <a:xfrm flipV="1">
              <a:off x="2222500" y="4060825"/>
              <a:ext cx="4595813" cy="1668463"/>
            </a:xfrm>
            <a:custGeom>
              <a:avLst/>
              <a:gdLst>
                <a:gd name="T0" fmla="*/ 2147483647 w 5344"/>
                <a:gd name="T1" fmla="*/ 2147483647 h 1817"/>
                <a:gd name="T2" fmla="*/ 2147483647 w 5344"/>
                <a:gd name="T3" fmla="*/ 2147483647 h 1817"/>
                <a:gd name="T4" fmla="*/ 2147483647 w 5344"/>
                <a:gd name="T5" fmla="*/ 2147483647 h 1817"/>
                <a:gd name="T6" fmla="*/ 2147483647 w 5344"/>
                <a:gd name="T7" fmla="*/ 2147483647 h 1817"/>
                <a:gd name="T8" fmla="*/ 2147483647 w 5344"/>
                <a:gd name="T9" fmla="*/ 2147483647 h 1817"/>
                <a:gd name="T10" fmla="*/ 2147483647 w 5344"/>
                <a:gd name="T11" fmla="*/ 2147483647 h 1817"/>
                <a:gd name="T12" fmla="*/ 2147483647 w 5344"/>
                <a:gd name="T13" fmla="*/ 2147483647 h 1817"/>
                <a:gd name="T14" fmla="*/ 2147483647 w 5344"/>
                <a:gd name="T15" fmla="*/ 2147483647 h 1817"/>
                <a:gd name="T16" fmla="*/ 2147483647 w 5344"/>
                <a:gd name="T17" fmla="*/ 2147483647 h 1817"/>
                <a:gd name="T18" fmla="*/ 2147483647 w 5344"/>
                <a:gd name="T19" fmla="*/ 2147483647 h 1817"/>
                <a:gd name="T20" fmla="*/ 2147483647 w 5344"/>
                <a:gd name="T21" fmla="*/ 2147483647 h 1817"/>
                <a:gd name="T22" fmla="*/ 2147483647 w 5344"/>
                <a:gd name="T23" fmla="*/ 2147483647 h 1817"/>
                <a:gd name="T24" fmla="*/ 2147483647 w 5344"/>
                <a:gd name="T25" fmla="*/ 2147483647 h 1817"/>
                <a:gd name="T26" fmla="*/ 2147483647 w 5344"/>
                <a:gd name="T27" fmla="*/ 2147483647 h 1817"/>
                <a:gd name="T28" fmla="*/ 2147483647 w 5344"/>
                <a:gd name="T29" fmla="*/ 2147483647 h 1817"/>
                <a:gd name="T30" fmla="*/ 2147483647 w 5344"/>
                <a:gd name="T31" fmla="*/ 2147483647 h 1817"/>
                <a:gd name="T32" fmla="*/ 2147483647 w 5344"/>
                <a:gd name="T33" fmla="*/ 2147483647 h 1817"/>
                <a:gd name="T34" fmla="*/ 2147483647 w 5344"/>
                <a:gd name="T35" fmla="*/ 2147483647 h 1817"/>
                <a:gd name="T36" fmla="*/ 2147483647 w 5344"/>
                <a:gd name="T37" fmla="*/ 2147483647 h 1817"/>
                <a:gd name="T38" fmla="*/ 2147483647 w 5344"/>
                <a:gd name="T39" fmla="*/ 2147483647 h 1817"/>
                <a:gd name="T40" fmla="*/ 2147483647 w 5344"/>
                <a:gd name="T41" fmla="*/ 2147483647 h 1817"/>
                <a:gd name="T42" fmla="*/ 2147483647 w 5344"/>
                <a:gd name="T43" fmla="*/ 2147483647 h 1817"/>
                <a:gd name="T44" fmla="*/ 2147483647 w 5344"/>
                <a:gd name="T45" fmla="*/ 2147483647 h 1817"/>
                <a:gd name="T46" fmla="*/ 2147483647 w 5344"/>
                <a:gd name="T47" fmla="*/ 2147483647 h 1817"/>
                <a:gd name="T48" fmla="*/ 2147483647 w 5344"/>
                <a:gd name="T49" fmla="*/ 2147483647 h 1817"/>
                <a:gd name="T50" fmla="*/ 2147483647 w 5344"/>
                <a:gd name="T51" fmla="*/ 2147483647 h 1817"/>
                <a:gd name="T52" fmla="*/ 2147483647 w 5344"/>
                <a:gd name="T53" fmla="*/ 2147483647 h 1817"/>
                <a:gd name="T54" fmla="*/ 2147483647 w 5344"/>
                <a:gd name="T55" fmla="*/ 2147483647 h 1817"/>
                <a:gd name="T56" fmla="*/ 2147483647 w 5344"/>
                <a:gd name="T57" fmla="*/ 2147483647 h 1817"/>
                <a:gd name="T58" fmla="*/ 2147483647 w 5344"/>
                <a:gd name="T59" fmla="*/ 2147483647 h 1817"/>
                <a:gd name="T60" fmla="*/ 2147483647 w 5344"/>
                <a:gd name="T61" fmla="*/ 2147483647 h 1817"/>
                <a:gd name="T62" fmla="*/ 2147483647 w 5344"/>
                <a:gd name="T63" fmla="*/ 2147483647 h 1817"/>
                <a:gd name="T64" fmla="*/ 2147483647 w 5344"/>
                <a:gd name="T65" fmla="*/ 2147483647 h 1817"/>
                <a:gd name="T66" fmla="*/ 2147483647 w 5344"/>
                <a:gd name="T67" fmla="*/ 2147483647 h 1817"/>
                <a:gd name="T68" fmla="*/ 2147483647 w 5344"/>
                <a:gd name="T69" fmla="*/ 2147483647 h 1817"/>
                <a:gd name="T70" fmla="*/ 2147483647 w 5344"/>
                <a:gd name="T71" fmla="*/ 2147483647 h 1817"/>
                <a:gd name="T72" fmla="*/ 2147483647 w 5344"/>
                <a:gd name="T73" fmla="*/ 2147483647 h 1817"/>
                <a:gd name="T74" fmla="*/ 2147483647 w 5344"/>
                <a:gd name="T75" fmla="*/ 2147483647 h 1817"/>
                <a:gd name="T76" fmla="*/ 2147483647 w 5344"/>
                <a:gd name="T77" fmla="*/ 2147483647 h 1817"/>
                <a:gd name="T78" fmla="*/ 2147483647 w 5344"/>
                <a:gd name="T79" fmla="*/ 2147483647 h 1817"/>
                <a:gd name="T80" fmla="*/ 2147483647 w 5344"/>
                <a:gd name="T81" fmla="*/ 2147483647 h 1817"/>
                <a:gd name="T82" fmla="*/ 2147483647 w 5344"/>
                <a:gd name="T83" fmla="*/ 2147483647 h 1817"/>
                <a:gd name="T84" fmla="*/ 2147483647 w 5344"/>
                <a:gd name="T85" fmla="*/ 2147483647 h 1817"/>
                <a:gd name="T86" fmla="*/ 2147483647 w 5344"/>
                <a:gd name="T87" fmla="*/ 2147483647 h 1817"/>
                <a:gd name="T88" fmla="*/ 2147483647 w 5344"/>
                <a:gd name="T89" fmla="*/ 2147483647 h 1817"/>
                <a:gd name="T90" fmla="*/ 2147483647 w 5344"/>
                <a:gd name="T91" fmla="*/ 2147483647 h 1817"/>
                <a:gd name="T92" fmla="*/ 2147483647 w 5344"/>
                <a:gd name="T93" fmla="*/ 2147483647 h 1817"/>
                <a:gd name="T94" fmla="*/ 2147483647 w 5344"/>
                <a:gd name="T95" fmla="*/ 2147483647 h 1817"/>
                <a:gd name="T96" fmla="*/ 2147483647 w 5344"/>
                <a:gd name="T97" fmla="*/ 2147483647 h 1817"/>
                <a:gd name="T98" fmla="*/ 2147483647 w 5344"/>
                <a:gd name="T99" fmla="*/ 2147483647 h 18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4"/>
                <a:gd name="T151" fmla="*/ 0 h 1817"/>
                <a:gd name="T152" fmla="*/ 5344 w 5344"/>
                <a:gd name="T153" fmla="*/ 1817 h 18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4" h="1817">
                  <a:moveTo>
                    <a:pt x="0" y="0"/>
                  </a:moveTo>
                  <a:lnTo>
                    <a:pt x="36" y="4"/>
                  </a:lnTo>
                  <a:lnTo>
                    <a:pt x="71" y="7"/>
                  </a:lnTo>
                  <a:lnTo>
                    <a:pt x="107" y="10"/>
                  </a:lnTo>
                  <a:lnTo>
                    <a:pt x="143" y="14"/>
                  </a:lnTo>
                  <a:lnTo>
                    <a:pt x="178" y="18"/>
                  </a:lnTo>
                  <a:lnTo>
                    <a:pt x="214" y="22"/>
                  </a:lnTo>
                  <a:lnTo>
                    <a:pt x="250" y="27"/>
                  </a:lnTo>
                  <a:lnTo>
                    <a:pt x="285" y="32"/>
                  </a:lnTo>
                  <a:lnTo>
                    <a:pt x="321" y="37"/>
                  </a:lnTo>
                  <a:lnTo>
                    <a:pt x="356" y="44"/>
                  </a:lnTo>
                  <a:lnTo>
                    <a:pt x="392" y="51"/>
                  </a:lnTo>
                  <a:lnTo>
                    <a:pt x="428" y="58"/>
                  </a:lnTo>
                  <a:lnTo>
                    <a:pt x="463" y="67"/>
                  </a:lnTo>
                  <a:lnTo>
                    <a:pt x="499" y="76"/>
                  </a:lnTo>
                  <a:lnTo>
                    <a:pt x="535" y="86"/>
                  </a:lnTo>
                  <a:lnTo>
                    <a:pt x="570" y="98"/>
                  </a:lnTo>
                  <a:lnTo>
                    <a:pt x="606" y="110"/>
                  </a:lnTo>
                  <a:lnTo>
                    <a:pt x="641" y="124"/>
                  </a:lnTo>
                  <a:lnTo>
                    <a:pt x="677" y="138"/>
                  </a:lnTo>
                  <a:lnTo>
                    <a:pt x="713" y="154"/>
                  </a:lnTo>
                  <a:lnTo>
                    <a:pt x="748" y="172"/>
                  </a:lnTo>
                  <a:lnTo>
                    <a:pt x="784" y="190"/>
                  </a:lnTo>
                  <a:lnTo>
                    <a:pt x="820" y="211"/>
                  </a:lnTo>
                  <a:lnTo>
                    <a:pt x="855" y="232"/>
                  </a:lnTo>
                  <a:lnTo>
                    <a:pt x="891" y="256"/>
                  </a:lnTo>
                  <a:lnTo>
                    <a:pt x="926" y="281"/>
                  </a:lnTo>
                  <a:lnTo>
                    <a:pt x="962" y="308"/>
                  </a:lnTo>
                  <a:lnTo>
                    <a:pt x="998" y="337"/>
                  </a:lnTo>
                  <a:lnTo>
                    <a:pt x="1033" y="367"/>
                  </a:lnTo>
                  <a:lnTo>
                    <a:pt x="1069" y="398"/>
                  </a:lnTo>
                  <a:lnTo>
                    <a:pt x="1105" y="430"/>
                  </a:lnTo>
                  <a:lnTo>
                    <a:pt x="1140" y="463"/>
                  </a:lnTo>
                  <a:lnTo>
                    <a:pt x="1176" y="498"/>
                  </a:lnTo>
                  <a:lnTo>
                    <a:pt x="1211" y="533"/>
                  </a:lnTo>
                  <a:lnTo>
                    <a:pt x="1247" y="569"/>
                  </a:lnTo>
                  <a:lnTo>
                    <a:pt x="1283" y="606"/>
                  </a:lnTo>
                  <a:lnTo>
                    <a:pt x="1318" y="643"/>
                  </a:lnTo>
                  <a:lnTo>
                    <a:pt x="1354" y="681"/>
                  </a:lnTo>
                  <a:lnTo>
                    <a:pt x="1390" y="719"/>
                  </a:lnTo>
                  <a:lnTo>
                    <a:pt x="1425" y="758"/>
                  </a:lnTo>
                  <a:lnTo>
                    <a:pt x="1461" y="796"/>
                  </a:lnTo>
                  <a:lnTo>
                    <a:pt x="1496" y="835"/>
                  </a:lnTo>
                  <a:lnTo>
                    <a:pt x="1532" y="874"/>
                  </a:lnTo>
                  <a:lnTo>
                    <a:pt x="1568" y="912"/>
                  </a:lnTo>
                  <a:lnTo>
                    <a:pt x="1603" y="951"/>
                  </a:lnTo>
                  <a:lnTo>
                    <a:pt x="1639" y="989"/>
                  </a:lnTo>
                  <a:lnTo>
                    <a:pt x="1675" y="1026"/>
                  </a:lnTo>
                  <a:lnTo>
                    <a:pt x="1710" y="1063"/>
                  </a:lnTo>
                  <a:lnTo>
                    <a:pt x="1746" y="1100"/>
                  </a:lnTo>
                  <a:lnTo>
                    <a:pt x="1781" y="1136"/>
                  </a:lnTo>
                  <a:lnTo>
                    <a:pt x="1817" y="1169"/>
                  </a:lnTo>
                  <a:lnTo>
                    <a:pt x="1853" y="1202"/>
                  </a:lnTo>
                  <a:lnTo>
                    <a:pt x="1888" y="1233"/>
                  </a:lnTo>
                  <a:lnTo>
                    <a:pt x="1924" y="1264"/>
                  </a:lnTo>
                  <a:lnTo>
                    <a:pt x="1960" y="1294"/>
                  </a:lnTo>
                  <a:lnTo>
                    <a:pt x="1995" y="1323"/>
                  </a:lnTo>
                  <a:lnTo>
                    <a:pt x="2031" y="1352"/>
                  </a:lnTo>
                  <a:lnTo>
                    <a:pt x="2066" y="1379"/>
                  </a:lnTo>
                  <a:lnTo>
                    <a:pt x="2102" y="1406"/>
                  </a:lnTo>
                  <a:lnTo>
                    <a:pt x="2138" y="1431"/>
                  </a:lnTo>
                  <a:lnTo>
                    <a:pt x="2173" y="1456"/>
                  </a:lnTo>
                  <a:lnTo>
                    <a:pt x="2209" y="1480"/>
                  </a:lnTo>
                  <a:lnTo>
                    <a:pt x="2245" y="1503"/>
                  </a:lnTo>
                  <a:lnTo>
                    <a:pt x="2280" y="1525"/>
                  </a:lnTo>
                  <a:lnTo>
                    <a:pt x="2316" y="1546"/>
                  </a:lnTo>
                  <a:lnTo>
                    <a:pt x="2351" y="1566"/>
                  </a:lnTo>
                  <a:lnTo>
                    <a:pt x="2387" y="1585"/>
                  </a:lnTo>
                  <a:lnTo>
                    <a:pt x="2423" y="1603"/>
                  </a:lnTo>
                  <a:lnTo>
                    <a:pt x="2458" y="1621"/>
                  </a:lnTo>
                  <a:lnTo>
                    <a:pt x="2494" y="1637"/>
                  </a:lnTo>
                  <a:lnTo>
                    <a:pt x="2530" y="1652"/>
                  </a:lnTo>
                  <a:lnTo>
                    <a:pt x="2565" y="1666"/>
                  </a:lnTo>
                  <a:lnTo>
                    <a:pt x="2601" y="1680"/>
                  </a:lnTo>
                  <a:lnTo>
                    <a:pt x="2636" y="1692"/>
                  </a:lnTo>
                  <a:lnTo>
                    <a:pt x="2672" y="1703"/>
                  </a:lnTo>
                  <a:lnTo>
                    <a:pt x="2708" y="1713"/>
                  </a:lnTo>
                  <a:lnTo>
                    <a:pt x="2743" y="1721"/>
                  </a:lnTo>
                  <a:lnTo>
                    <a:pt x="2779" y="1728"/>
                  </a:lnTo>
                  <a:lnTo>
                    <a:pt x="2815" y="1735"/>
                  </a:lnTo>
                  <a:lnTo>
                    <a:pt x="2850" y="1741"/>
                  </a:lnTo>
                  <a:lnTo>
                    <a:pt x="2886" y="1746"/>
                  </a:lnTo>
                  <a:lnTo>
                    <a:pt x="2921" y="1750"/>
                  </a:lnTo>
                  <a:lnTo>
                    <a:pt x="2957" y="1753"/>
                  </a:lnTo>
                  <a:lnTo>
                    <a:pt x="2993" y="1756"/>
                  </a:lnTo>
                  <a:lnTo>
                    <a:pt x="3028" y="1759"/>
                  </a:lnTo>
                  <a:lnTo>
                    <a:pt x="3064" y="1760"/>
                  </a:lnTo>
                  <a:lnTo>
                    <a:pt x="3100" y="1762"/>
                  </a:lnTo>
                  <a:lnTo>
                    <a:pt x="3135" y="1763"/>
                  </a:lnTo>
                  <a:lnTo>
                    <a:pt x="3171" y="1763"/>
                  </a:lnTo>
                  <a:lnTo>
                    <a:pt x="3206" y="1764"/>
                  </a:lnTo>
                  <a:lnTo>
                    <a:pt x="3242" y="1764"/>
                  </a:lnTo>
                  <a:lnTo>
                    <a:pt x="3278" y="1763"/>
                  </a:lnTo>
                  <a:lnTo>
                    <a:pt x="3313" y="1763"/>
                  </a:lnTo>
                  <a:lnTo>
                    <a:pt x="3349" y="1763"/>
                  </a:lnTo>
                  <a:lnTo>
                    <a:pt x="3385" y="1762"/>
                  </a:lnTo>
                  <a:lnTo>
                    <a:pt x="3420" y="1762"/>
                  </a:lnTo>
                  <a:lnTo>
                    <a:pt x="3456" y="1761"/>
                  </a:lnTo>
                  <a:lnTo>
                    <a:pt x="3491" y="1761"/>
                  </a:lnTo>
                  <a:lnTo>
                    <a:pt x="3527" y="1760"/>
                  </a:lnTo>
                  <a:lnTo>
                    <a:pt x="3563" y="1760"/>
                  </a:lnTo>
                  <a:lnTo>
                    <a:pt x="3598" y="1759"/>
                  </a:lnTo>
                  <a:lnTo>
                    <a:pt x="3634" y="1759"/>
                  </a:lnTo>
                  <a:lnTo>
                    <a:pt x="3670" y="1758"/>
                  </a:lnTo>
                  <a:lnTo>
                    <a:pt x="3705" y="1758"/>
                  </a:lnTo>
                  <a:lnTo>
                    <a:pt x="3741" y="1758"/>
                  </a:lnTo>
                  <a:lnTo>
                    <a:pt x="3776" y="1759"/>
                  </a:lnTo>
                  <a:lnTo>
                    <a:pt x="3812" y="1759"/>
                  </a:lnTo>
                  <a:lnTo>
                    <a:pt x="3848" y="1760"/>
                  </a:lnTo>
                  <a:lnTo>
                    <a:pt x="3883" y="1760"/>
                  </a:lnTo>
                  <a:lnTo>
                    <a:pt x="3919" y="1761"/>
                  </a:lnTo>
                  <a:lnTo>
                    <a:pt x="3955" y="1762"/>
                  </a:lnTo>
                  <a:lnTo>
                    <a:pt x="3990" y="1764"/>
                  </a:lnTo>
                  <a:lnTo>
                    <a:pt x="4026" y="1765"/>
                  </a:lnTo>
                  <a:lnTo>
                    <a:pt x="4061" y="1767"/>
                  </a:lnTo>
                  <a:lnTo>
                    <a:pt x="4097" y="1768"/>
                  </a:lnTo>
                  <a:lnTo>
                    <a:pt x="4133" y="1770"/>
                  </a:lnTo>
                  <a:lnTo>
                    <a:pt x="4168" y="1772"/>
                  </a:lnTo>
                  <a:lnTo>
                    <a:pt x="4204" y="1774"/>
                  </a:lnTo>
                  <a:lnTo>
                    <a:pt x="4240" y="1776"/>
                  </a:lnTo>
                  <a:lnTo>
                    <a:pt x="4275" y="1778"/>
                  </a:lnTo>
                  <a:lnTo>
                    <a:pt x="4311" y="1780"/>
                  </a:lnTo>
                  <a:lnTo>
                    <a:pt x="4346" y="1782"/>
                  </a:lnTo>
                  <a:lnTo>
                    <a:pt x="4382" y="1784"/>
                  </a:lnTo>
                  <a:lnTo>
                    <a:pt x="4418" y="1786"/>
                  </a:lnTo>
                  <a:lnTo>
                    <a:pt x="4453" y="1789"/>
                  </a:lnTo>
                  <a:lnTo>
                    <a:pt x="4489" y="1790"/>
                  </a:lnTo>
                  <a:lnTo>
                    <a:pt x="4525" y="1791"/>
                  </a:lnTo>
                  <a:lnTo>
                    <a:pt x="4560" y="1792"/>
                  </a:lnTo>
                  <a:lnTo>
                    <a:pt x="4596" y="1793"/>
                  </a:lnTo>
                  <a:lnTo>
                    <a:pt x="4631" y="1794"/>
                  </a:lnTo>
                  <a:lnTo>
                    <a:pt x="4667" y="1795"/>
                  </a:lnTo>
                  <a:lnTo>
                    <a:pt x="4703" y="1796"/>
                  </a:lnTo>
                  <a:lnTo>
                    <a:pt x="4738" y="1797"/>
                  </a:lnTo>
                  <a:lnTo>
                    <a:pt x="4774" y="1798"/>
                  </a:lnTo>
                  <a:lnTo>
                    <a:pt x="4810" y="1799"/>
                  </a:lnTo>
                  <a:lnTo>
                    <a:pt x="4845" y="1800"/>
                  </a:lnTo>
                  <a:lnTo>
                    <a:pt x="4881" y="1801"/>
                  </a:lnTo>
                  <a:lnTo>
                    <a:pt x="4916" y="1803"/>
                  </a:lnTo>
                  <a:lnTo>
                    <a:pt x="4952" y="1804"/>
                  </a:lnTo>
                  <a:lnTo>
                    <a:pt x="4988" y="1805"/>
                  </a:lnTo>
                  <a:lnTo>
                    <a:pt x="5023" y="1806"/>
                  </a:lnTo>
                  <a:lnTo>
                    <a:pt x="5059" y="1807"/>
                  </a:lnTo>
                  <a:lnTo>
                    <a:pt x="5095" y="1808"/>
                  </a:lnTo>
                  <a:lnTo>
                    <a:pt x="5130" y="1810"/>
                  </a:lnTo>
                  <a:lnTo>
                    <a:pt x="5166" y="1811"/>
                  </a:lnTo>
                  <a:lnTo>
                    <a:pt x="5201" y="1812"/>
                  </a:lnTo>
                  <a:lnTo>
                    <a:pt x="5237" y="1813"/>
                  </a:lnTo>
                  <a:lnTo>
                    <a:pt x="5273" y="1814"/>
                  </a:lnTo>
                  <a:lnTo>
                    <a:pt x="5308" y="1816"/>
                  </a:lnTo>
                  <a:lnTo>
                    <a:pt x="5344" y="1817"/>
                  </a:lnTo>
                </a:path>
              </a:pathLst>
            </a:custGeom>
            <a:noFill/>
            <a:ln w="76200">
              <a:solidFill>
                <a:srgbClr val="CC9900"/>
              </a:solidFill>
              <a:round/>
              <a:headEnd/>
              <a:tailEnd/>
            </a:ln>
          </p:spPr>
          <p:txBody>
            <a:bodyPr rot="10800000"/>
            <a:lstStyle/>
            <a:p>
              <a:endParaRPr lang="en-US"/>
            </a:p>
          </p:txBody>
        </p:sp>
        <p:sp>
          <p:nvSpPr>
            <p:cNvPr id="53273" name="Rectangle 39"/>
            <p:cNvSpPr>
              <a:spLocks noChangeArrowheads="1"/>
            </p:cNvSpPr>
            <p:nvPr/>
          </p:nvSpPr>
          <p:spPr bwMode="auto">
            <a:xfrm>
              <a:off x="5791200" y="4191000"/>
              <a:ext cx="1705403" cy="338554"/>
            </a:xfrm>
            <a:prstGeom prst="rect">
              <a:avLst/>
            </a:prstGeom>
            <a:noFill/>
            <a:ln w="9525">
              <a:noFill/>
              <a:miter lim="800000"/>
              <a:headEnd/>
              <a:tailEnd/>
            </a:ln>
          </p:spPr>
          <p:txBody>
            <a:bodyPr wrap="none" lIns="0" tIns="0" rIns="0" bIns="0">
              <a:spAutoFit/>
            </a:bodyPr>
            <a:lstStyle/>
            <a:p>
              <a:pPr defTabSz="914400"/>
              <a:r>
                <a:rPr lang="en-US" sz="2200" b="1">
                  <a:solidFill>
                    <a:srgbClr val="CC9900"/>
                  </a:solidFill>
                  <a:latin typeface="Calibri" pitchFamily="34" charset="0"/>
                </a:rPr>
                <a:t>Partial Agonist</a:t>
              </a:r>
              <a:endParaRPr lang="en-US">
                <a:solidFill>
                  <a:srgbClr val="CC9900"/>
                </a:solidFill>
                <a:latin typeface="Calibri" pitchFamily="34" charset="0"/>
              </a:endParaRPr>
            </a:p>
          </p:txBody>
        </p:sp>
        <p:sp>
          <p:nvSpPr>
            <p:cNvPr id="53274" name="Rectangle 50"/>
            <p:cNvSpPr>
              <a:spLocks noChangeArrowheads="1"/>
            </p:cNvSpPr>
            <p:nvPr/>
          </p:nvSpPr>
          <p:spPr bwMode="auto">
            <a:xfrm>
              <a:off x="5791200" y="4503738"/>
              <a:ext cx="2430474" cy="338554"/>
            </a:xfrm>
            <a:prstGeom prst="rect">
              <a:avLst/>
            </a:prstGeom>
            <a:noFill/>
            <a:ln w="9525">
              <a:noFill/>
              <a:miter lim="800000"/>
              <a:headEnd/>
              <a:tailEnd/>
            </a:ln>
          </p:spPr>
          <p:txBody>
            <a:bodyPr wrap="none" lIns="0" tIns="0" rIns="0" bIns="0">
              <a:spAutoFit/>
            </a:bodyPr>
            <a:lstStyle/>
            <a:p>
              <a:pPr defTabSz="914400"/>
              <a:r>
                <a:rPr lang="en-US" sz="2200" b="1">
                  <a:solidFill>
                    <a:srgbClr val="CC9900"/>
                  </a:solidFill>
                  <a:latin typeface="Calibri" pitchFamily="34" charset="0"/>
                </a:rPr>
                <a:t>(e.g. buprenorphine)</a:t>
              </a:r>
              <a:endParaRPr lang="en-US">
                <a:solidFill>
                  <a:srgbClr val="CC9900"/>
                </a:solidFill>
                <a:latin typeface="Calibri" pitchFamily="34" charset="0"/>
              </a:endParaRPr>
            </a:p>
          </p:txBody>
        </p:sp>
      </p:grpSp>
      <p:sp>
        <p:nvSpPr>
          <p:cNvPr id="53270" name="Rectangle 34"/>
          <p:cNvSpPr txBox="1">
            <a:spLocks noGrp="1" noChangeArrowheads="1"/>
          </p:cNvSpPr>
          <p:nvPr/>
        </p:nvSpPr>
        <p:spPr bwMode="auto">
          <a:xfrm>
            <a:off x="6988175" y="6313488"/>
            <a:ext cx="1905000" cy="457200"/>
          </a:xfrm>
          <a:prstGeom prst="rect">
            <a:avLst/>
          </a:prstGeom>
          <a:noFill/>
          <a:ln w="9525">
            <a:noFill/>
            <a:miter lim="800000"/>
            <a:headEnd/>
            <a:tailEnd/>
          </a:ln>
        </p:spPr>
        <p:txBody>
          <a:bodyPr anchor="b"/>
          <a:lstStyle/>
          <a:p>
            <a:pPr algn="r" defTabSz="914400"/>
            <a:endParaRPr lang="en-US" sz="1400"/>
          </a:p>
        </p:txBody>
      </p:sp>
      <p:sp>
        <p:nvSpPr>
          <p:cNvPr id="53271" name="Slide Number Placeholder 36"/>
          <p:cNvSpPr>
            <a:spLocks noGrp="1"/>
          </p:cNvSpPr>
          <p:nvPr>
            <p:ph type="sldNum" sz="quarter" idx="12"/>
          </p:nvPr>
        </p:nvSpPr>
        <p:spPr bwMode="auto">
          <a:noFill/>
          <a:ln>
            <a:miter lim="800000"/>
            <a:headEnd/>
            <a:tailEnd/>
          </a:ln>
        </p:spPr>
        <p:txBody>
          <a:bodyPr/>
          <a:lstStyle/>
          <a:p>
            <a:fld id="{ACECFB6F-B260-4E38-BDA7-15DA1A04CFCE}" type="slidenum">
              <a:rPr lang="en-US" smtClean="0"/>
              <a:pPr/>
              <a:t>39</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18435" name="Rectangle 2"/>
          <p:cNvSpPr>
            <a:spLocks noGrp="1" noChangeArrowheads="1"/>
          </p:cNvSpPr>
          <p:nvPr>
            <p:ph type="title" idx="4294967295"/>
          </p:nvPr>
        </p:nvSpPr>
        <p:spPr>
          <a:xfrm>
            <a:off x="0" y="473075"/>
            <a:ext cx="8507413" cy="701675"/>
          </a:xfrm>
        </p:spPr>
        <p:txBody>
          <a:bodyPr>
            <a:spAutoFit/>
          </a:bodyPr>
          <a:lstStyle/>
          <a:p>
            <a:r>
              <a:rPr lang="en-US" sz="4000" smtClean="0">
                <a:latin typeface="Impact" pitchFamily="34" charset="0"/>
                <a:ea typeface="ＭＳ Ｐゴシック" pitchFamily="34" charset="-128"/>
              </a:rPr>
              <a:t>Blending Team Members</a:t>
            </a:r>
            <a:endParaRPr lang="en-US" sz="4000" b="1" smtClean="0">
              <a:latin typeface="Impact" pitchFamily="34" charset="0"/>
              <a:ea typeface="ＭＳ Ｐゴシック" pitchFamily="34" charset="-128"/>
            </a:endParaRPr>
          </a:p>
        </p:txBody>
      </p:sp>
      <p:sp>
        <p:nvSpPr>
          <p:cNvPr id="9220" name="Rectangle 3"/>
          <p:cNvSpPr>
            <a:spLocks noGrp="1" noChangeArrowheads="1"/>
          </p:cNvSpPr>
          <p:nvPr>
            <p:ph type="body" idx="4294967295"/>
          </p:nvPr>
        </p:nvSpPr>
        <p:spPr>
          <a:xfrm>
            <a:off x="228600" y="1524000"/>
            <a:ext cx="8686800" cy="3810000"/>
          </a:xfrm>
        </p:spPr>
        <p:txBody>
          <a:bodyPr/>
          <a:lstStyle/>
          <a:p>
            <a:pPr>
              <a:buClr>
                <a:schemeClr val="tx1"/>
              </a:buClr>
              <a:buFontTx/>
              <a:buChar char="•"/>
            </a:pPr>
            <a:r>
              <a:rPr lang="en-US" sz="2500" smtClean="0">
                <a:solidFill>
                  <a:schemeClr val="hlink"/>
                </a:solidFill>
                <a:ea typeface="ＭＳ Ｐゴシック" pitchFamily="34" charset="-128"/>
              </a:rPr>
              <a:t>Thomas Freese, Ph.D. – Chair  – Pacific Southwest ATTC </a:t>
            </a:r>
          </a:p>
          <a:p>
            <a:pPr>
              <a:buFontTx/>
              <a:buChar char="•"/>
            </a:pPr>
            <a:r>
              <a:rPr lang="en-US" sz="2500" smtClean="0">
                <a:ea typeface="ＭＳ Ｐゴシック" pitchFamily="34" charset="-128"/>
              </a:rPr>
              <a:t>Michael Bogenschutz, M.D. – CTN  Southwest Node</a:t>
            </a:r>
          </a:p>
          <a:p>
            <a:pPr>
              <a:buClr>
                <a:schemeClr val="tx1"/>
              </a:buClr>
              <a:buFontTx/>
              <a:buChar char="•"/>
            </a:pPr>
            <a:r>
              <a:rPr lang="en-US" sz="2500" smtClean="0">
                <a:solidFill>
                  <a:schemeClr val="hlink"/>
                </a:solidFill>
                <a:ea typeface="ＭＳ Ｐゴシック" pitchFamily="34" charset="-128"/>
              </a:rPr>
              <a:t>Thomas Durham, Ph.D. – Central East ATTC</a:t>
            </a:r>
          </a:p>
          <a:p>
            <a:pPr>
              <a:buFontTx/>
              <a:buChar char="•"/>
            </a:pPr>
            <a:r>
              <a:rPr lang="en-US" sz="2500" smtClean="0">
                <a:ea typeface="ＭＳ Ｐゴシック" pitchFamily="34" charset="-128"/>
              </a:rPr>
              <a:t>Shannon Garrett, LGSW, CSC-AD – CTP Mid-Atlantic Node</a:t>
            </a:r>
          </a:p>
          <a:p>
            <a:pPr>
              <a:buFontTx/>
              <a:buChar char="•"/>
            </a:pPr>
            <a:r>
              <a:rPr lang="en-US" sz="2500" smtClean="0">
                <a:ea typeface="ＭＳ Ｐゴシック" pitchFamily="34" charset="-128"/>
              </a:rPr>
              <a:t>Laura McNicholas, M.D., Ph.D. – CTN Delaware Valley Node</a:t>
            </a:r>
          </a:p>
          <a:p>
            <a:pPr>
              <a:buClr>
                <a:schemeClr val="tx1"/>
              </a:buClr>
              <a:buFontTx/>
              <a:buChar char="•"/>
            </a:pPr>
            <a:r>
              <a:rPr lang="en-US" sz="2500" smtClean="0">
                <a:solidFill>
                  <a:schemeClr val="hlink"/>
                </a:solidFill>
                <a:ea typeface="ＭＳ Ｐゴシック" pitchFamily="34" charset="-128"/>
              </a:rPr>
              <a:t>Beth Rutkowski, M.P.H. – Pacific Southwest ATTC</a:t>
            </a:r>
          </a:p>
          <a:p>
            <a:pPr>
              <a:buFontTx/>
              <a:buChar char="•"/>
            </a:pPr>
            <a:r>
              <a:rPr lang="en-US" sz="2500" smtClean="0">
                <a:ea typeface="ＭＳ Ｐゴシック" pitchFamily="34" charset="-128"/>
              </a:rPr>
              <a:t>Susan Storti, Ph.D., R.N. – Synergy Enterprises, Inc.</a:t>
            </a:r>
          </a:p>
          <a:p>
            <a:pPr>
              <a:buFontTx/>
              <a:buChar char="•"/>
            </a:pPr>
            <a:r>
              <a:rPr lang="en-US" sz="2500" smtClean="0">
                <a:ea typeface="ＭＳ Ｐゴシック" pitchFamily="34" charset="-128"/>
              </a:rPr>
              <a:t>Geetha Subramaniam, M.D. – CTN Mid-Atlantic Node</a:t>
            </a:r>
          </a:p>
          <a:p>
            <a:pPr>
              <a:buClr>
                <a:schemeClr val="tx1"/>
              </a:buClr>
              <a:buFontTx/>
              <a:buChar char="•"/>
            </a:pPr>
            <a:r>
              <a:rPr lang="en-US" sz="2500" smtClean="0">
                <a:solidFill>
                  <a:schemeClr val="hlink"/>
                </a:solidFill>
                <a:ea typeface="ＭＳ Ｐゴシック" pitchFamily="34" charset="-128"/>
              </a:rPr>
              <a:t>Pamela Waters, M.Ed., CAC, CPP – Southern Coast  ATTC</a:t>
            </a:r>
          </a:p>
        </p:txBody>
      </p:sp>
      <p:sp>
        <p:nvSpPr>
          <p:cNvPr id="18437" name="Text Box 5"/>
          <p:cNvSpPr txBox="1">
            <a:spLocks noChangeArrowheads="1"/>
          </p:cNvSpPr>
          <p:nvPr/>
        </p:nvSpPr>
        <p:spPr bwMode="auto">
          <a:xfrm>
            <a:off x="228600" y="6207125"/>
            <a:ext cx="8278813" cy="376238"/>
          </a:xfrm>
          <a:prstGeom prst="rect">
            <a:avLst/>
          </a:prstGeom>
          <a:noFill/>
          <a:ln w="9525">
            <a:solidFill>
              <a:schemeClr val="tx1"/>
            </a:solidFill>
            <a:miter lim="800000"/>
            <a:headEnd/>
            <a:tailEnd/>
          </a:ln>
        </p:spPr>
        <p:txBody>
          <a:bodyPr>
            <a:spAutoFit/>
          </a:bodyPr>
          <a:lstStyle/>
          <a:p>
            <a:pPr algn="ctr" defTabSz="914400"/>
            <a:r>
              <a:rPr lang="en-US" sz="1800">
                <a:solidFill>
                  <a:schemeClr val="hlink"/>
                </a:solidFill>
                <a:latin typeface="Times New Roman" pitchFamily="18" charset="0"/>
              </a:rPr>
              <a:t>ATTC representative</a:t>
            </a:r>
            <a:r>
              <a:rPr lang="en-US" sz="1800">
                <a:latin typeface="Times New Roman" pitchFamily="18" charset="0"/>
              </a:rPr>
              <a:t>	NIDA representative/Community treatment provider</a:t>
            </a:r>
          </a:p>
        </p:txBody>
      </p:sp>
      <p:sp>
        <p:nvSpPr>
          <p:cNvPr id="18438" name="Slide Number Placeholder 5"/>
          <p:cNvSpPr>
            <a:spLocks noGrp="1"/>
          </p:cNvSpPr>
          <p:nvPr>
            <p:ph type="sldNum" sz="quarter" idx="12"/>
          </p:nvPr>
        </p:nvSpPr>
        <p:spPr bwMode="auto">
          <a:noFill/>
          <a:ln>
            <a:miter lim="800000"/>
            <a:headEnd/>
            <a:tailEnd/>
          </a:ln>
        </p:spPr>
        <p:txBody>
          <a:bodyPr/>
          <a:lstStyle/>
          <a:p>
            <a:fld id="{1D032A6D-AC23-4429-B07C-A8114E9D39CC}"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wipe(left)">
                                      <p:cBhvr>
                                        <p:cTn id="7" dur="500"/>
                                        <p:tgtEl>
                                          <p:spTgt spid="922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0">
                                            <p:txEl>
                                              <p:pRg st="2" end="2"/>
                                            </p:txEl>
                                          </p:spTgt>
                                        </p:tgtEl>
                                        <p:attrNameLst>
                                          <p:attrName>style.visibility</p:attrName>
                                        </p:attrNameLst>
                                      </p:cBhvr>
                                      <p:to>
                                        <p:strVal val="visible"/>
                                      </p:to>
                                    </p:set>
                                    <p:animEffect transition="in" filter="wipe(left)">
                                      <p:cBhvr>
                                        <p:cTn id="10" dur="500"/>
                                        <p:tgtEl>
                                          <p:spTgt spid="9220">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20">
                                            <p:txEl>
                                              <p:pRg st="5" end="5"/>
                                            </p:txEl>
                                          </p:spTgt>
                                        </p:tgtEl>
                                        <p:attrNameLst>
                                          <p:attrName>style.visibility</p:attrName>
                                        </p:attrNameLst>
                                      </p:cBhvr>
                                      <p:to>
                                        <p:strVal val="visible"/>
                                      </p:to>
                                    </p:set>
                                    <p:animEffect transition="in" filter="wipe(left)">
                                      <p:cBhvr>
                                        <p:cTn id="13" dur="500"/>
                                        <p:tgtEl>
                                          <p:spTgt spid="9220">
                                            <p:txEl>
                                              <p:pRg st="5" end="5"/>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20">
                                            <p:txEl>
                                              <p:pRg st="8" end="8"/>
                                            </p:txEl>
                                          </p:spTgt>
                                        </p:tgtEl>
                                        <p:attrNameLst>
                                          <p:attrName>style.visibility</p:attrName>
                                        </p:attrNameLst>
                                      </p:cBhvr>
                                      <p:to>
                                        <p:strVal val="visible"/>
                                      </p:to>
                                    </p:set>
                                    <p:animEffect transition="in" filter="wipe(left)">
                                      <p:cBhvr>
                                        <p:cTn id="16" dur="500"/>
                                        <p:tgtEl>
                                          <p:spTgt spid="9220">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20">
                                            <p:txEl>
                                              <p:pRg st="1" end="1"/>
                                            </p:txEl>
                                          </p:spTgt>
                                        </p:tgtEl>
                                        <p:attrNameLst>
                                          <p:attrName>style.visibility</p:attrName>
                                        </p:attrNameLst>
                                      </p:cBhvr>
                                      <p:to>
                                        <p:strVal val="visible"/>
                                      </p:to>
                                    </p:set>
                                    <p:animEffect transition="in" filter="wipe(left)">
                                      <p:cBhvr>
                                        <p:cTn id="21" dur="500"/>
                                        <p:tgtEl>
                                          <p:spTgt spid="9220">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220">
                                            <p:txEl>
                                              <p:pRg st="3" end="3"/>
                                            </p:txEl>
                                          </p:spTgt>
                                        </p:tgtEl>
                                        <p:attrNameLst>
                                          <p:attrName>style.visibility</p:attrName>
                                        </p:attrNameLst>
                                      </p:cBhvr>
                                      <p:to>
                                        <p:strVal val="visible"/>
                                      </p:to>
                                    </p:set>
                                    <p:animEffect transition="in" filter="wipe(left)">
                                      <p:cBhvr>
                                        <p:cTn id="24" dur="500"/>
                                        <p:tgtEl>
                                          <p:spTgt spid="9220">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animEffect transition="in" filter="wipe(left)">
                                      <p:cBhvr>
                                        <p:cTn id="27" dur="500"/>
                                        <p:tgtEl>
                                          <p:spTgt spid="9220">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220">
                                            <p:txEl>
                                              <p:pRg st="6" end="6"/>
                                            </p:txEl>
                                          </p:spTgt>
                                        </p:tgtEl>
                                        <p:attrNameLst>
                                          <p:attrName>style.visibility</p:attrName>
                                        </p:attrNameLst>
                                      </p:cBhvr>
                                      <p:to>
                                        <p:strVal val="visible"/>
                                      </p:to>
                                    </p:set>
                                    <p:animEffect transition="in" filter="wipe(left)">
                                      <p:cBhvr>
                                        <p:cTn id="30" dur="500"/>
                                        <p:tgtEl>
                                          <p:spTgt spid="9220">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220">
                                            <p:txEl>
                                              <p:pRg st="7" end="7"/>
                                            </p:txEl>
                                          </p:spTgt>
                                        </p:tgtEl>
                                        <p:attrNameLst>
                                          <p:attrName>style.visibility</p:attrName>
                                        </p:attrNameLst>
                                      </p:cBhvr>
                                      <p:to>
                                        <p:strVal val="visible"/>
                                      </p:to>
                                    </p:set>
                                    <p:animEffect transition="in" filter="wipe(left)">
                                      <p:cBhvr>
                                        <p:cTn id="33" dur="500"/>
                                        <p:tgtEl>
                                          <p:spTgt spid="92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334963"/>
            <a:ext cx="8372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Buprenorphine</a:t>
            </a:r>
          </a:p>
        </p:txBody>
      </p:sp>
      <p:sp>
        <p:nvSpPr>
          <p:cNvPr id="696324" name="Rectangle 4"/>
          <p:cNvSpPr>
            <a:spLocks noChangeArrowheads="1"/>
          </p:cNvSpPr>
          <p:nvPr/>
        </p:nvSpPr>
        <p:spPr bwMode="auto">
          <a:xfrm>
            <a:off x="228600" y="1219200"/>
            <a:ext cx="8328025" cy="4495800"/>
          </a:xfrm>
          <a:prstGeom prst="rect">
            <a:avLst/>
          </a:prstGeom>
          <a:noFill/>
          <a:ln w="9525">
            <a:noFill/>
            <a:miter lim="800000"/>
            <a:headEnd/>
            <a:tailEnd/>
          </a:ln>
        </p:spPr>
        <p:txBody>
          <a:bodyPr/>
          <a:lstStyle/>
          <a:p>
            <a:pPr marL="342900" indent="-342900" defTabSz="914400">
              <a:spcBef>
                <a:spcPct val="20000"/>
              </a:spcBef>
              <a:buClr>
                <a:schemeClr val="tx1"/>
              </a:buClr>
              <a:buFontTx/>
              <a:buChar char="•"/>
            </a:pPr>
            <a:r>
              <a:rPr lang="en-US" sz="2600">
                <a:solidFill>
                  <a:schemeClr val="hlink"/>
                </a:solidFill>
                <a:latin typeface="Calibri" pitchFamily="34" charset="0"/>
              </a:rPr>
              <a:t>Partial Opioid Agonist</a:t>
            </a:r>
          </a:p>
          <a:p>
            <a:pPr marL="625475" lvl="1" indent="-285750" defTabSz="914400">
              <a:spcBef>
                <a:spcPct val="20000"/>
              </a:spcBef>
              <a:buFont typeface="Calibri" pitchFamily="34" charset="0"/>
              <a:buChar char="–"/>
            </a:pPr>
            <a:r>
              <a:rPr lang="en-US" sz="2600">
                <a:latin typeface="Calibri" pitchFamily="34" charset="0"/>
              </a:rPr>
              <a:t>Has effects of </a:t>
            </a:r>
            <a:r>
              <a:rPr lang="en-US" sz="2600">
                <a:solidFill>
                  <a:schemeClr val="hlink"/>
                </a:solidFill>
                <a:latin typeface="Calibri" pitchFamily="34" charset="0"/>
              </a:rPr>
              <a:t>typical opioid agonists at lower</a:t>
            </a:r>
            <a:r>
              <a:rPr lang="en-US" sz="2600">
                <a:solidFill>
                  <a:srgbClr val="FFBA49"/>
                </a:solidFill>
                <a:latin typeface="Calibri" pitchFamily="34" charset="0"/>
              </a:rPr>
              <a:t> </a:t>
            </a:r>
            <a:r>
              <a:rPr lang="en-US" sz="2600">
                <a:latin typeface="Calibri" pitchFamily="34" charset="0"/>
              </a:rPr>
              <a:t>doses </a:t>
            </a:r>
          </a:p>
          <a:p>
            <a:pPr marL="625475" lvl="1" indent="-285750" defTabSz="914400">
              <a:spcBef>
                <a:spcPct val="20000"/>
              </a:spcBef>
              <a:buFont typeface="Calibri" pitchFamily="34" charset="0"/>
              <a:buChar char="–"/>
            </a:pPr>
            <a:r>
              <a:rPr lang="en-US" sz="2600">
                <a:latin typeface="Calibri" pitchFamily="34" charset="0"/>
              </a:rPr>
              <a:t>Produces a </a:t>
            </a:r>
            <a:r>
              <a:rPr lang="en-US" sz="2600">
                <a:solidFill>
                  <a:schemeClr val="hlink"/>
                </a:solidFill>
                <a:latin typeface="Calibri" pitchFamily="34" charset="0"/>
              </a:rPr>
              <a:t>ceiling effect at higher</a:t>
            </a:r>
            <a:r>
              <a:rPr lang="en-US" sz="2600">
                <a:solidFill>
                  <a:srgbClr val="FFBA49"/>
                </a:solidFill>
                <a:latin typeface="Calibri" pitchFamily="34" charset="0"/>
              </a:rPr>
              <a:t> </a:t>
            </a:r>
            <a:r>
              <a:rPr lang="en-US" sz="2600">
                <a:latin typeface="Calibri" pitchFamily="34" charset="0"/>
              </a:rPr>
              <a:t>doses</a:t>
            </a:r>
          </a:p>
          <a:p>
            <a:pPr marL="625475" lvl="1" indent="-285750" defTabSz="914400">
              <a:spcBef>
                <a:spcPct val="20000"/>
              </a:spcBef>
              <a:buFont typeface="Calibri" pitchFamily="34" charset="0"/>
              <a:buChar char="–"/>
            </a:pPr>
            <a:r>
              <a:rPr lang="en-US" sz="2600">
                <a:latin typeface="Calibri" pitchFamily="34" charset="0"/>
              </a:rPr>
              <a:t>Binds strongly to opioid receptor and is </a:t>
            </a:r>
            <a:r>
              <a:rPr lang="en-US" sz="2600">
                <a:solidFill>
                  <a:schemeClr val="hlink"/>
                </a:solidFill>
                <a:latin typeface="Calibri" pitchFamily="34" charset="0"/>
              </a:rPr>
              <a:t>long-acting</a:t>
            </a:r>
          </a:p>
          <a:p>
            <a:pPr marL="342900" indent="-342900" defTabSz="914400">
              <a:spcBef>
                <a:spcPct val="20000"/>
              </a:spcBef>
              <a:spcAft>
                <a:spcPct val="5000"/>
              </a:spcAft>
              <a:buClr>
                <a:schemeClr val="tx1"/>
              </a:buClr>
              <a:buFontTx/>
              <a:buChar char="•"/>
            </a:pPr>
            <a:r>
              <a:rPr lang="en-US" sz="2600">
                <a:solidFill>
                  <a:schemeClr val="hlink"/>
                </a:solidFill>
                <a:latin typeface="Calibri" pitchFamily="34" charset="0"/>
              </a:rPr>
              <a:t>Safe and effective</a:t>
            </a:r>
            <a:r>
              <a:rPr lang="en-US" sz="2600">
                <a:solidFill>
                  <a:srgbClr val="FFBA49"/>
                </a:solidFill>
                <a:latin typeface="Calibri" pitchFamily="34" charset="0"/>
              </a:rPr>
              <a:t> </a:t>
            </a:r>
            <a:r>
              <a:rPr lang="en-US" sz="2600">
                <a:latin typeface="Calibri" pitchFamily="34" charset="0"/>
              </a:rPr>
              <a:t>therapy for opioid maintenance and detoxification in adults</a:t>
            </a:r>
          </a:p>
          <a:p>
            <a:pPr marL="342900" indent="-342900" defTabSz="914400">
              <a:spcBef>
                <a:spcPct val="20000"/>
              </a:spcBef>
              <a:spcAft>
                <a:spcPct val="5000"/>
              </a:spcAft>
              <a:buClr>
                <a:schemeClr val="tx1"/>
              </a:buClr>
              <a:buFontTx/>
              <a:buChar char="•"/>
            </a:pPr>
            <a:r>
              <a:rPr lang="en-US" sz="2600">
                <a:solidFill>
                  <a:schemeClr val="hlink"/>
                </a:solidFill>
                <a:latin typeface="Calibri" pitchFamily="34" charset="0"/>
              </a:rPr>
              <a:t>Slow to dissociate from receptors</a:t>
            </a:r>
            <a:r>
              <a:rPr lang="en-US" sz="2600">
                <a:latin typeface="Calibri" pitchFamily="34" charset="0"/>
              </a:rPr>
              <a:t> so effects last even if one daily dose is missed (reduced effects may be felt few days after prolonged use).</a:t>
            </a:r>
          </a:p>
          <a:p>
            <a:pPr marL="342900" indent="-342900" defTabSz="914400">
              <a:spcBef>
                <a:spcPct val="20000"/>
              </a:spcBef>
              <a:spcAft>
                <a:spcPct val="5000"/>
              </a:spcAft>
              <a:buClr>
                <a:schemeClr val="tx1"/>
              </a:buClr>
              <a:buFontTx/>
              <a:buChar char="•"/>
            </a:pPr>
            <a:r>
              <a:rPr lang="en-US" sz="2600">
                <a:solidFill>
                  <a:schemeClr val="hlink"/>
                </a:solidFill>
                <a:latin typeface="Calibri" pitchFamily="34" charset="0"/>
              </a:rPr>
              <a:t>FDA approved</a:t>
            </a:r>
            <a:r>
              <a:rPr lang="en-US" sz="2600">
                <a:solidFill>
                  <a:srgbClr val="FFBA49"/>
                </a:solidFill>
                <a:latin typeface="Calibri" pitchFamily="34" charset="0"/>
              </a:rPr>
              <a:t> </a:t>
            </a:r>
            <a:r>
              <a:rPr lang="en-US" sz="2600">
                <a:latin typeface="Calibri" pitchFamily="34" charset="0"/>
              </a:rPr>
              <a:t>for use with opioid dependent persons age </a:t>
            </a:r>
            <a:r>
              <a:rPr lang="en-US" sz="2600">
                <a:solidFill>
                  <a:schemeClr val="hlink"/>
                </a:solidFill>
                <a:latin typeface="Calibri" pitchFamily="34" charset="0"/>
              </a:rPr>
              <a:t>16</a:t>
            </a:r>
            <a:r>
              <a:rPr lang="en-US" sz="2600">
                <a:solidFill>
                  <a:schemeClr val="bg1"/>
                </a:solidFill>
                <a:latin typeface="Calibri" pitchFamily="34" charset="0"/>
              </a:rPr>
              <a:t> </a:t>
            </a:r>
            <a:r>
              <a:rPr lang="en-US" sz="2600">
                <a:latin typeface="Calibri" pitchFamily="34" charset="0"/>
              </a:rPr>
              <a:t>and older</a:t>
            </a:r>
          </a:p>
        </p:txBody>
      </p:sp>
      <p:sp>
        <p:nvSpPr>
          <p:cNvPr id="5427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54277" name="Slide Number Placeholder 4"/>
          <p:cNvSpPr>
            <a:spLocks noGrp="1"/>
          </p:cNvSpPr>
          <p:nvPr>
            <p:ph type="sldNum" sz="quarter" idx="12"/>
          </p:nvPr>
        </p:nvSpPr>
        <p:spPr bwMode="auto">
          <a:noFill/>
          <a:ln>
            <a:miter lim="800000"/>
            <a:headEnd/>
            <a:tailEnd/>
          </a:ln>
        </p:spPr>
        <p:txBody>
          <a:bodyPr/>
          <a:lstStyle/>
          <a:p>
            <a:fld id="{470B3EF4-4414-4357-9989-5D0889BA55F6}" type="slidenum">
              <a:rPr lang="en-US" smtClean="0"/>
              <a:pPr/>
              <a:t>40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24">
                                            <p:txEl>
                                              <p:pRg st="0" end="0"/>
                                            </p:txEl>
                                          </p:spTgt>
                                        </p:tgtEl>
                                        <p:attrNameLst>
                                          <p:attrName>style.visibility</p:attrName>
                                        </p:attrNameLst>
                                      </p:cBhvr>
                                      <p:to>
                                        <p:strVal val="visible"/>
                                      </p:to>
                                    </p:set>
                                    <p:animEffect transition="in" filter="wipe(left)">
                                      <p:cBhvr>
                                        <p:cTn id="7" dur="500"/>
                                        <p:tgtEl>
                                          <p:spTgt spid="696324">
                                            <p:txEl>
                                              <p:pRg st="0" end="0"/>
                                            </p:txEl>
                                          </p:spTgt>
                                        </p:tgtEl>
                                      </p:cBhvr>
                                    </p:animEffect>
                                  </p:childTnLst>
                                  <p:subTnLst>
                                    <p:animClr clrSpc="rgb" dir="cw">
                                      <p:cBhvr override="childStyle">
                                        <p:cTn dur="1" fill="hold" display="0" masterRel="nextClick" afterEffect="1"/>
                                        <p:tgtEl>
                                          <p:spTgt spid="696324">
                                            <p:txEl>
                                              <p:pRg st="0" end="0"/>
                                            </p:txEl>
                                          </p:spTgt>
                                        </p:tgtEl>
                                        <p:attrNameLst>
                                          <p:attrName>ppt_c</p:attrName>
                                        </p:attrNameLst>
                                      </p:cBhvr>
                                      <p:to>
                                        <a:srgbClr val="D86C00"/>
                                      </p:to>
                                    </p:animClr>
                                  </p:subTnLst>
                                </p:cTn>
                              </p:par>
                              <p:par>
                                <p:cTn id="8" presetID="22" presetClass="entr" presetSubtype="8" fill="hold" grpId="0" nodeType="withEffect">
                                  <p:stCondLst>
                                    <p:cond delay="0"/>
                                  </p:stCondLst>
                                  <p:childTnLst>
                                    <p:set>
                                      <p:cBhvr>
                                        <p:cTn id="9" dur="1" fill="hold">
                                          <p:stCondLst>
                                            <p:cond delay="0"/>
                                          </p:stCondLst>
                                        </p:cTn>
                                        <p:tgtEl>
                                          <p:spTgt spid="696324">
                                            <p:txEl>
                                              <p:pRg st="1" end="1"/>
                                            </p:txEl>
                                          </p:spTgt>
                                        </p:tgtEl>
                                        <p:attrNameLst>
                                          <p:attrName>style.visibility</p:attrName>
                                        </p:attrNameLst>
                                      </p:cBhvr>
                                      <p:to>
                                        <p:strVal val="visible"/>
                                      </p:to>
                                    </p:set>
                                    <p:animEffect transition="in" filter="wipe(left)">
                                      <p:cBhvr>
                                        <p:cTn id="10" dur="500"/>
                                        <p:tgtEl>
                                          <p:spTgt spid="696324">
                                            <p:txEl>
                                              <p:pRg st="1" end="1"/>
                                            </p:txEl>
                                          </p:spTgt>
                                        </p:tgtEl>
                                      </p:cBhvr>
                                    </p:animEffect>
                                  </p:childTnLst>
                                  <p:subTnLst>
                                    <p:animClr clrSpc="rgb" dir="cw">
                                      <p:cBhvr override="childStyle">
                                        <p:cTn dur="1" fill="hold" display="0" masterRel="nextClick" afterEffect="1"/>
                                        <p:tgtEl>
                                          <p:spTgt spid="696324">
                                            <p:txEl>
                                              <p:pRg st="1" end="1"/>
                                            </p:txEl>
                                          </p:spTgt>
                                        </p:tgtEl>
                                        <p:attrNameLst>
                                          <p:attrName>ppt_c</p:attrName>
                                        </p:attrNameLst>
                                      </p:cBhvr>
                                      <p:to>
                                        <a:srgbClr val="D86C00"/>
                                      </p:to>
                                    </p:animClr>
                                  </p:subTnLst>
                                </p:cTn>
                              </p:par>
                              <p:par>
                                <p:cTn id="11" presetID="22" presetClass="entr" presetSubtype="8" fill="hold" grpId="0" nodeType="withEffect">
                                  <p:stCondLst>
                                    <p:cond delay="0"/>
                                  </p:stCondLst>
                                  <p:childTnLst>
                                    <p:set>
                                      <p:cBhvr>
                                        <p:cTn id="12" dur="1" fill="hold">
                                          <p:stCondLst>
                                            <p:cond delay="0"/>
                                          </p:stCondLst>
                                        </p:cTn>
                                        <p:tgtEl>
                                          <p:spTgt spid="696324">
                                            <p:txEl>
                                              <p:pRg st="2" end="2"/>
                                            </p:txEl>
                                          </p:spTgt>
                                        </p:tgtEl>
                                        <p:attrNameLst>
                                          <p:attrName>style.visibility</p:attrName>
                                        </p:attrNameLst>
                                      </p:cBhvr>
                                      <p:to>
                                        <p:strVal val="visible"/>
                                      </p:to>
                                    </p:set>
                                    <p:animEffect transition="in" filter="wipe(left)">
                                      <p:cBhvr>
                                        <p:cTn id="13" dur="500"/>
                                        <p:tgtEl>
                                          <p:spTgt spid="696324">
                                            <p:txEl>
                                              <p:pRg st="2" end="2"/>
                                            </p:txEl>
                                          </p:spTgt>
                                        </p:tgtEl>
                                      </p:cBhvr>
                                    </p:animEffect>
                                  </p:childTnLst>
                                  <p:subTnLst>
                                    <p:animClr clrSpc="rgb" dir="cw">
                                      <p:cBhvr override="childStyle">
                                        <p:cTn dur="1" fill="hold" display="0" masterRel="nextClick" afterEffect="1"/>
                                        <p:tgtEl>
                                          <p:spTgt spid="696324">
                                            <p:txEl>
                                              <p:pRg st="2" end="2"/>
                                            </p:txEl>
                                          </p:spTgt>
                                        </p:tgtEl>
                                        <p:attrNameLst>
                                          <p:attrName>ppt_c</p:attrName>
                                        </p:attrNameLst>
                                      </p:cBhvr>
                                      <p:to>
                                        <a:srgbClr val="D86C00"/>
                                      </p:to>
                                    </p:animClr>
                                  </p:subTnLst>
                                </p:cTn>
                              </p:par>
                              <p:par>
                                <p:cTn id="14" presetID="22" presetClass="entr" presetSubtype="8" fill="hold" grpId="0" nodeType="withEffect">
                                  <p:stCondLst>
                                    <p:cond delay="0"/>
                                  </p:stCondLst>
                                  <p:childTnLst>
                                    <p:set>
                                      <p:cBhvr>
                                        <p:cTn id="15" dur="1" fill="hold">
                                          <p:stCondLst>
                                            <p:cond delay="0"/>
                                          </p:stCondLst>
                                        </p:cTn>
                                        <p:tgtEl>
                                          <p:spTgt spid="696324">
                                            <p:txEl>
                                              <p:pRg st="3" end="3"/>
                                            </p:txEl>
                                          </p:spTgt>
                                        </p:tgtEl>
                                        <p:attrNameLst>
                                          <p:attrName>style.visibility</p:attrName>
                                        </p:attrNameLst>
                                      </p:cBhvr>
                                      <p:to>
                                        <p:strVal val="visible"/>
                                      </p:to>
                                    </p:set>
                                    <p:animEffect transition="in" filter="wipe(left)">
                                      <p:cBhvr>
                                        <p:cTn id="16" dur="500"/>
                                        <p:tgtEl>
                                          <p:spTgt spid="696324">
                                            <p:txEl>
                                              <p:pRg st="3" end="3"/>
                                            </p:txEl>
                                          </p:spTgt>
                                        </p:tgtEl>
                                      </p:cBhvr>
                                    </p:animEffect>
                                  </p:childTnLst>
                                  <p:subTnLst>
                                    <p:animClr clrSpc="rgb" dir="cw">
                                      <p:cBhvr override="childStyle">
                                        <p:cTn dur="1" fill="hold" display="0" masterRel="nextClick" afterEffect="1"/>
                                        <p:tgtEl>
                                          <p:spTgt spid="696324">
                                            <p:txEl>
                                              <p:pRg st="3" end="3"/>
                                            </p:txEl>
                                          </p:spTgt>
                                        </p:tgtEl>
                                        <p:attrNameLst>
                                          <p:attrName>ppt_c</p:attrName>
                                        </p:attrNameLst>
                                      </p:cBhvr>
                                      <p:to>
                                        <a:srgbClr val="D86C00"/>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96324">
                                            <p:txEl>
                                              <p:pRg st="4" end="4"/>
                                            </p:txEl>
                                          </p:spTgt>
                                        </p:tgtEl>
                                        <p:attrNameLst>
                                          <p:attrName>style.visibility</p:attrName>
                                        </p:attrNameLst>
                                      </p:cBhvr>
                                      <p:to>
                                        <p:strVal val="visible"/>
                                      </p:to>
                                    </p:set>
                                    <p:animEffect transition="in" filter="wipe(left)">
                                      <p:cBhvr>
                                        <p:cTn id="21" dur="500"/>
                                        <p:tgtEl>
                                          <p:spTgt spid="696324">
                                            <p:txEl>
                                              <p:pRg st="4" end="4"/>
                                            </p:txEl>
                                          </p:spTgt>
                                        </p:tgtEl>
                                      </p:cBhvr>
                                    </p:animEffect>
                                  </p:childTnLst>
                                  <p:subTnLst>
                                    <p:animClr clrSpc="rgb" dir="cw">
                                      <p:cBhvr override="childStyle">
                                        <p:cTn dur="1" fill="hold" display="0" masterRel="nextClick" afterEffect="1"/>
                                        <p:tgtEl>
                                          <p:spTgt spid="696324">
                                            <p:txEl>
                                              <p:pRg st="4" end="4"/>
                                            </p:txEl>
                                          </p:spTgt>
                                        </p:tgtEl>
                                        <p:attrNameLst>
                                          <p:attrName>ppt_c</p:attrName>
                                        </p:attrNameLst>
                                      </p:cBhvr>
                                      <p:to>
                                        <a:srgbClr val="D86C00"/>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6324">
                                            <p:txEl>
                                              <p:pRg st="5" end="5"/>
                                            </p:txEl>
                                          </p:spTgt>
                                        </p:tgtEl>
                                        <p:attrNameLst>
                                          <p:attrName>style.visibility</p:attrName>
                                        </p:attrNameLst>
                                      </p:cBhvr>
                                      <p:to>
                                        <p:strVal val="visible"/>
                                      </p:to>
                                    </p:set>
                                    <p:animEffect transition="in" filter="wipe(left)">
                                      <p:cBhvr>
                                        <p:cTn id="26" dur="500"/>
                                        <p:tgtEl>
                                          <p:spTgt spid="696324">
                                            <p:txEl>
                                              <p:pRg st="5" end="5"/>
                                            </p:txEl>
                                          </p:spTgt>
                                        </p:tgtEl>
                                      </p:cBhvr>
                                    </p:animEffect>
                                  </p:childTnLst>
                                  <p:subTnLst>
                                    <p:animClr clrSpc="rgb" dir="cw">
                                      <p:cBhvr override="childStyle">
                                        <p:cTn dur="1" fill="hold" display="0" masterRel="nextClick" afterEffect="1"/>
                                        <p:tgtEl>
                                          <p:spTgt spid="696324">
                                            <p:txEl>
                                              <p:pRg st="5" end="5"/>
                                            </p:txEl>
                                          </p:spTgt>
                                        </p:tgtEl>
                                        <p:attrNameLst>
                                          <p:attrName>ppt_c</p:attrName>
                                        </p:attrNameLst>
                                      </p:cBhvr>
                                      <p:to>
                                        <a:srgbClr val="D86C00"/>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96324">
                                            <p:txEl>
                                              <p:pRg st="6" end="6"/>
                                            </p:txEl>
                                          </p:spTgt>
                                        </p:tgtEl>
                                        <p:attrNameLst>
                                          <p:attrName>style.visibility</p:attrName>
                                        </p:attrNameLst>
                                      </p:cBhvr>
                                      <p:to>
                                        <p:strVal val="visible"/>
                                      </p:to>
                                    </p:set>
                                    <p:animEffect transition="in" filter="wipe(left)">
                                      <p:cBhvr>
                                        <p:cTn id="31" dur="500"/>
                                        <p:tgtEl>
                                          <p:spTgt spid="6963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350838"/>
            <a:ext cx="85598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Development of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Tablet Formulations of Buprenorphine</a:t>
            </a:r>
          </a:p>
        </p:txBody>
      </p:sp>
      <p:sp>
        <p:nvSpPr>
          <p:cNvPr id="579587" name="Rectangle 3"/>
          <p:cNvSpPr>
            <a:spLocks noGrp="1" noChangeArrowheads="1"/>
          </p:cNvSpPr>
          <p:nvPr>
            <p:ph type="body" idx="4294967295"/>
          </p:nvPr>
        </p:nvSpPr>
        <p:spPr>
          <a:xfrm>
            <a:off x="284163" y="1884363"/>
            <a:ext cx="8275637" cy="3619500"/>
          </a:xfrm>
        </p:spPr>
        <p:txBody>
          <a:bodyPr/>
          <a:lstStyle/>
          <a:p>
            <a:pPr>
              <a:lnSpc>
                <a:spcPct val="90000"/>
              </a:lnSpc>
              <a:buFontTx/>
              <a:buChar char="•"/>
            </a:pPr>
            <a:r>
              <a:rPr lang="en-US" sz="2600" smtClean="0">
                <a:ea typeface="ＭＳ Ｐゴシック" pitchFamily="34" charset="-128"/>
              </a:rPr>
              <a:t>Buprenorphine is currently marketed for opioid treatment under the trade names:</a:t>
            </a:r>
          </a:p>
          <a:p>
            <a:pPr>
              <a:lnSpc>
                <a:spcPct val="90000"/>
              </a:lnSpc>
              <a:buFont typeface="Wingdings" pitchFamily="2" charset="2"/>
              <a:buChar char="§"/>
            </a:pPr>
            <a:endParaRPr lang="en-US" sz="2800" smtClean="0">
              <a:ea typeface="ＭＳ Ｐゴシック" pitchFamily="34" charset="-128"/>
            </a:endParaRPr>
          </a:p>
          <a:p>
            <a:pPr>
              <a:lnSpc>
                <a:spcPct val="90000"/>
              </a:lnSpc>
              <a:buFont typeface="Wingdings" pitchFamily="2" charset="2"/>
              <a:buChar char="§"/>
            </a:pPr>
            <a:endParaRPr lang="en-US" sz="2800" smtClean="0">
              <a:ea typeface="ＭＳ Ｐゴシック" pitchFamily="34" charset="-128"/>
            </a:endParaRPr>
          </a:p>
          <a:p>
            <a:pPr>
              <a:lnSpc>
                <a:spcPct val="90000"/>
              </a:lnSpc>
              <a:buFont typeface="Wingdings" pitchFamily="2" charset="2"/>
              <a:buChar char="§"/>
            </a:pPr>
            <a:endParaRPr lang="en-US" sz="2800" smtClean="0">
              <a:ea typeface="ＭＳ Ｐゴシック" pitchFamily="34" charset="-128"/>
            </a:endParaRPr>
          </a:p>
          <a:p>
            <a:pPr>
              <a:lnSpc>
                <a:spcPct val="90000"/>
              </a:lnSpc>
              <a:buFont typeface="Wingdings" pitchFamily="2" charset="2"/>
              <a:buChar char="§"/>
            </a:pPr>
            <a:endParaRPr lang="en-US" sz="2800" smtClean="0">
              <a:ea typeface="ＭＳ Ｐゴシック" pitchFamily="34" charset="-128"/>
            </a:endParaRPr>
          </a:p>
          <a:p>
            <a:pPr>
              <a:lnSpc>
                <a:spcPct val="90000"/>
              </a:lnSpc>
              <a:buFont typeface="Wingdings" pitchFamily="2" charset="2"/>
              <a:buChar char="§"/>
            </a:pPr>
            <a:endParaRPr lang="en-US" sz="1000" smtClean="0">
              <a:ea typeface="ＭＳ Ｐゴシック" pitchFamily="34" charset="-128"/>
            </a:endParaRPr>
          </a:p>
          <a:p>
            <a:pPr>
              <a:lnSpc>
                <a:spcPct val="90000"/>
              </a:lnSpc>
              <a:buFontTx/>
              <a:buChar char="•"/>
            </a:pPr>
            <a:r>
              <a:rPr lang="en-US" sz="2600" smtClean="0">
                <a:ea typeface="ＭＳ Ｐゴシック" pitchFamily="34" charset="-128"/>
              </a:rPr>
              <a:t>Over 25 years of research</a:t>
            </a:r>
          </a:p>
          <a:p>
            <a:pPr>
              <a:lnSpc>
                <a:spcPct val="90000"/>
              </a:lnSpc>
              <a:buFontTx/>
              <a:buChar char="•"/>
            </a:pPr>
            <a:r>
              <a:rPr lang="en-US" sz="2600" smtClean="0">
                <a:ea typeface="ＭＳ Ｐゴシック" pitchFamily="34" charset="-128"/>
              </a:rPr>
              <a:t>Over 5,000 patients exposed during clinical trials</a:t>
            </a:r>
          </a:p>
          <a:p>
            <a:pPr>
              <a:lnSpc>
                <a:spcPct val="90000"/>
              </a:lnSpc>
              <a:buFontTx/>
              <a:buChar char="•"/>
            </a:pPr>
            <a:r>
              <a:rPr lang="en-US" sz="2600" smtClean="0">
                <a:ea typeface="ＭＳ Ｐゴシック" pitchFamily="34" charset="-128"/>
              </a:rPr>
              <a:t>Proven safe and effective for the  treatment of opioid addiction</a:t>
            </a:r>
          </a:p>
        </p:txBody>
      </p:sp>
      <p:grpSp>
        <p:nvGrpSpPr>
          <p:cNvPr id="2" name="Group 8"/>
          <p:cNvGrpSpPr>
            <a:grpSpLocks/>
          </p:cNvGrpSpPr>
          <p:nvPr/>
        </p:nvGrpSpPr>
        <p:grpSpPr bwMode="auto">
          <a:xfrm>
            <a:off x="1230313" y="3122613"/>
            <a:ext cx="2495550" cy="1517650"/>
            <a:chOff x="1230309" y="3163190"/>
            <a:chExt cx="2494833" cy="1516784"/>
          </a:xfrm>
        </p:grpSpPr>
        <p:pic>
          <p:nvPicPr>
            <p:cNvPr id="55306" name="Picture 5" descr="subutex tablet"/>
            <p:cNvPicPr>
              <a:picLocks noChangeAspect="1" noChangeArrowheads="1"/>
            </p:cNvPicPr>
            <p:nvPr/>
          </p:nvPicPr>
          <p:blipFill>
            <a:blip r:embed="rId3"/>
            <a:srcRect/>
            <a:stretch>
              <a:fillRect/>
            </a:stretch>
          </p:blipFill>
          <p:spPr bwMode="auto">
            <a:xfrm>
              <a:off x="1793487" y="3163190"/>
              <a:ext cx="1370064" cy="690370"/>
            </a:xfrm>
            <a:prstGeom prst="rect">
              <a:avLst/>
            </a:prstGeom>
            <a:noFill/>
            <a:ln w="9525">
              <a:noFill/>
              <a:miter lim="800000"/>
              <a:headEnd/>
              <a:tailEnd/>
            </a:ln>
          </p:spPr>
        </p:pic>
        <p:sp>
          <p:nvSpPr>
            <p:cNvPr id="55307" name="Rectangle 5"/>
            <p:cNvSpPr>
              <a:spLocks noChangeArrowheads="1"/>
            </p:cNvSpPr>
            <p:nvPr/>
          </p:nvSpPr>
          <p:spPr bwMode="auto">
            <a:xfrm>
              <a:off x="1230309" y="3734364"/>
              <a:ext cx="2494833" cy="945610"/>
            </a:xfrm>
            <a:prstGeom prst="rect">
              <a:avLst/>
            </a:prstGeom>
            <a:noFill/>
            <a:ln w="9525">
              <a:noFill/>
              <a:miter lim="800000"/>
              <a:headEnd/>
              <a:tailEnd/>
            </a:ln>
          </p:spPr>
          <p:txBody>
            <a:bodyPr wrap="none">
              <a:spAutoFit/>
            </a:bodyPr>
            <a:lstStyle/>
            <a:p>
              <a:pPr algn="ctr" defTabSz="914400"/>
              <a:r>
                <a:rPr lang="en-US" sz="2800">
                  <a:solidFill>
                    <a:schemeClr val="hlink"/>
                  </a:solidFill>
                  <a:latin typeface="Times New Roman" pitchFamily="18" charset="0"/>
                </a:rPr>
                <a:t>Subutex</a:t>
              </a:r>
              <a:r>
                <a:rPr lang="en-US" sz="2800" baseline="30000">
                  <a:solidFill>
                    <a:schemeClr val="hlink"/>
                  </a:solidFill>
                  <a:latin typeface="Times New Roman" pitchFamily="18" charset="0"/>
                </a:rPr>
                <a:t>®</a:t>
              </a:r>
            </a:p>
            <a:p>
              <a:pPr algn="ctr" defTabSz="914400"/>
              <a:r>
                <a:rPr lang="en-US" sz="2800">
                  <a:solidFill>
                    <a:schemeClr val="hlink"/>
                  </a:solidFill>
                  <a:latin typeface="Times New Roman" pitchFamily="18" charset="0"/>
                </a:rPr>
                <a:t>(buprenorphine)</a:t>
              </a:r>
            </a:p>
          </p:txBody>
        </p:sp>
      </p:grpSp>
      <p:grpSp>
        <p:nvGrpSpPr>
          <p:cNvPr id="3" name="Group 7"/>
          <p:cNvGrpSpPr>
            <a:grpSpLocks/>
          </p:cNvGrpSpPr>
          <p:nvPr/>
        </p:nvGrpSpPr>
        <p:grpSpPr bwMode="auto">
          <a:xfrm>
            <a:off x="4038600" y="2932113"/>
            <a:ext cx="3962400" cy="1708150"/>
            <a:chOff x="4876800" y="3124200"/>
            <a:chExt cx="3962400" cy="1708169"/>
          </a:xfrm>
        </p:grpSpPr>
        <p:pic>
          <p:nvPicPr>
            <p:cNvPr id="55304" name="Picture 4" descr="suboxone tablet"/>
            <p:cNvPicPr>
              <a:picLocks noChangeAspect="1" noChangeArrowheads="1"/>
            </p:cNvPicPr>
            <p:nvPr/>
          </p:nvPicPr>
          <p:blipFill>
            <a:blip r:embed="rId4"/>
            <a:srcRect/>
            <a:stretch>
              <a:fillRect/>
            </a:stretch>
          </p:blipFill>
          <p:spPr bwMode="auto">
            <a:xfrm>
              <a:off x="6387254" y="3124200"/>
              <a:ext cx="941492" cy="933486"/>
            </a:xfrm>
            <a:prstGeom prst="rect">
              <a:avLst/>
            </a:prstGeom>
            <a:noFill/>
            <a:ln w="9525">
              <a:noFill/>
              <a:miter lim="800000"/>
              <a:headEnd/>
              <a:tailEnd/>
            </a:ln>
          </p:spPr>
        </p:pic>
        <p:sp>
          <p:nvSpPr>
            <p:cNvPr id="55305" name="Rectangle 6"/>
            <p:cNvSpPr>
              <a:spLocks noChangeArrowheads="1"/>
            </p:cNvSpPr>
            <p:nvPr/>
          </p:nvSpPr>
          <p:spPr bwMode="auto">
            <a:xfrm>
              <a:off x="4876800" y="3886209"/>
              <a:ext cx="3962400" cy="946160"/>
            </a:xfrm>
            <a:prstGeom prst="rect">
              <a:avLst/>
            </a:prstGeom>
            <a:noFill/>
            <a:ln w="9525">
              <a:noFill/>
              <a:miter lim="800000"/>
              <a:headEnd/>
              <a:tailEnd/>
            </a:ln>
          </p:spPr>
          <p:txBody>
            <a:bodyPr>
              <a:spAutoFit/>
            </a:bodyPr>
            <a:lstStyle/>
            <a:p>
              <a:pPr algn="ctr" defTabSz="914400"/>
              <a:r>
                <a:rPr lang="en-US" sz="2800">
                  <a:solidFill>
                    <a:schemeClr val="hlink"/>
                  </a:solidFill>
                  <a:latin typeface="Times New Roman" pitchFamily="18" charset="0"/>
                </a:rPr>
                <a:t>Suboxone</a:t>
              </a:r>
              <a:r>
                <a:rPr lang="en-US" sz="2800" baseline="30000">
                  <a:solidFill>
                    <a:schemeClr val="hlink"/>
                  </a:solidFill>
                  <a:latin typeface="Times New Roman" pitchFamily="18" charset="0"/>
                </a:rPr>
                <a:t>®</a:t>
              </a:r>
              <a:r>
                <a:rPr lang="en-US" sz="2800">
                  <a:solidFill>
                    <a:schemeClr val="hlink"/>
                  </a:solidFill>
                  <a:latin typeface="Times New Roman" pitchFamily="18" charset="0"/>
                </a:rPr>
                <a:t> (buprenorphine/naloxone) </a:t>
              </a:r>
            </a:p>
          </p:txBody>
        </p:sp>
      </p:grpSp>
      <p:sp>
        <p:nvSpPr>
          <p:cNvPr id="5530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55303" name="Slide Number Placeholder 10"/>
          <p:cNvSpPr>
            <a:spLocks noGrp="1"/>
          </p:cNvSpPr>
          <p:nvPr>
            <p:ph type="sldNum" sz="quarter" idx="12"/>
          </p:nvPr>
        </p:nvSpPr>
        <p:spPr bwMode="auto">
          <a:noFill/>
          <a:ln>
            <a:miter lim="800000"/>
            <a:headEnd/>
            <a:tailEnd/>
          </a:ln>
        </p:spPr>
        <p:txBody>
          <a:bodyPr/>
          <a:lstStyle/>
          <a:p>
            <a:fld id="{655FC9F8-29F7-47C6-AE90-0BEB94FFEE88}" type="slidenum">
              <a:rPr lang="en-US" smtClean="0"/>
              <a:pPr/>
              <a:t>41</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style.rotation</p:attrName>
                                        </p:attrNameLst>
                                      </p:cBhvr>
                                      <p:tavLst>
                                        <p:tav tm="0">
                                          <p:val>
                                            <p:fltVal val="720"/>
                                          </p:val>
                                        </p:tav>
                                        <p:tav tm="100000">
                                          <p:val>
                                            <p:fltVal val="0"/>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79587">
                                            <p:txEl>
                                              <p:pRg st="6" end="6"/>
                                            </p:txEl>
                                          </p:spTgt>
                                        </p:tgtEl>
                                        <p:attrNameLst>
                                          <p:attrName>style.visibility</p:attrName>
                                        </p:attrNameLst>
                                      </p:cBhvr>
                                      <p:to>
                                        <p:strVal val="visible"/>
                                      </p:to>
                                    </p:set>
                                    <p:animEffect transition="in" filter="wipe(left)">
                                      <p:cBhvr>
                                        <p:cTn id="23" dur="500"/>
                                        <p:tgtEl>
                                          <p:spTgt spid="579587">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79587">
                                            <p:txEl>
                                              <p:pRg st="7" end="7"/>
                                            </p:txEl>
                                          </p:spTgt>
                                        </p:tgtEl>
                                        <p:attrNameLst>
                                          <p:attrName>style.visibility</p:attrName>
                                        </p:attrNameLst>
                                      </p:cBhvr>
                                      <p:to>
                                        <p:strVal val="visible"/>
                                      </p:to>
                                    </p:set>
                                    <p:animEffect transition="in" filter="wipe(left)">
                                      <p:cBhvr>
                                        <p:cTn id="26" dur="500"/>
                                        <p:tgtEl>
                                          <p:spTgt spid="579587">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579587">
                                            <p:txEl>
                                              <p:pRg st="8" end="8"/>
                                            </p:txEl>
                                          </p:spTgt>
                                        </p:tgtEl>
                                        <p:attrNameLst>
                                          <p:attrName>style.visibility</p:attrName>
                                        </p:attrNameLst>
                                      </p:cBhvr>
                                      <p:to>
                                        <p:strVal val="visible"/>
                                      </p:to>
                                    </p:set>
                                    <p:animEffect transition="in" filter="wipe(left)">
                                      <p:cBhvr>
                                        <p:cTn id="29" dur="500"/>
                                        <p:tgtEl>
                                          <p:spTgt spid="5795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250825"/>
            <a:ext cx="8455025" cy="18605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Buprenorphine: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A Science-Based Treatment</a:t>
            </a: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
        <p:nvSpPr>
          <p:cNvPr id="56323" name="Rectangle 3"/>
          <p:cNvSpPr>
            <a:spLocks noGrp="1" noChangeArrowheads="1"/>
          </p:cNvSpPr>
          <p:nvPr>
            <p:ph type="body" idx="4294967295"/>
          </p:nvPr>
        </p:nvSpPr>
        <p:spPr>
          <a:xfrm>
            <a:off x="225425" y="1751013"/>
            <a:ext cx="8229600" cy="4114800"/>
          </a:xfrm>
        </p:spPr>
        <p:txBody>
          <a:bodyPr/>
          <a:lstStyle/>
          <a:p>
            <a:pPr marL="0" indent="0" defTabSz="914400">
              <a:lnSpc>
                <a:spcPct val="80000"/>
              </a:lnSpc>
              <a:buFont typeface="Arial" charset="0"/>
              <a:buNone/>
            </a:pPr>
            <a:r>
              <a:rPr lang="en-US" sz="2800" smtClean="0">
                <a:ea typeface="ＭＳ Ｐゴシック" pitchFamily="34" charset="-128"/>
                <a:cs typeface="Arial" charset="0"/>
              </a:rPr>
              <a:t>Clinical trials with opioid dependent adults have established the effectiveness of buprenorphine for the treatment of heroin addiction. Effectiveness of buprenorphine has been compared to:</a:t>
            </a:r>
          </a:p>
          <a:p>
            <a:pPr marL="0" indent="0" defTabSz="914400">
              <a:lnSpc>
                <a:spcPct val="80000"/>
              </a:lnSpc>
              <a:buFont typeface="Arial" charset="0"/>
              <a:buNone/>
            </a:pPr>
            <a:endParaRPr lang="en-US" sz="2800" smtClean="0">
              <a:ea typeface="ＭＳ Ｐゴシック" pitchFamily="34" charset="-128"/>
              <a:cs typeface="Arial" charset="0"/>
            </a:endParaRPr>
          </a:p>
          <a:p>
            <a:pPr marL="0" indent="0" defTabSz="914400">
              <a:lnSpc>
                <a:spcPct val="80000"/>
              </a:lnSpc>
              <a:buClr>
                <a:schemeClr val="tx1"/>
              </a:buClr>
              <a:buFontTx/>
              <a:buChar char="•"/>
            </a:pPr>
            <a:r>
              <a:rPr lang="en-US" sz="2800" smtClean="0">
                <a:solidFill>
                  <a:schemeClr val="bg1"/>
                </a:solidFill>
                <a:ea typeface="ＭＳ Ｐゴシック" pitchFamily="34" charset="-128"/>
                <a:cs typeface="Arial" charset="0"/>
              </a:rPr>
              <a:t> </a:t>
            </a:r>
            <a:r>
              <a:rPr lang="en-US" sz="2800" smtClean="0">
                <a:solidFill>
                  <a:schemeClr val="hlink"/>
                </a:solidFill>
                <a:ea typeface="ＭＳ Ｐゴシック" pitchFamily="34" charset="-128"/>
                <a:cs typeface="Arial" charset="0"/>
              </a:rPr>
              <a:t>Placebo</a:t>
            </a:r>
            <a:r>
              <a:rPr lang="en-US" sz="2800" smtClean="0">
                <a:ea typeface="ＭＳ Ｐゴシック" pitchFamily="34" charset="-128"/>
                <a:cs typeface="Arial" charset="0"/>
              </a:rPr>
              <a:t> </a:t>
            </a:r>
            <a:r>
              <a:rPr lang="en-US" sz="1400" smtClean="0">
                <a:ea typeface="ＭＳ Ｐゴシック" pitchFamily="34" charset="-128"/>
                <a:cs typeface="Arial" charset="0"/>
              </a:rPr>
              <a:t>(Johnson et al., 1995; Kakko et al., 2003; Ling et al., 1998) </a:t>
            </a:r>
            <a:endParaRPr lang="en-US" sz="1400" smtClean="0">
              <a:ea typeface="ＭＳ Ｐゴシック" pitchFamily="34" charset="-128"/>
            </a:endParaRPr>
          </a:p>
          <a:p>
            <a:pPr marL="0" indent="0" defTabSz="914400">
              <a:lnSpc>
                <a:spcPct val="80000"/>
              </a:lnSpc>
              <a:buClr>
                <a:schemeClr val="tx1"/>
              </a:buClr>
              <a:buFontTx/>
              <a:buChar char="•"/>
            </a:pPr>
            <a:r>
              <a:rPr lang="en-US" sz="2800" smtClean="0">
                <a:solidFill>
                  <a:schemeClr val="bg1"/>
                </a:solidFill>
                <a:ea typeface="ＭＳ Ｐゴシック" pitchFamily="34" charset="-128"/>
                <a:cs typeface="Arial" charset="0"/>
              </a:rPr>
              <a:t> </a:t>
            </a:r>
            <a:r>
              <a:rPr lang="en-US" sz="2800" smtClean="0">
                <a:solidFill>
                  <a:schemeClr val="hlink"/>
                </a:solidFill>
                <a:ea typeface="ＭＳ Ｐゴシック" pitchFamily="34" charset="-128"/>
                <a:cs typeface="Arial" charset="0"/>
              </a:rPr>
              <a:t>Methadone</a:t>
            </a:r>
            <a:r>
              <a:rPr lang="en-US" sz="2800" smtClean="0">
                <a:ea typeface="ＭＳ Ｐゴシック" pitchFamily="34" charset="-128"/>
                <a:cs typeface="Arial" charset="0"/>
              </a:rPr>
              <a:t> </a:t>
            </a:r>
            <a:r>
              <a:rPr lang="en-US" sz="1400" smtClean="0">
                <a:ea typeface="ＭＳ Ｐゴシック" pitchFamily="34" charset="-128"/>
                <a:cs typeface="Arial" charset="0"/>
              </a:rPr>
              <a:t>(Fischer et al., 1999; Johnson, Jaffee, &amp; Fudula, 1992; Ling et al., 1996; </a:t>
            </a:r>
          </a:p>
          <a:p>
            <a:pPr marL="0" indent="0" defTabSz="914400">
              <a:lnSpc>
                <a:spcPct val="80000"/>
              </a:lnSpc>
              <a:buFontTx/>
              <a:buNone/>
            </a:pPr>
            <a:r>
              <a:rPr lang="en-US" sz="1400" smtClean="0">
                <a:ea typeface="ＭＳ Ｐゴシック" pitchFamily="34" charset="-128"/>
                <a:cs typeface="Arial" charset="0"/>
              </a:rPr>
              <a:t>       Schottenfield et al., 1997; Strain et al., 1994)</a:t>
            </a:r>
            <a:r>
              <a:rPr lang="en-US" sz="2000" smtClean="0">
                <a:ea typeface="ＭＳ Ｐゴシック" pitchFamily="34" charset="-128"/>
                <a:cs typeface="Arial" charset="0"/>
              </a:rPr>
              <a:t> </a:t>
            </a:r>
            <a:endParaRPr lang="en-US" sz="2000" smtClean="0">
              <a:ea typeface="ＭＳ Ｐゴシック" pitchFamily="34" charset="-128"/>
            </a:endParaRPr>
          </a:p>
          <a:p>
            <a:pPr marL="0" indent="0" defTabSz="914400">
              <a:lnSpc>
                <a:spcPct val="80000"/>
              </a:lnSpc>
              <a:buClr>
                <a:schemeClr val="tx1"/>
              </a:buClr>
              <a:buFontTx/>
              <a:buChar char="•"/>
            </a:pPr>
            <a:r>
              <a:rPr lang="en-US" sz="2800" smtClean="0">
                <a:solidFill>
                  <a:schemeClr val="bg1"/>
                </a:solidFill>
                <a:ea typeface="ＭＳ Ｐゴシック" pitchFamily="34" charset="-128"/>
                <a:cs typeface="Arial" charset="0"/>
              </a:rPr>
              <a:t> </a:t>
            </a:r>
            <a:r>
              <a:rPr lang="en-US" sz="2800" smtClean="0">
                <a:solidFill>
                  <a:schemeClr val="hlink"/>
                </a:solidFill>
                <a:ea typeface="ＭＳ Ｐゴシック" pitchFamily="34" charset="-128"/>
                <a:cs typeface="Arial" charset="0"/>
              </a:rPr>
              <a:t>Methadone and LAAM (levo-alpha-acetyl-methadol)</a:t>
            </a:r>
            <a:r>
              <a:rPr lang="en-US" sz="2800" smtClean="0">
                <a:solidFill>
                  <a:srgbClr val="FFBA49"/>
                </a:solidFill>
                <a:ea typeface="ＭＳ Ｐゴシック" pitchFamily="34" charset="-128"/>
                <a:cs typeface="Arial" charset="0"/>
              </a:rPr>
              <a:t> </a:t>
            </a:r>
          </a:p>
          <a:p>
            <a:pPr marL="0" indent="0" defTabSz="914400">
              <a:lnSpc>
                <a:spcPct val="80000"/>
              </a:lnSpc>
              <a:buFont typeface="Wingdings" pitchFamily="2" charset="2"/>
              <a:buNone/>
            </a:pPr>
            <a:r>
              <a:rPr lang="en-US" sz="1400" smtClean="0">
                <a:ea typeface="ＭＳ Ｐゴシック" pitchFamily="34" charset="-128"/>
                <a:cs typeface="Arial" charset="0"/>
              </a:rPr>
              <a:t>      (Johnson et al., 2000)</a:t>
            </a:r>
          </a:p>
        </p:txBody>
      </p:sp>
      <p:sp>
        <p:nvSpPr>
          <p:cNvPr id="5632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56325" name="Slide Number Placeholder 4"/>
          <p:cNvSpPr>
            <a:spLocks noGrp="1"/>
          </p:cNvSpPr>
          <p:nvPr>
            <p:ph type="sldNum" sz="quarter" idx="12"/>
          </p:nvPr>
        </p:nvSpPr>
        <p:spPr bwMode="auto">
          <a:noFill/>
          <a:ln>
            <a:miter lim="800000"/>
            <a:headEnd/>
            <a:tailEnd/>
          </a:ln>
        </p:spPr>
        <p:txBody>
          <a:bodyPr/>
          <a:lstStyle/>
          <a:p>
            <a:fld id="{1D18AB56-E77C-4582-A776-BBDE03C3A94B}"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33363" y="357188"/>
            <a:ext cx="7907337"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cs typeface="Times New Roman" pitchFamily="18" charset="0"/>
              </a:rPr>
              <a:t>Buprenorphine Research Outcomes</a:t>
            </a:r>
            <a:r>
              <a:rPr lang="en-US" sz="3600" b="1" smtClean="0">
                <a:ea typeface="ＭＳ Ｐゴシック" pitchFamily="34" charset="-128"/>
                <a:cs typeface="Times New Roman" pitchFamily="18" charset="0"/>
              </a:rPr>
              <a:t> </a:t>
            </a:r>
          </a:p>
        </p:txBody>
      </p:sp>
      <p:sp>
        <p:nvSpPr>
          <p:cNvPr id="582659" name="Rectangle 3"/>
          <p:cNvSpPr>
            <a:spLocks noGrp="1" noChangeArrowheads="1"/>
          </p:cNvSpPr>
          <p:nvPr>
            <p:ph type="body" idx="4294967295"/>
          </p:nvPr>
        </p:nvSpPr>
        <p:spPr>
          <a:xfrm>
            <a:off x="233363" y="1371600"/>
            <a:ext cx="8191500" cy="4724400"/>
          </a:xfrm>
        </p:spPr>
        <p:txBody>
          <a:bodyPr/>
          <a:lstStyle/>
          <a:p>
            <a:pPr>
              <a:lnSpc>
                <a:spcPct val="80000"/>
              </a:lnSpc>
              <a:buFontTx/>
              <a:buChar char="•"/>
            </a:pPr>
            <a:r>
              <a:rPr lang="en-US" sz="2800" smtClean="0">
                <a:ea typeface="ＭＳ Ｐゴシック" pitchFamily="34" charset="-128"/>
                <a:cs typeface="Arial" charset="0"/>
              </a:rPr>
              <a:t>Buprenorphine is as effective as </a:t>
            </a:r>
            <a:r>
              <a:rPr lang="en-US" sz="2800" smtClean="0">
                <a:solidFill>
                  <a:schemeClr val="hlink"/>
                </a:solidFill>
                <a:ea typeface="ＭＳ Ｐゴシック" pitchFamily="34" charset="-128"/>
                <a:cs typeface="Arial" charset="0"/>
              </a:rPr>
              <a:t>moderate doses</a:t>
            </a:r>
            <a:r>
              <a:rPr lang="en-US" sz="2800" smtClean="0">
                <a:solidFill>
                  <a:schemeClr val="bg1"/>
                </a:solidFill>
                <a:ea typeface="ＭＳ Ｐゴシック" pitchFamily="34" charset="-128"/>
                <a:cs typeface="Arial" charset="0"/>
              </a:rPr>
              <a:t> </a:t>
            </a:r>
            <a:r>
              <a:rPr lang="en-US" sz="2800" smtClean="0">
                <a:solidFill>
                  <a:schemeClr val="hlink"/>
                </a:solidFill>
                <a:ea typeface="ＭＳ Ｐゴシック" pitchFamily="34" charset="-128"/>
                <a:cs typeface="Arial" charset="0"/>
              </a:rPr>
              <a:t>of methadone</a:t>
            </a:r>
            <a:r>
              <a:rPr lang="en-US" sz="2800" smtClean="0">
                <a:solidFill>
                  <a:srgbClr val="FFBA49"/>
                </a:solidFill>
                <a:ea typeface="ＭＳ Ｐゴシック" pitchFamily="34" charset="-128"/>
                <a:cs typeface="Arial" charset="0"/>
              </a:rPr>
              <a:t> </a:t>
            </a:r>
            <a:r>
              <a:rPr lang="en-US" sz="1400" smtClean="0">
                <a:ea typeface="ＭＳ Ｐゴシック" pitchFamily="34" charset="-128"/>
                <a:cs typeface="Arial" charset="0"/>
              </a:rPr>
              <a:t>(Fischer et al., 1999; Johnson, Jaffee, &amp;Fudula, 1992; Ling et al., 1996; Schottenfield et al., 1997; Strain et al., 1994).</a:t>
            </a:r>
          </a:p>
          <a:p>
            <a:pPr>
              <a:lnSpc>
                <a:spcPct val="80000"/>
              </a:lnSpc>
              <a:buFontTx/>
              <a:buChar char="•"/>
            </a:pPr>
            <a:endParaRPr lang="en-US" sz="1400" smtClean="0">
              <a:ea typeface="ＭＳ Ｐゴシック" pitchFamily="34" charset="-128"/>
            </a:endParaRPr>
          </a:p>
          <a:p>
            <a:pPr>
              <a:lnSpc>
                <a:spcPct val="80000"/>
              </a:lnSpc>
              <a:buFontTx/>
              <a:buChar char="•"/>
            </a:pPr>
            <a:r>
              <a:rPr lang="en-US" sz="2800" smtClean="0">
                <a:ea typeface="ＭＳ Ｐゴシック" pitchFamily="34" charset="-128"/>
                <a:cs typeface="Arial" charset="0"/>
              </a:rPr>
              <a:t>Buprenorphine is as effective as </a:t>
            </a:r>
            <a:r>
              <a:rPr lang="en-US" sz="2800" smtClean="0">
                <a:solidFill>
                  <a:schemeClr val="hlink"/>
                </a:solidFill>
                <a:ea typeface="ＭＳ Ｐゴシック" pitchFamily="34" charset="-128"/>
                <a:cs typeface="Arial" charset="0"/>
              </a:rPr>
              <a:t>moderate doses of LAAM</a:t>
            </a:r>
            <a:r>
              <a:rPr lang="en-US" sz="2800" smtClean="0">
                <a:solidFill>
                  <a:srgbClr val="FFBA49"/>
                </a:solidFill>
                <a:ea typeface="ＭＳ Ｐゴシック" pitchFamily="34" charset="-128"/>
                <a:cs typeface="Arial" charset="0"/>
              </a:rPr>
              <a:t> </a:t>
            </a:r>
            <a:r>
              <a:rPr lang="en-US" sz="1400" smtClean="0">
                <a:ea typeface="ＭＳ Ｐゴシック" pitchFamily="34" charset="-128"/>
                <a:cs typeface="Arial" charset="0"/>
              </a:rPr>
              <a:t>(Johnson et al., 2000).</a:t>
            </a:r>
            <a:r>
              <a:rPr lang="en-US" sz="2800" smtClean="0">
                <a:ea typeface="ＭＳ Ｐゴシック" pitchFamily="34" charset="-128"/>
                <a:cs typeface="Arial" charset="0"/>
              </a:rPr>
              <a:t> </a:t>
            </a:r>
          </a:p>
          <a:p>
            <a:pPr>
              <a:lnSpc>
                <a:spcPct val="80000"/>
              </a:lnSpc>
              <a:buFontTx/>
              <a:buChar char="•"/>
            </a:pPr>
            <a:endParaRPr lang="en-US" sz="1200" smtClean="0">
              <a:ea typeface="ＭＳ Ｐゴシック" pitchFamily="34" charset="-128"/>
            </a:endParaRPr>
          </a:p>
          <a:p>
            <a:pPr>
              <a:lnSpc>
                <a:spcPct val="80000"/>
              </a:lnSpc>
              <a:buFontTx/>
              <a:buChar char="•"/>
            </a:pPr>
            <a:r>
              <a:rPr lang="en-US" sz="2800" smtClean="0">
                <a:ea typeface="ＭＳ Ｐゴシック" pitchFamily="34" charset="-128"/>
                <a:cs typeface="Arial" charset="0"/>
              </a:rPr>
              <a:t>Buprenorphine's partial agonist effects make it </a:t>
            </a:r>
            <a:r>
              <a:rPr lang="en-US" sz="2800" smtClean="0">
                <a:solidFill>
                  <a:schemeClr val="hlink"/>
                </a:solidFill>
                <a:ea typeface="ＭＳ Ｐゴシック" pitchFamily="34" charset="-128"/>
                <a:cs typeface="Arial" charset="0"/>
              </a:rPr>
              <a:t>mildly reinforcing</a:t>
            </a:r>
            <a:r>
              <a:rPr lang="en-US" sz="2800" smtClean="0">
                <a:ea typeface="ＭＳ Ｐゴシック" pitchFamily="34" charset="-128"/>
                <a:cs typeface="Arial" charset="0"/>
              </a:rPr>
              <a:t>, encouraging medication compliance </a:t>
            </a:r>
            <a:r>
              <a:rPr lang="en-US" sz="1600" smtClean="0">
                <a:ea typeface="ＭＳ Ｐゴシック" pitchFamily="34" charset="-128"/>
                <a:cs typeface="Arial" charset="0"/>
              </a:rPr>
              <a:t>(Ling et al., 1998).  </a:t>
            </a:r>
          </a:p>
          <a:p>
            <a:pPr>
              <a:lnSpc>
                <a:spcPct val="80000"/>
              </a:lnSpc>
              <a:buFontTx/>
              <a:buChar char="•"/>
            </a:pPr>
            <a:endParaRPr lang="en-US" sz="1600" smtClean="0">
              <a:ea typeface="ＭＳ Ｐゴシック" pitchFamily="34" charset="-128"/>
            </a:endParaRPr>
          </a:p>
          <a:p>
            <a:pPr>
              <a:lnSpc>
                <a:spcPct val="80000"/>
              </a:lnSpc>
              <a:buFontTx/>
              <a:buChar char="•"/>
            </a:pPr>
            <a:r>
              <a:rPr lang="en-US" sz="2800" smtClean="0">
                <a:ea typeface="ＭＳ Ｐゴシック" pitchFamily="34" charset="-128"/>
                <a:cs typeface="Arial" charset="0"/>
              </a:rPr>
              <a:t>After a year of buprenorphine plus counseling, </a:t>
            </a:r>
            <a:r>
              <a:rPr lang="en-US" sz="2800" smtClean="0">
                <a:solidFill>
                  <a:schemeClr val="hlink"/>
                </a:solidFill>
                <a:ea typeface="ＭＳ Ｐゴシック" pitchFamily="34" charset="-128"/>
                <a:cs typeface="Arial" charset="0"/>
              </a:rPr>
              <a:t>75%</a:t>
            </a:r>
            <a:r>
              <a:rPr lang="en-US" sz="2800" smtClean="0">
                <a:solidFill>
                  <a:srgbClr val="FFBA49"/>
                </a:solidFill>
                <a:ea typeface="ＭＳ Ｐゴシック" pitchFamily="34" charset="-128"/>
                <a:cs typeface="Arial" charset="0"/>
              </a:rPr>
              <a:t> </a:t>
            </a:r>
            <a:r>
              <a:rPr lang="en-US" sz="2800" smtClean="0">
                <a:ea typeface="ＭＳ Ｐゴシック" pitchFamily="34" charset="-128"/>
                <a:cs typeface="Arial" charset="0"/>
              </a:rPr>
              <a:t>of patients retained in treatment compared to </a:t>
            </a:r>
            <a:r>
              <a:rPr lang="en-US" sz="2800" smtClean="0">
                <a:solidFill>
                  <a:schemeClr val="hlink"/>
                </a:solidFill>
                <a:ea typeface="ＭＳ Ｐゴシック" pitchFamily="34" charset="-128"/>
                <a:cs typeface="Arial" charset="0"/>
              </a:rPr>
              <a:t>0%</a:t>
            </a:r>
            <a:r>
              <a:rPr lang="en-US" sz="2800" smtClean="0">
                <a:ea typeface="ＭＳ Ｐゴシック" pitchFamily="34" charset="-128"/>
                <a:cs typeface="Arial" charset="0"/>
              </a:rPr>
              <a:t> in a placebo-plus-counseling condition </a:t>
            </a:r>
            <a:r>
              <a:rPr lang="en-US" sz="1400" smtClean="0">
                <a:ea typeface="ＭＳ Ｐゴシック" pitchFamily="34" charset="-128"/>
                <a:cs typeface="Arial" charset="0"/>
              </a:rPr>
              <a:t>(Kakko et al., 2003). </a:t>
            </a:r>
          </a:p>
        </p:txBody>
      </p:sp>
      <p:sp>
        <p:nvSpPr>
          <p:cNvPr id="5734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57349" name="Slide Number Placeholder 4"/>
          <p:cNvSpPr>
            <a:spLocks noGrp="1"/>
          </p:cNvSpPr>
          <p:nvPr>
            <p:ph type="sldNum" sz="quarter" idx="12"/>
          </p:nvPr>
        </p:nvSpPr>
        <p:spPr bwMode="auto">
          <a:noFill/>
          <a:ln>
            <a:miter lim="800000"/>
            <a:headEnd/>
            <a:tailEnd/>
          </a:ln>
        </p:spPr>
        <p:txBody>
          <a:bodyPr/>
          <a:lstStyle/>
          <a:p>
            <a:fld id="{FA74417E-F971-4C18-9566-270973219363}" type="slidenum">
              <a:rPr lang="en-US" smtClean="0"/>
              <a:pPr/>
              <a:t>43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animEffect transition="in" filter="wipe(left)">
                                      <p:cBhvr>
                                        <p:cTn id="7" dur="500"/>
                                        <p:tgtEl>
                                          <p:spTgt spid="582659">
                                            <p:txEl>
                                              <p:pRg st="0" end="0"/>
                                            </p:txEl>
                                          </p:spTgt>
                                        </p:tgtEl>
                                      </p:cBhvr>
                                    </p:animEffect>
                                  </p:childTnLst>
                                  <p:subTnLst>
                                    <p:animClr clrSpc="rgb" dir="cw">
                                      <p:cBhvr override="childStyle">
                                        <p:cTn dur="1" fill="hold" display="0" masterRel="nextClick" afterEffect="1"/>
                                        <p:tgtEl>
                                          <p:spTgt spid="582659">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2659">
                                            <p:txEl>
                                              <p:pRg st="2" end="2"/>
                                            </p:txEl>
                                          </p:spTgt>
                                        </p:tgtEl>
                                        <p:attrNameLst>
                                          <p:attrName>style.visibility</p:attrName>
                                        </p:attrNameLst>
                                      </p:cBhvr>
                                      <p:to>
                                        <p:strVal val="visible"/>
                                      </p:to>
                                    </p:set>
                                    <p:animEffect transition="in" filter="wipe(left)">
                                      <p:cBhvr>
                                        <p:cTn id="12" dur="500"/>
                                        <p:tgtEl>
                                          <p:spTgt spid="582659">
                                            <p:txEl>
                                              <p:pRg st="2" end="2"/>
                                            </p:txEl>
                                          </p:spTgt>
                                        </p:tgtEl>
                                      </p:cBhvr>
                                    </p:animEffect>
                                  </p:childTnLst>
                                  <p:subTnLst>
                                    <p:animClr clrSpc="rgb" dir="cw">
                                      <p:cBhvr override="childStyle">
                                        <p:cTn dur="1" fill="hold" display="0" masterRel="nextClick" afterEffect="1"/>
                                        <p:tgtEl>
                                          <p:spTgt spid="582659">
                                            <p:txEl>
                                              <p:pRg st="2" end="2"/>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2659">
                                            <p:txEl>
                                              <p:pRg st="4" end="4"/>
                                            </p:txEl>
                                          </p:spTgt>
                                        </p:tgtEl>
                                        <p:attrNameLst>
                                          <p:attrName>style.visibility</p:attrName>
                                        </p:attrNameLst>
                                      </p:cBhvr>
                                      <p:to>
                                        <p:strVal val="visible"/>
                                      </p:to>
                                    </p:set>
                                    <p:animEffect transition="in" filter="wipe(left)">
                                      <p:cBhvr>
                                        <p:cTn id="17" dur="500"/>
                                        <p:tgtEl>
                                          <p:spTgt spid="582659">
                                            <p:txEl>
                                              <p:pRg st="4" end="4"/>
                                            </p:txEl>
                                          </p:spTgt>
                                        </p:tgtEl>
                                      </p:cBhvr>
                                    </p:animEffect>
                                  </p:childTnLst>
                                  <p:subTnLst>
                                    <p:animClr clrSpc="rgb" dir="cw">
                                      <p:cBhvr override="childStyle">
                                        <p:cTn dur="1" fill="hold" display="0" masterRel="nextClick" afterEffect="1"/>
                                        <p:tgtEl>
                                          <p:spTgt spid="582659">
                                            <p:txEl>
                                              <p:pRg st="4" end="4"/>
                                            </p:txEl>
                                          </p:spTgt>
                                        </p:tgtEl>
                                        <p:attrNameLst>
                                          <p:attrName>ppt_c</p:attrName>
                                        </p:attrNameLst>
                                      </p:cBhvr>
                                      <p:to>
                                        <a:srgbClr val="D86C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2659">
                                            <p:txEl>
                                              <p:pRg st="6" end="6"/>
                                            </p:txEl>
                                          </p:spTgt>
                                        </p:tgtEl>
                                        <p:attrNameLst>
                                          <p:attrName>style.visibility</p:attrName>
                                        </p:attrNameLst>
                                      </p:cBhvr>
                                      <p:to>
                                        <p:strVal val="visible"/>
                                      </p:to>
                                    </p:set>
                                    <p:animEffect transition="in" filter="wipe(left)">
                                      <p:cBhvr>
                                        <p:cTn id="22" dur="500"/>
                                        <p:tgtEl>
                                          <p:spTgt spid="582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uboxone Subutex"/>
          <p:cNvPicPr>
            <a:picLocks noChangeAspect="1" noChangeArrowheads="1"/>
          </p:cNvPicPr>
          <p:nvPr/>
        </p:nvPicPr>
        <p:blipFill>
          <a:blip r:embed="rId3"/>
          <a:srcRect/>
          <a:stretch>
            <a:fillRect/>
          </a:stretch>
        </p:blipFill>
        <p:spPr bwMode="auto">
          <a:xfrm>
            <a:off x="752475" y="1371600"/>
            <a:ext cx="6883400" cy="5162550"/>
          </a:xfrm>
          <a:prstGeom prst="rect">
            <a:avLst/>
          </a:prstGeom>
          <a:noFill/>
          <a:ln w="9525">
            <a:noFill/>
            <a:miter lim="800000"/>
            <a:headEnd/>
            <a:tailEnd/>
          </a:ln>
        </p:spPr>
      </p:pic>
      <p:sp>
        <p:nvSpPr>
          <p:cNvPr id="58371" name="Rectangle 3"/>
          <p:cNvSpPr>
            <a:spLocks noChangeArrowheads="1"/>
          </p:cNvSpPr>
          <p:nvPr/>
        </p:nvSpPr>
        <p:spPr bwMode="auto">
          <a:xfrm>
            <a:off x="0" y="373063"/>
            <a:ext cx="8529638" cy="641350"/>
          </a:xfrm>
          <a:prstGeom prst="rect">
            <a:avLst/>
          </a:prstGeom>
          <a:noFill/>
          <a:ln w="9525">
            <a:noFill/>
            <a:miter lim="800000"/>
            <a:headEnd/>
            <a:tailEnd/>
          </a:ln>
        </p:spPr>
        <p:txBody>
          <a:bodyPr anchor="ctr">
            <a:spAutoFit/>
          </a:bodyPr>
          <a:lstStyle/>
          <a:p>
            <a:pPr algn="ctr" defTabSz="914400">
              <a:defRPr/>
            </a:pPr>
            <a:r>
              <a:rPr lang="en-US" sz="3600">
                <a:effectLst>
                  <a:outerShdw blurRad="38100" dist="38100" dir="2700000" algn="tl">
                    <a:srgbClr val="C0C0C0"/>
                  </a:outerShdw>
                </a:effectLst>
                <a:latin typeface="Impact" pitchFamily="34" charset="0"/>
                <a:cs typeface="Arial" charset="0"/>
              </a:rPr>
              <a:t>Why did they make two formulations?</a:t>
            </a:r>
          </a:p>
        </p:txBody>
      </p:sp>
      <p:sp>
        <p:nvSpPr>
          <p:cNvPr id="58372" name="Rectangle 4"/>
          <p:cNvSpPr>
            <a:spLocks noChangeArrowheads="1"/>
          </p:cNvSpPr>
          <p:nvPr/>
        </p:nvSpPr>
        <p:spPr bwMode="auto">
          <a:xfrm>
            <a:off x="2093913" y="1371600"/>
            <a:ext cx="4495800" cy="981075"/>
          </a:xfrm>
          <a:prstGeom prst="rect">
            <a:avLst/>
          </a:prstGeom>
          <a:solidFill>
            <a:schemeClr val="tx1"/>
          </a:solidFill>
          <a:ln w="9525">
            <a:solidFill>
              <a:schemeClr val="tx1"/>
            </a:solidFill>
            <a:round/>
            <a:headEnd/>
            <a:tailEnd/>
          </a:ln>
        </p:spPr>
        <p:txBody>
          <a:bodyPr wrap="none"/>
          <a:lstStyle/>
          <a:p>
            <a:pPr algn="ctr" defTabSz="914400"/>
            <a:r>
              <a:rPr lang="en-US" sz="3200">
                <a:solidFill>
                  <a:schemeClr val="bg1"/>
                </a:solidFill>
                <a:latin typeface="Arial Black" pitchFamily="34" charset="0"/>
                <a:cs typeface="Arial" charset="0"/>
              </a:rPr>
              <a:t>Buprenorphine/</a:t>
            </a:r>
            <a:br>
              <a:rPr lang="en-US" sz="3200">
                <a:solidFill>
                  <a:schemeClr val="bg1"/>
                </a:solidFill>
                <a:latin typeface="Arial Black" pitchFamily="34" charset="0"/>
                <a:cs typeface="Arial" charset="0"/>
              </a:rPr>
            </a:br>
            <a:r>
              <a:rPr lang="en-US" sz="3200">
                <a:solidFill>
                  <a:schemeClr val="bg1"/>
                </a:solidFill>
                <a:latin typeface="Arial Black" pitchFamily="34" charset="0"/>
                <a:cs typeface="Arial" charset="0"/>
              </a:rPr>
              <a:t>Naloxone</a:t>
            </a:r>
            <a:endParaRPr lang="en-US">
              <a:solidFill>
                <a:schemeClr val="bg1"/>
              </a:solidFill>
              <a:latin typeface="Times New Roman" pitchFamily="18" charset="0"/>
              <a:cs typeface="Arial" charset="0"/>
            </a:endParaRPr>
          </a:p>
        </p:txBody>
      </p:sp>
      <p:sp>
        <p:nvSpPr>
          <p:cNvPr id="58373" name="Rectangle 5"/>
          <p:cNvSpPr>
            <a:spLocks noChangeArrowheads="1"/>
          </p:cNvSpPr>
          <p:nvPr/>
        </p:nvSpPr>
        <p:spPr bwMode="auto">
          <a:xfrm>
            <a:off x="2093913" y="5532438"/>
            <a:ext cx="4813300" cy="990600"/>
          </a:xfrm>
          <a:prstGeom prst="rect">
            <a:avLst/>
          </a:prstGeom>
          <a:solidFill>
            <a:schemeClr val="tx1"/>
          </a:solidFill>
          <a:ln w="9525">
            <a:solidFill>
              <a:schemeClr val="tx1"/>
            </a:solidFill>
            <a:round/>
            <a:headEnd/>
            <a:tailEnd/>
          </a:ln>
        </p:spPr>
        <p:txBody>
          <a:bodyPr wrap="none"/>
          <a:lstStyle/>
          <a:p>
            <a:pPr algn="ctr" defTabSz="914400"/>
            <a:r>
              <a:rPr lang="en-US" sz="3200">
                <a:solidFill>
                  <a:schemeClr val="bg1"/>
                </a:solidFill>
                <a:latin typeface="Arial Black" pitchFamily="34" charset="0"/>
                <a:cs typeface="Arial" charset="0"/>
              </a:rPr>
              <a:t>Buprenorphine</a:t>
            </a:r>
            <a:endParaRPr lang="en-US">
              <a:solidFill>
                <a:schemeClr val="bg1"/>
              </a:solidFill>
              <a:latin typeface="Times New Roman" pitchFamily="18" charset="0"/>
              <a:cs typeface="Arial" charset="0"/>
            </a:endParaRPr>
          </a:p>
        </p:txBody>
      </p:sp>
      <p:sp>
        <p:nvSpPr>
          <p:cNvPr id="5837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58375" name="Slide Number Placeholder 6"/>
          <p:cNvSpPr>
            <a:spLocks noGrp="1"/>
          </p:cNvSpPr>
          <p:nvPr>
            <p:ph type="sldNum" sz="quarter" idx="12"/>
          </p:nvPr>
        </p:nvSpPr>
        <p:spPr bwMode="auto">
          <a:noFill/>
          <a:ln>
            <a:miter lim="800000"/>
            <a:headEnd/>
            <a:tailEnd/>
          </a:ln>
        </p:spPr>
        <p:txBody>
          <a:bodyPr/>
          <a:lstStyle/>
          <a:p>
            <a:fld id="{1E4E58A4-E76C-452E-AC8E-00C770C41C0B}"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04800" y="525463"/>
            <a:ext cx="83820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Advantages of Buprenorphine/Naloxone</a:t>
            </a:r>
          </a:p>
        </p:txBody>
      </p:sp>
      <p:sp>
        <p:nvSpPr>
          <p:cNvPr id="703491" name="Rectangle 3"/>
          <p:cNvSpPr>
            <a:spLocks noGrp="1" noChangeArrowheads="1"/>
          </p:cNvSpPr>
          <p:nvPr>
            <p:ph type="body" idx="4294967295"/>
          </p:nvPr>
        </p:nvSpPr>
        <p:spPr>
          <a:xfrm>
            <a:off x="663575" y="2971800"/>
            <a:ext cx="7561263" cy="1752600"/>
          </a:xfrm>
        </p:spPr>
        <p:txBody>
          <a:bodyPr/>
          <a:lstStyle/>
          <a:p>
            <a:pPr>
              <a:buFontTx/>
              <a:buChar char="•"/>
            </a:pPr>
            <a:r>
              <a:rPr lang="en-US" sz="2800" smtClean="0">
                <a:ea typeface="ＭＳ Ｐゴシック" pitchFamily="34" charset="-128"/>
              </a:rPr>
              <a:t>Discourages IV use</a:t>
            </a:r>
          </a:p>
          <a:p>
            <a:endParaRPr lang="en-US" smtClean="0">
              <a:ea typeface="ＭＳ Ｐゴシック" pitchFamily="34" charset="-128"/>
            </a:endParaRPr>
          </a:p>
          <a:p>
            <a:endParaRPr lang="en-US" smtClean="0">
              <a:ea typeface="ＭＳ Ｐゴシック" pitchFamily="34" charset="-128"/>
            </a:endParaRPr>
          </a:p>
          <a:p>
            <a:pPr algn="r">
              <a:buFontTx/>
              <a:buChar char="•"/>
            </a:pPr>
            <a:r>
              <a:rPr lang="en-US" sz="2800" smtClean="0">
                <a:ea typeface="ＭＳ Ｐゴシック" pitchFamily="34" charset="-128"/>
              </a:rPr>
              <a:t>Diminishes diversion</a:t>
            </a:r>
          </a:p>
        </p:txBody>
      </p:sp>
      <p:pic>
        <p:nvPicPr>
          <p:cNvPr id="15" name="Picture 14" descr="needle.gif"/>
          <p:cNvPicPr>
            <a:picLocks noChangeAspect="1"/>
          </p:cNvPicPr>
          <p:nvPr/>
        </p:nvPicPr>
        <p:blipFill>
          <a:blip r:embed="rId3"/>
          <a:srcRect/>
          <a:stretch>
            <a:fillRect/>
          </a:stretch>
        </p:blipFill>
        <p:spPr bwMode="auto">
          <a:xfrm rot="5215025">
            <a:off x="5203031" y="2297907"/>
            <a:ext cx="2441575" cy="1744662"/>
          </a:xfrm>
          <a:prstGeom prst="rect">
            <a:avLst/>
          </a:prstGeom>
          <a:noFill/>
          <a:ln w="9525">
            <a:noFill/>
            <a:miter lim="800000"/>
            <a:headEnd/>
            <a:tailEnd/>
          </a:ln>
        </p:spPr>
      </p:pic>
      <p:sp>
        <p:nvSpPr>
          <p:cNvPr id="16" name="&quot;No&quot; Symbol 15"/>
          <p:cNvSpPr/>
          <p:nvPr/>
        </p:nvSpPr>
        <p:spPr bwMode="auto">
          <a:xfrm>
            <a:off x="5334000" y="2133600"/>
            <a:ext cx="2057400" cy="2057400"/>
          </a:xfrm>
          <a:prstGeom prst="noSmoking">
            <a:avLst>
              <a:gd name="adj" fmla="val 4103"/>
            </a:avLst>
          </a:prstGeom>
          <a:solidFill>
            <a:srgbClr val="FFC000"/>
          </a:solidFill>
          <a:ln w="19050" cap="flat" cmpd="sng" algn="ctr">
            <a:solidFill>
              <a:srgbClr val="C00000"/>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pic>
        <p:nvPicPr>
          <p:cNvPr id="62479" name="Picture 15" descr="C:\Documents and Settings\tfreese\Local Settings\Temporary Internet Files\Content.IE5\3XJW52EG\MPj04069510000[1].jpg"/>
          <p:cNvPicPr>
            <a:picLocks noChangeAspect="1" noChangeArrowheads="1"/>
          </p:cNvPicPr>
          <p:nvPr/>
        </p:nvPicPr>
        <p:blipFill>
          <a:blip r:embed="rId4"/>
          <a:srcRect/>
          <a:stretch>
            <a:fillRect/>
          </a:stretch>
        </p:blipFill>
        <p:spPr bwMode="auto">
          <a:xfrm>
            <a:off x="723900" y="4178300"/>
            <a:ext cx="3352800" cy="2235200"/>
          </a:xfrm>
          <a:prstGeom prst="rect">
            <a:avLst/>
          </a:prstGeom>
          <a:noFill/>
          <a:ln w="9525">
            <a:noFill/>
            <a:miter lim="800000"/>
            <a:headEnd/>
            <a:tailEnd/>
          </a:ln>
        </p:spPr>
      </p:pic>
      <p:pic>
        <p:nvPicPr>
          <p:cNvPr id="23" name="Picture 22" descr="pill bottle.gif"/>
          <p:cNvPicPr>
            <a:picLocks noChangeAspect="1"/>
          </p:cNvPicPr>
          <p:nvPr/>
        </p:nvPicPr>
        <p:blipFill>
          <a:blip r:embed="rId5"/>
          <a:srcRect/>
          <a:stretch>
            <a:fillRect/>
          </a:stretch>
        </p:blipFill>
        <p:spPr bwMode="auto">
          <a:xfrm>
            <a:off x="1928813" y="4522788"/>
            <a:ext cx="942975" cy="1546225"/>
          </a:xfrm>
          <a:prstGeom prst="rect">
            <a:avLst/>
          </a:prstGeom>
          <a:noFill/>
          <a:ln w="9525">
            <a:noFill/>
            <a:miter lim="800000"/>
            <a:headEnd/>
            <a:tailEnd/>
          </a:ln>
        </p:spPr>
      </p:pic>
      <p:sp>
        <p:nvSpPr>
          <p:cNvPr id="24" name="&quot;No&quot; Symbol 23"/>
          <p:cNvSpPr/>
          <p:nvPr/>
        </p:nvSpPr>
        <p:spPr bwMode="auto">
          <a:xfrm>
            <a:off x="1295400" y="4191000"/>
            <a:ext cx="2209800" cy="2209800"/>
          </a:xfrm>
          <a:prstGeom prst="noSmoking">
            <a:avLst>
              <a:gd name="adj" fmla="val 4103"/>
            </a:avLst>
          </a:prstGeom>
          <a:solidFill>
            <a:srgbClr val="FFC000"/>
          </a:solidFill>
          <a:ln w="19050" cap="flat" cmpd="sng" algn="ctr">
            <a:solidFill>
              <a:srgbClr val="C00000"/>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59401"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59402" name="Slide Number Placeholder 9"/>
          <p:cNvSpPr>
            <a:spLocks noGrp="1"/>
          </p:cNvSpPr>
          <p:nvPr>
            <p:ph type="sldNum" sz="quarter" idx="12"/>
          </p:nvPr>
        </p:nvSpPr>
        <p:spPr bwMode="auto">
          <a:noFill/>
          <a:ln>
            <a:miter lim="800000"/>
            <a:headEnd/>
            <a:tailEnd/>
          </a:ln>
        </p:spPr>
        <p:txBody>
          <a:bodyPr/>
          <a:lstStyle/>
          <a:p>
            <a:fld id="{1F4EE2B6-D71E-4631-8B0B-6D0508455575}" type="slidenum">
              <a:rPr lang="en-US" smtClean="0"/>
              <a:pPr/>
              <a:t>45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animEffect transition="in" filter="wipe(left)">
                                      <p:cBhvr>
                                        <p:cTn id="7" dur="500"/>
                                        <p:tgtEl>
                                          <p:spTgt spid="7034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03491">
                                            <p:txEl>
                                              <p:pRg st="3" end="3"/>
                                            </p:txEl>
                                          </p:spTgt>
                                        </p:tgtEl>
                                        <p:attrNameLst>
                                          <p:attrName>style.visibility</p:attrName>
                                        </p:attrNameLst>
                                      </p:cBhvr>
                                      <p:to>
                                        <p:strVal val="visible"/>
                                      </p:to>
                                    </p:set>
                                    <p:animEffect transition="in" filter="wipe(right)">
                                      <p:cBhvr>
                                        <p:cTn id="20" dur="500"/>
                                        <p:tgtEl>
                                          <p:spTgt spid="703491">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2479"/>
                                        </p:tgtEl>
                                        <p:attrNameLst>
                                          <p:attrName>style.visibility</p:attrName>
                                        </p:attrNameLst>
                                      </p:cBhvr>
                                      <p:to>
                                        <p:strVal val="visible"/>
                                      </p:to>
                                    </p:set>
                                    <p:animEffect transition="in" filter="fade">
                                      <p:cBhvr>
                                        <p:cTn id="24" dur="500"/>
                                        <p:tgtEl>
                                          <p:spTgt spid="62479"/>
                                        </p:tgtEl>
                                      </p:cBhvr>
                                    </p:animEffect>
                                  </p:childTnLst>
                                </p:cTn>
                              </p:par>
                            </p:childTnLst>
                          </p:cTn>
                        </p:par>
                        <p:par>
                          <p:cTn id="25" fill="hold">
                            <p:stCondLst>
                              <p:cond delay="1000"/>
                            </p:stCondLst>
                            <p:childTnLst>
                              <p:par>
                                <p:cTn id="26" presetID="35"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style.rotation</p:attrName>
                                        </p:attrNameLst>
                                      </p:cBhvr>
                                      <p:tavLst>
                                        <p:tav tm="0">
                                          <p:val>
                                            <p:fltVal val="720"/>
                                          </p:val>
                                        </p:tav>
                                        <p:tav tm="100000">
                                          <p:val>
                                            <p:fltVal val="0"/>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 calcmode="lin" valueType="num">
                                      <p:cBhvr>
                                        <p:cTn id="31" dur="1000" fill="hold"/>
                                        <p:tgtEl>
                                          <p:spTgt spid="23"/>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52400" y="193675"/>
            <a:ext cx="8374063"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Use of Buprenorphine: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Studies on Cost-Effectiveness</a:t>
            </a:r>
          </a:p>
        </p:txBody>
      </p:sp>
      <p:sp>
        <p:nvSpPr>
          <p:cNvPr id="60419" name="Rectangle 3"/>
          <p:cNvSpPr>
            <a:spLocks noGrp="1" noChangeArrowheads="1"/>
          </p:cNvSpPr>
          <p:nvPr>
            <p:ph type="body" idx="4294967295"/>
          </p:nvPr>
        </p:nvSpPr>
        <p:spPr>
          <a:xfrm>
            <a:off x="366713" y="1905000"/>
            <a:ext cx="7783512" cy="3657600"/>
          </a:xfrm>
        </p:spPr>
        <p:txBody>
          <a:bodyPr/>
          <a:lstStyle/>
          <a:p>
            <a:pPr>
              <a:lnSpc>
                <a:spcPct val="90000"/>
              </a:lnSpc>
              <a:buFontTx/>
              <a:buChar char="•"/>
            </a:pPr>
            <a:r>
              <a:rPr lang="en-US" sz="2800" smtClean="0">
                <a:ea typeface="ＭＳ Ｐゴシック" pitchFamily="34" charset="-128"/>
              </a:rPr>
              <a:t>Medication costs are only one factor.  Costs of providing treatment also include </a:t>
            </a:r>
            <a:r>
              <a:rPr lang="en-US" sz="2800" smtClean="0">
                <a:solidFill>
                  <a:schemeClr val="hlink"/>
                </a:solidFill>
                <a:ea typeface="ＭＳ Ｐゴシック" pitchFamily="34" charset="-128"/>
              </a:rPr>
              <a:t>costs associated with clinic visits, staff time</a:t>
            </a:r>
            <a:r>
              <a:rPr lang="en-US" sz="2800" smtClean="0">
                <a:ea typeface="ＭＳ Ｐゴシック" pitchFamily="34" charset="-128"/>
              </a:rPr>
              <a:t>, etc.  These costs are greater for methadone.</a:t>
            </a:r>
          </a:p>
          <a:p>
            <a:pPr>
              <a:lnSpc>
                <a:spcPct val="90000"/>
              </a:lnSpc>
              <a:buFontTx/>
              <a:buChar char="•"/>
            </a:pPr>
            <a:endParaRPr lang="en-US" sz="1000" smtClean="0">
              <a:ea typeface="ＭＳ Ｐゴシック" pitchFamily="34" charset="-128"/>
            </a:endParaRPr>
          </a:p>
          <a:p>
            <a:pPr>
              <a:lnSpc>
                <a:spcPct val="90000"/>
              </a:lnSpc>
              <a:buFontTx/>
              <a:buChar char="•"/>
            </a:pPr>
            <a:r>
              <a:rPr lang="en-US" sz="2800" smtClean="0">
                <a:ea typeface="ＭＳ Ｐゴシック" pitchFamily="34" charset="-128"/>
              </a:rPr>
              <a:t>While not yet studied in young adults, research on adult populations has </a:t>
            </a:r>
            <a:r>
              <a:rPr lang="en-US" sz="2800" smtClean="0">
                <a:solidFill>
                  <a:schemeClr val="hlink"/>
                </a:solidFill>
                <a:ea typeface="ＭＳ Ｐゴシック" pitchFamily="34" charset="-128"/>
              </a:rPr>
              <a:t>demonstrated cost effectiveness</a:t>
            </a:r>
            <a:r>
              <a:rPr lang="en-US" sz="2800" smtClean="0">
                <a:ea typeface="ＭＳ Ｐゴシック" pitchFamily="34" charset="-128"/>
              </a:rPr>
              <a:t> of buprenorphine across several </a:t>
            </a:r>
            <a:br>
              <a:rPr lang="en-US" sz="2800" smtClean="0">
                <a:ea typeface="ＭＳ Ｐゴシック" pitchFamily="34" charset="-128"/>
              </a:rPr>
            </a:br>
            <a:r>
              <a:rPr lang="en-US" sz="2800" smtClean="0">
                <a:ea typeface="ＭＳ Ｐゴシック" pitchFamily="34" charset="-128"/>
              </a:rPr>
              <a:t>indicators.</a:t>
            </a:r>
          </a:p>
        </p:txBody>
      </p:sp>
      <p:pic>
        <p:nvPicPr>
          <p:cNvPr id="60420" name="Picture 12" descr="Money.gif"/>
          <p:cNvPicPr>
            <a:picLocks noChangeAspect="1"/>
          </p:cNvPicPr>
          <p:nvPr/>
        </p:nvPicPr>
        <p:blipFill>
          <a:blip r:embed="rId3"/>
          <a:srcRect/>
          <a:stretch>
            <a:fillRect/>
          </a:stretch>
        </p:blipFill>
        <p:spPr bwMode="auto">
          <a:xfrm>
            <a:off x="6858000" y="4387850"/>
            <a:ext cx="2286000" cy="2470150"/>
          </a:xfrm>
          <a:prstGeom prst="rect">
            <a:avLst/>
          </a:prstGeom>
          <a:noFill/>
          <a:ln w="9525">
            <a:noFill/>
            <a:miter lim="800000"/>
            <a:headEnd/>
            <a:tailEnd/>
          </a:ln>
        </p:spPr>
      </p:pic>
      <p:sp>
        <p:nvSpPr>
          <p:cNvPr id="60421" name="Slide Number Placeholder 4"/>
          <p:cNvSpPr>
            <a:spLocks noGrp="1"/>
          </p:cNvSpPr>
          <p:nvPr>
            <p:ph type="sldNum" sz="quarter" idx="12"/>
          </p:nvPr>
        </p:nvSpPr>
        <p:spPr bwMode="auto">
          <a:noFill/>
          <a:ln>
            <a:miter lim="800000"/>
            <a:headEnd/>
            <a:tailEnd/>
          </a:ln>
        </p:spPr>
        <p:txBody>
          <a:bodyPr/>
          <a:lstStyle/>
          <a:p>
            <a:fld id="{1A1F7A84-0B98-4AD6-85D0-13E9B0DB671F}" type="slidenum">
              <a:rPr lang="en-US" smtClean="0">
                <a:solidFill>
                  <a:schemeClr val="tx1"/>
                </a:solidFill>
              </a:rPr>
              <a:pPr/>
              <a:t>46</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52400" y="193675"/>
            <a:ext cx="8421688"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Use of Buprenorphine: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Studies on Cost-Effectiveness</a:t>
            </a:r>
          </a:p>
        </p:txBody>
      </p:sp>
      <p:sp>
        <p:nvSpPr>
          <p:cNvPr id="61443" name="Rectangle 3"/>
          <p:cNvSpPr>
            <a:spLocks noGrp="1" noChangeArrowheads="1"/>
          </p:cNvSpPr>
          <p:nvPr>
            <p:ph type="body" idx="4294967295"/>
          </p:nvPr>
        </p:nvSpPr>
        <p:spPr>
          <a:xfrm>
            <a:off x="366713" y="1981200"/>
            <a:ext cx="7758112" cy="4144963"/>
          </a:xfrm>
        </p:spPr>
        <p:txBody>
          <a:bodyPr/>
          <a:lstStyle/>
          <a:p>
            <a:pPr>
              <a:lnSpc>
                <a:spcPct val="90000"/>
              </a:lnSpc>
              <a:buFontTx/>
              <a:buChar char="•"/>
            </a:pPr>
            <a:r>
              <a:rPr lang="en-US" sz="2800" smtClean="0">
                <a:ea typeface="ＭＳ Ｐゴシック" pitchFamily="34" charset="-128"/>
              </a:rPr>
              <a:t>A cost effective comparison of buprenorphine versus methadone for opioid dependence </a:t>
            </a:r>
            <a:r>
              <a:rPr lang="en-US" sz="2800" smtClean="0">
                <a:solidFill>
                  <a:schemeClr val="hlink"/>
                </a:solidFill>
                <a:ea typeface="ＭＳ Ｐゴシック" pitchFamily="34" charset="-128"/>
              </a:rPr>
              <a:t>both demonstrated increases in heroin-free days.</a:t>
            </a:r>
          </a:p>
          <a:p>
            <a:pPr>
              <a:lnSpc>
                <a:spcPct val="90000"/>
              </a:lnSpc>
              <a:buFontTx/>
              <a:buChar char="•"/>
            </a:pPr>
            <a:endParaRPr lang="en-US" sz="1000" smtClean="0">
              <a:solidFill>
                <a:srgbClr val="FFBA49"/>
              </a:solidFill>
              <a:ea typeface="ＭＳ Ｐゴシック" pitchFamily="34" charset="-128"/>
            </a:endParaRPr>
          </a:p>
          <a:p>
            <a:pPr>
              <a:lnSpc>
                <a:spcPct val="90000"/>
              </a:lnSpc>
              <a:buFontTx/>
              <a:buChar char="•"/>
            </a:pPr>
            <a:r>
              <a:rPr lang="en-US" sz="2800" smtClean="0">
                <a:ea typeface="ＭＳ Ｐゴシック" pitchFamily="34" charset="-128"/>
              </a:rPr>
              <a:t>There </a:t>
            </a:r>
            <a:r>
              <a:rPr lang="en-US" sz="2800" smtClean="0">
                <a:solidFill>
                  <a:schemeClr val="hlink"/>
                </a:solidFill>
                <a:ea typeface="ＭＳ Ｐゴシック" pitchFamily="34" charset="-128"/>
              </a:rPr>
              <a:t>no statistical significance between the cost-effectiveness</a:t>
            </a:r>
            <a:r>
              <a:rPr lang="en-US" sz="2800" smtClean="0">
                <a:solidFill>
                  <a:srgbClr val="FFBA49"/>
                </a:solidFill>
                <a:ea typeface="ＭＳ Ｐゴシック" pitchFamily="34" charset="-128"/>
              </a:rPr>
              <a:t> </a:t>
            </a:r>
            <a:r>
              <a:rPr lang="en-US" sz="2800" smtClean="0">
                <a:ea typeface="ＭＳ Ｐゴシック" pitchFamily="34" charset="-128"/>
              </a:rPr>
              <a:t>for buprenorphine and methadone.</a:t>
            </a:r>
            <a:br>
              <a:rPr lang="en-US" sz="2800" smtClean="0">
                <a:ea typeface="ＭＳ Ｐゴシック" pitchFamily="34" charset="-128"/>
              </a:rPr>
            </a:br>
            <a:endParaRPr lang="en-US" sz="2800" smtClean="0">
              <a:ea typeface="ＭＳ Ｐゴシック" pitchFamily="34" charset="-128"/>
            </a:endParaRPr>
          </a:p>
          <a:p>
            <a:pPr>
              <a:lnSpc>
                <a:spcPct val="90000"/>
              </a:lnSpc>
              <a:buFont typeface="Arial" charset="0"/>
              <a:buNone/>
            </a:pPr>
            <a:endParaRPr lang="en-US" sz="2800" b="1" smtClean="0">
              <a:ea typeface="ＭＳ Ｐゴシック" pitchFamily="34" charset="-128"/>
            </a:endParaRPr>
          </a:p>
          <a:p>
            <a:pPr>
              <a:lnSpc>
                <a:spcPct val="90000"/>
              </a:lnSpc>
              <a:buFont typeface="Arial" charset="0"/>
              <a:buNone/>
            </a:pPr>
            <a:endParaRPr lang="en-US" sz="2800" b="1" smtClean="0">
              <a:ea typeface="ＭＳ Ｐゴシック" pitchFamily="34" charset="-128"/>
            </a:endParaRPr>
          </a:p>
          <a:p>
            <a:pPr>
              <a:lnSpc>
                <a:spcPct val="90000"/>
              </a:lnSpc>
              <a:buFont typeface="Arial" charset="0"/>
              <a:buNone/>
            </a:pPr>
            <a:endParaRPr lang="en-US" sz="1400" smtClean="0">
              <a:ea typeface="ＭＳ Ｐゴシック" pitchFamily="34" charset="-128"/>
            </a:endParaRPr>
          </a:p>
          <a:p>
            <a:pPr>
              <a:lnSpc>
                <a:spcPct val="90000"/>
              </a:lnSpc>
              <a:buFont typeface="Arial" charset="0"/>
              <a:buNone/>
            </a:pPr>
            <a:endParaRPr lang="en-US" sz="1400" smtClean="0">
              <a:ea typeface="ＭＳ Ｐゴシック" pitchFamily="34" charset="-128"/>
            </a:endParaRPr>
          </a:p>
          <a:p>
            <a:pPr>
              <a:lnSpc>
                <a:spcPct val="90000"/>
              </a:lnSpc>
              <a:buFont typeface="Arial" charset="0"/>
              <a:buNone/>
            </a:pPr>
            <a:endParaRPr lang="en-US" sz="1400" smtClean="0">
              <a:ea typeface="ＭＳ Ｐゴシック" pitchFamily="34" charset="-128"/>
            </a:endParaRPr>
          </a:p>
          <a:p>
            <a:pPr>
              <a:lnSpc>
                <a:spcPct val="90000"/>
              </a:lnSpc>
              <a:buFont typeface="Arial" charset="0"/>
              <a:buNone/>
            </a:pPr>
            <a:r>
              <a:rPr lang="en-US" sz="1400" smtClean="0">
                <a:ea typeface="ＭＳ Ｐゴシック" pitchFamily="34" charset="-128"/>
              </a:rPr>
              <a:t>(Doran et al., 2003)</a:t>
            </a:r>
          </a:p>
        </p:txBody>
      </p:sp>
      <p:pic>
        <p:nvPicPr>
          <p:cNvPr id="61444" name="Picture 3" descr="Money.gif"/>
          <p:cNvPicPr>
            <a:picLocks noChangeAspect="1"/>
          </p:cNvPicPr>
          <p:nvPr/>
        </p:nvPicPr>
        <p:blipFill>
          <a:blip r:embed="rId3"/>
          <a:srcRect/>
          <a:stretch>
            <a:fillRect/>
          </a:stretch>
        </p:blipFill>
        <p:spPr bwMode="auto">
          <a:xfrm>
            <a:off x="6858000" y="4387850"/>
            <a:ext cx="2286000" cy="2470150"/>
          </a:xfrm>
          <a:prstGeom prst="rect">
            <a:avLst/>
          </a:prstGeom>
          <a:noFill/>
          <a:ln w="9525">
            <a:noFill/>
            <a:miter lim="800000"/>
            <a:headEnd/>
            <a:tailEnd/>
          </a:ln>
        </p:spPr>
      </p:pic>
      <p:sp>
        <p:nvSpPr>
          <p:cNvPr id="61445" name="Slide Number Placeholder 4"/>
          <p:cNvSpPr>
            <a:spLocks noGrp="1"/>
          </p:cNvSpPr>
          <p:nvPr>
            <p:ph type="sldNum" sz="quarter" idx="12"/>
          </p:nvPr>
        </p:nvSpPr>
        <p:spPr bwMode="auto">
          <a:noFill/>
          <a:ln>
            <a:miter lim="800000"/>
            <a:headEnd/>
            <a:tailEnd/>
          </a:ln>
        </p:spPr>
        <p:txBody>
          <a:bodyPr/>
          <a:lstStyle/>
          <a:p>
            <a:fld id="{AA91B4F0-C5A4-466A-B3F7-52EF753DF1F5}" type="slidenum">
              <a:rPr lang="en-US" smtClean="0">
                <a:solidFill>
                  <a:schemeClr val="tx1"/>
                </a:solidFill>
              </a:rPr>
              <a:pPr/>
              <a:t>47</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193675"/>
            <a:ext cx="8543925"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Use of Buprenorphine: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Studies on Cost-Effectiveness, cont’</a:t>
            </a:r>
          </a:p>
        </p:txBody>
      </p:sp>
      <p:sp>
        <p:nvSpPr>
          <p:cNvPr id="62467" name="Rectangle 3"/>
          <p:cNvSpPr>
            <a:spLocks noGrp="1" noChangeArrowheads="1"/>
          </p:cNvSpPr>
          <p:nvPr>
            <p:ph type="body" idx="4294967295"/>
          </p:nvPr>
        </p:nvSpPr>
        <p:spPr>
          <a:xfrm>
            <a:off x="304800" y="1905000"/>
            <a:ext cx="8239125" cy="4114800"/>
          </a:xfrm>
        </p:spPr>
        <p:txBody>
          <a:bodyPr/>
          <a:lstStyle/>
          <a:p>
            <a:pPr>
              <a:buFontTx/>
              <a:buChar char="•"/>
            </a:pPr>
            <a:r>
              <a:rPr lang="en-US" sz="2800" smtClean="0">
                <a:ea typeface="ＭＳ Ｐゴシック" pitchFamily="34" charset="-128"/>
              </a:rPr>
              <a:t>Treatment with buprenorphine-naloxone was associated with a </a:t>
            </a:r>
            <a:r>
              <a:rPr lang="en-US" sz="2800" smtClean="0">
                <a:solidFill>
                  <a:schemeClr val="hlink"/>
                </a:solidFill>
                <a:ea typeface="ＭＳ Ｐゴシック" pitchFamily="34" charset="-128"/>
              </a:rPr>
              <a:t>reduction in opioid utilization and cost in the first year of follow-up</a:t>
            </a:r>
            <a:r>
              <a:rPr lang="en-US" sz="3000" b="1" smtClean="0">
                <a:ea typeface="ＭＳ Ｐゴシック" pitchFamily="34" charset="-128"/>
              </a:rPr>
              <a:t> </a:t>
            </a:r>
            <a:r>
              <a:rPr lang="en-US" sz="1400" smtClean="0">
                <a:ea typeface="ＭＳ Ｐゴシック" pitchFamily="34" charset="-128"/>
              </a:rPr>
              <a:t>(Kaur &amp;McQueen, 2008).</a:t>
            </a:r>
          </a:p>
          <a:p>
            <a:pPr>
              <a:buFontTx/>
              <a:buChar char="•"/>
            </a:pPr>
            <a:endParaRPr lang="en-US" sz="1200" smtClean="0">
              <a:solidFill>
                <a:schemeClr val="bg1"/>
              </a:solidFill>
              <a:ea typeface="ＭＳ Ｐゴシック" pitchFamily="34" charset="-128"/>
            </a:endParaRPr>
          </a:p>
          <a:p>
            <a:pPr>
              <a:buFontTx/>
              <a:buChar char="•"/>
            </a:pPr>
            <a:r>
              <a:rPr lang="en-US" sz="2800" smtClean="0">
                <a:ea typeface="ＭＳ Ｐゴシック" pitchFamily="34" charset="-128"/>
              </a:rPr>
              <a:t>Systematic review found good studies supporting buprenorphine as a </a:t>
            </a:r>
            <a:r>
              <a:rPr lang="en-US" sz="2800" smtClean="0">
                <a:solidFill>
                  <a:schemeClr val="hlink"/>
                </a:solidFill>
                <a:ea typeface="ＭＳ Ｐゴシック" pitchFamily="34" charset="-128"/>
              </a:rPr>
              <a:t>cost effective approach to opioid treatment</a:t>
            </a:r>
            <a:r>
              <a:rPr lang="en-US" b="1" smtClean="0">
                <a:solidFill>
                  <a:schemeClr val="bg1"/>
                </a:solidFill>
                <a:ea typeface="ＭＳ Ｐゴシック" pitchFamily="34" charset="-128"/>
              </a:rPr>
              <a:t> </a:t>
            </a:r>
            <a:r>
              <a:rPr lang="en-US" sz="1400" smtClean="0">
                <a:ea typeface="ＭＳ Ｐゴシック" pitchFamily="34" charset="-128"/>
              </a:rPr>
              <a:t>(Doran, 2008).</a:t>
            </a:r>
            <a:endParaRPr lang="en-US" sz="1400" b="1" smtClean="0">
              <a:ea typeface="ＭＳ Ｐゴシック" pitchFamily="34" charset="-128"/>
            </a:endParaRPr>
          </a:p>
        </p:txBody>
      </p:sp>
      <p:pic>
        <p:nvPicPr>
          <p:cNvPr id="62468" name="Picture 3" descr="Money.gif"/>
          <p:cNvPicPr>
            <a:picLocks noChangeAspect="1"/>
          </p:cNvPicPr>
          <p:nvPr/>
        </p:nvPicPr>
        <p:blipFill>
          <a:blip r:embed="rId3"/>
          <a:srcRect/>
          <a:stretch>
            <a:fillRect/>
          </a:stretch>
        </p:blipFill>
        <p:spPr bwMode="auto">
          <a:xfrm>
            <a:off x="6858000" y="4387850"/>
            <a:ext cx="2286000" cy="2470150"/>
          </a:xfrm>
          <a:prstGeom prst="rect">
            <a:avLst/>
          </a:prstGeom>
          <a:noFill/>
          <a:ln w="9525">
            <a:noFill/>
            <a:miter lim="800000"/>
            <a:headEnd/>
            <a:tailEnd/>
          </a:ln>
        </p:spPr>
      </p:pic>
      <p:sp>
        <p:nvSpPr>
          <p:cNvPr id="62469" name="Slide Number Placeholder 4"/>
          <p:cNvSpPr>
            <a:spLocks noGrp="1"/>
          </p:cNvSpPr>
          <p:nvPr>
            <p:ph type="sldNum" sz="quarter" idx="12"/>
          </p:nvPr>
        </p:nvSpPr>
        <p:spPr bwMode="auto">
          <a:noFill/>
          <a:ln>
            <a:miter lim="800000"/>
            <a:headEnd/>
            <a:tailEnd/>
          </a:ln>
        </p:spPr>
        <p:txBody>
          <a:bodyPr/>
          <a:lstStyle/>
          <a:p>
            <a:fld id="{772A06E1-DA6B-4BB7-8188-1AA0FA5567DE}" type="slidenum">
              <a:rPr lang="en-US" smtClean="0">
                <a:solidFill>
                  <a:schemeClr val="tx1"/>
                </a:solidFill>
              </a:rPr>
              <a:pPr/>
              <a:t>48</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193675"/>
            <a:ext cx="8574088"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Use of Buprenorphine: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Studies on Cost-Effectiveness, cont’</a:t>
            </a:r>
          </a:p>
        </p:txBody>
      </p:sp>
      <p:sp>
        <p:nvSpPr>
          <p:cNvPr id="63491" name="Rectangle 3"/>
          <p:cNvSpPr>
            <a:spLocks noGrp="1" noChangeArrowheads="1"/>
          </p:cNvSpPr>
          <p:nvPr>
            <p:ph type="body" idx="4294967295"/>
          </p:nvPr>
        </p:nvSpPr>
        <p:spPr>
          <a:xfrm>
            <a:off x="358775" y="1905000"/>
            <a:ext cx="7239000" cy="4572000"/>
          </a:xfrm>
        </p:spPr>
        <p:txBody>
          <a:bodyPr/>
          <a:lstStyle/>
          <a:p>
            <a:pPr>
              <a:lnSpc>
                <a:spcPct val="80000"/>
              </a:lnSpc>
              <a:buFont typeface="Wingdings" pitchFamily="2" charset="2"/>
              <a:buChar char="§"/>
            </a:pPr>
            <a:endParaRPr lang="en-US" sz="3500" b="1" smtClean="0">
              <a:ea typeface="ＭＳ Ｐゴシック" pitchFamily="34" charset="-128"/>
            </a:endParaRPr>
          </a:p>
          <a:p>
            <a:pPr>
              <a:lnSpc>
                <a:spcPct val="80000"/>
              </a:lnSpc>
              <a:buFontTx/>
              <a:buChar char="•"/>
            </a:pPr>
            <a:r>
              <a:rPr lang="en-US" smtClean="0">
                <a:ea typeface="ＭＳ Ｐゴシック" pitchFamily="34" charset="-128"/>
              </a:rPr>
              <a:t>Another study in Australia found buprenorphine demonstrated </a:t>
            </a:r>
            <a:r>
              <a:rPr lang="en-US" smtClean="0">
                <a:solidFill>
                  <a:schemeClr val="hlink"/>
                </a:solidFill>
                <a:ea typeface="ＭＳ Ｐゴシック" pitchFamily="34" charset="-128"/>
              </a:rPr>
              <a:t>lower crime costs and higher quality adjusted life years</a:t>
            </a:r>
            <a:r>
              <a:rPr lang="en-US" smtClean="0">
                <a:solidFill>
                  <a:srgbClr val="FFBA49"/>
                </a:solidFill>
                <a:ea typeface="ＭＳ Ｐゴシック" pitchFamily="34" charset="-128"/>
              </a:rPr>
              <a:t> </a:t>
            </a:r>
            <a:r>
              <a:rPr lang="en-US" smtClean="0">
                <a:ea typeface="ＭＳ Ｐゴシック" pitchFamily="34" charset="-128"/>
              </a:rPr>
              <a:t>(QALY), concluding the likelihood of net benefits from substituting buprenorphine for methadone.</a:t>
            </a:r>
          </a:p>
          <a:p>
            <a:pPr>
              <a:lnSpc>
                <a:spcPct val="80000"/>
              </a:lnSpc>
              <a:buFont typeface="Wingdings" pitchFamily="2" charset="2"/>
              <a:buNone/>
            </a:pPr>
            <a:endParaRPr lang="en-US" smtClean="0">
              <a:ea typeface="ＭＳ Ｐゴシック" pitchFamily="34" charset="-128"/>
            </a:endParaRPr>
          </a:p>
          <a:p>
            <a:pPr>
              <a:lnSpc>
                <a:spcPct val="80000"/>
              </a:lnSpc>
              <a:buFont typeface="Arial" charset="0"/>
              <a:buNone/>
            </a:pPr>
            <a:endParaRPr lang="en-US" sz="1600" smtClean="0">
              <a:ea typeface="ＭＳ Ｐゴシック" pitchFamily="34" charset="-128"/>
            </a:endParaRPr>
          </a:p>
          <a:p>
            <a:pPr>
              <a:lnSpc>
                <a:spcPct val="80000"/>
              </a:lnSpc>
              <a:buFont typeface="Arial" charset="0"/>
              <a:buNone/>
            </a:pPr>
            <a:endParaRPr lang="en-US" sz="1600" smtClean="0">
              <a:ea typeface="ＭＳ Ｐゴシック" pitchFamily="34" charset="-128"/>
            </a:endParaRPr>
          </a:p>
          <a:p>
            <a:pPr>
              <a:lnSpc>
                <a:spcPct val="80000"/>
              </a:lnSpc>
              <a:buFont typeface="Arial" charset="0"/>
              <a:buNone/>
            </a:pPr>
            <a:r>
              <a:rPr lang="en-US" sz="1400" smtClean="0">
                <a:ea typeface="ＭＳ Ｐゴシック" pitchFamily="34" charset="-128"/>
              </a:rPr>
              <a:t>(Harris, Gospodarevshaya, &amp; Ritter, 2005)</a:t>
            </a:r>
          </a:p>
        </p:txBody>
      </p:sp>
      <p:pic>
        <p:nvPicPr>
          <p:cNvPr id="63492" name="Picture 3" descr="Money.gif"/>
          <p:cNvPicPr>
            <a:picLocks noChangeAspect="1"/>
          </p:cNvPicPr>
          <p:nvPr/>
        </p:nvPicPr>
        <p:blipFill>
          <a:blip r:embed="rId3"/>
          <a:srcRect/>
          <a:stretch>
            <a:fillRect/>
          </a:stretch>
        </p:blipFill>
        <p:spPr bwMode="auto">
          <a:xfrm>
            <a:off x="6858000" y="4387850"/>
            <a:ext cx="2286000" cy="2470150"/>
          </a:xfrm>
          <a:prstGeom prst="rect">
            <a:avLst/>
          </a:prstGeom>
          <a:noFill/>
          <a:ln w="9525">
            <a:noFill/>
            <a:miter lim="800000"/>
            <a:headEnd/>
            <a:tailEnd/>
          </a:ln>
        </p:spPr>
      </p:pic>
      <p:sp>
        <p:nvSpPr>
          <p:cNvPr id="63493" name="Slide Number Placeholder 4"/>
          <p:cNvSpPr>
            <a:spLocks noGrp="1"/>
          </p:cNvSpPr>
          <p:nvPr>
            <p:ph type="sldNum" sz="quarter" idx="12"/>
          </p:nvPr>
        </p:nvSpPr>
        <p:spPr bwMode="auto">
          <a:noFill/>
          <a:ln>
            <a:miter lim="800000"/>
            <a:headEnd/>
            <a:tailEnd/>
          </a:ln>
        </p:spPr>
        <p:txBody>
          <a:bodyPr/>
          <a:lstStyle/>
          <a:p>
            <a:fld id="{263F41EC-9CC2-48CB-A843-C6BB85A3FAED}" type="slidenum">
              <a:rPr lang="en-US" smtClean="0">
                <a:solidFill>
                  <a:schemeClr val="tx1"/>
                </a:solidFill>
              </a:rPr>
              <a:pPr/>
              <a:t>49</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19459" name="Rectangle 2050"/>
          <p:cNvSpPr>
            <a:spLocks noGrp="1" noChangeArrowheads="1"/>
          </p:cNvSpPr>
          <p:nvPr>
            <p:ph type="title" idx="4294967295"/>
          </p:nvPr>
        </p:nvSpPr>
        <p:spPr>
          <a:xfrm>
            <a:off x="0" y="595313"/>
            <a:ext cx="8564563"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Objectives for the Training</a:t>
            </a:r>
          </a:p>
        </p:txBody>
      </p:sp>
      <p:sp>
        <p:nvSpPr>
          <p:cNvPr id="12292" name="Rectangle 2051"/>
          <p:cNvSpPr>
            <a:spLocks noGrp="1" noChangeArrowheads="1"/>
          </p:cNvSpPr>
          <p:nvPr>
            <p:ph type="body" idx="4294967295"/>
          </p:nvPr>
        </p:nvSpPr>
        <p:spPr>
          <a:xfrm>
            <a:off x="233363" y="1935163"/>
            <a:ext cx="8139112" cy="4084637"/>
          </a:xfrm>
        </p:spPr>
        <p:txBody>
          <a:bodyPr/>
          <a:lstStyle/>
          <a:p>
            <a:pPr>
              <a:lnSpc>
                <a:spcPct val="90000"/>
              </a:lnSpc>
              <a:spcAft>
                <a:spcPct val="50000"/>
              </a:spcAft>
              <a:buFontTx/>
              <a:buChar char="•"/>
            </a:pPr>
            <a:r>
              <a:rPr lang="en-US" sz="2600" smtClean="0">
                <a:ea typeface="ＭＳ Ｐゴシック" pitchFamily="34" charset="-128"/>
              </a:rPr>
              <a:t>Define prevalence and treatment admission rates of opioid use for young adult population</a:t>
            </a:r>
          </a:p>
          <a:p>
            <a:pPr>
              <a:lnSpc>
                <a:spcPct val="90000"/>
              </a:lnSpc>
              <a:spcAft>
                <a:spcPct val="50000"/>
              </a:spcAft>
              <a:buFontTx/>
              <a:buChar char="•"/>
            </a:pPr>
            <a:r>
              <a:rPr lang="en-US" sz="2800" smtClean="0">
                <a:ea typeface="ＭＳ Ｐゴシック" pitchFamily="34" charset="-128"/>
              </a:rPr>
              <a:t>To describe the mechanism of action of buprenorphine/naloxone</a:t>
            </a:r>
          </a:p>
          <a:p>
            <a:pPr>
              <a:lnSpc>
                <a:spcPct val="90000"/>
              </a:lnSpc>
              <a:spcAft>
                <a:spcPct val="50000"/>
              </a:spcAft>
              <a:buFontTx/>
              <a:buChar char="•"/>
            </a:pPr>
            <a:r>
              <a:rPr lang="en-US" sz="2600" smtClean="0">
                <a:ea typeface="ＭＳ Ｐゴシック" pitchFamily="34" charset="-128"/>
              </a:rPr>
              <a:t>Understand the results of new research on the use of buprenorphine to treat opioid addiction in young adults</a:t>
            </a:r>
          </a:p>
          <a:p>
            <a:pPr>
              <a:lnSpc>
                <a:spcPct val="90000"/>
              </a:lnSpc>
              <a:spcAft>
                <a:spcPct val="50000"/>
              </a:spcAft>
              <a:buFontTx/>
              <a:buChar char="•"/>
            </a:pPr>
            <a:r>
              <a:rPr lang="en-US" sz="2600" smtClean="0">
                <a:ea typeface="ＭＳ Ｐゴシック" pitchFamily="34" charset="-128"/>
              </a:rPr>
              <a:t>Describe the implications of these findings for the treatment of opioid addiction in young adults</a:t>
            </a:r>
          </a:p>
        </p:txBody>
      </p:sp>
      <p:sp>
        <p:nvSpPr>
          <p:cNvPr id="19461" name="Slide Number Placeholder 4"/>
          <p:cNvSpPr>
            <a:spLocks noGrp="1"/>
          </p:cNvSpPr>
          <p:nvPr>
            <p:ph type="sldNum" sz="quarter" idx="12"/>
          </p:nvPr>
        </p:nvSpPr>
        <p:spPr bwMode="auto">
          <a:noFill/>
          <a:ln>
            <a:miter lim="800000"/>
            <a:headEnd/>
            <a:tailEnd/>
          </a:ln>
        </p:spPr>
        <p:txBody>
          <a:bodyPr/>
          <a:lstStyle/>
          <a:p>
            <a:fld id="{B14427A7-CE16-4F72-A04F-CC2C09699B95}" type="slidenum">
              <a:rPr lang="en-US" smtClean="0"/>
              <a:pPr/>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wipe(left)">
                                      <p:cBhvr>
                                        <p:cTn id="7" dur="500"/>
                                        <p:tgtEl>
                                          <p:spTgt spid="1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wipe(left)">
                                      <p:cBhvr>
                                        <p:cTn id="12" dur="500"/>
                                        <p:tgtEl>
                                          <p:spTgt spid="12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Effect transition="in" filter="wipe(left)">
                                      <p:cBhvr>
                                        <p:cTn id="17" dur="500"/>
                                        <p:tgtEl>
                                          <p:spTgt spid="12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2">
                                            <p:txEl>
                                              <p:pRg st="3" end="3"/>
                                            </p:txEl>
                                          </p:spTgt>
                                        </p:tgtEl>
                                        <p:attrNameLst>
                                          <p:attrName>style.visibility</p:attrName>
                                        </p:attrNameLst>
                                      </p:cBhvr>
                                      <p:to>
                                        <p:strVal val="visible"/>
                                      </p:to>
                                    </p:set>
                                    <p:animEffect transition="in" filter="wipe(left)">
                                      <p:cBhvr>
                                        <p:cTn id="22" dur="500"/>
                                        <p:tgtEl>
                                          <p:spTgt spid="1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212725"/>
            <a:ext cx="8543925"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What is the Ratio of Buprenorphine to Naloxone in the Combination Tablet?</a:t>
            </a:r>
          </a:p>
        </p:txBody>
      </p:sp>
      <p:sp>
        <p:nvSpPr>
          <p:cNvPr id="701443" name="Rectangle 3"/>
          <p:cNvSpPr>
            <a:spLocks noGrp="1" noChangeArrowheads="1"/>
          </p:cNvSpPr>
          <p:nvPr>
            <p:ph type="body" idx="4294967295"/>
          </p:nvPr>
        </p:nvSpPr>
        <p:spPr>
          <a:xfrm>
            <a:off x="161925" y="1757363"/>
            <a:ext cx="8188325" cy="4343400"/>
          </a:xfrm>
        </p:spPr>
        <p:txBody>
          <a:bodyPr lIns="90487" tIns="44450" rIns="90487" bIns="44450"/>
          <a:lstStyle/>
          <a:p>
            <a:pPr>
              <a:buFontTx/>
              <a:buChar char="•"/>
            </a:pPr>
            <a:r>
              <a:rPr lang="en-US" sz="2800" smtClean="0">
                <a:ea typeface="ＭＳ Ｐゴシック" pitchFamily="34" charset="-128"/>
              </a:rPr>
              <a:t>Each tablet contains buprenorphine and naloxone in a </a:t>
            </a:r>
            <a:r>
              <a:rPr lang="en-US" sz="2800" smtClean="0">
                <a:solidFill>
                  <a:schemeClr val="hlink"/>
                </a:solidFill>
                <a:ea typeface="ＭＳ Ｐゴシック" pitchFamily="34" charset="-128"/>
              </a:rPr>
              <a:t>4:1 ratio</a:t>
            </a:r>
          </a:p>
          <a:p>
            <a:pPr lvl="1"/>
            <a:r>
              <a:rPr lang="en-US" sz="2600" smtClean="0">
                <a:ea typeface="ＭＳ Ｐゴシック" pitchFamily="34" charset="-128"/>
              </a:rPr>
              <a:t>Each 8 mg tablet contains 2 mg of naloxone</a:t>
            </a:r>
          </a:p>
          <a:p>
            <a:pPr lvl="1"/>
            <a:r>
              <a:rPr lang="en-US" sz="2600" smtClean="0">
                <a:ea typeface="ＭＳ Ｐゴシック" pitchFamily="34" charset="-128"/>
              </a:rPr>
              <a:t>Each 2 mg tablet contains 0.5 mg of naloxone</a:t>
            </a:r>
          </a:p>
          <a:p>
            <a:pPr>
              <a:buFontTx/>
              <a:buChar char="•"/>
            </a:pPr>
            <a:r>
              <a:rPr lang="en-US" sz="2800" smtClean="0">
                <a:ea typeface="ＭＳ Ｐゴシック" pitchFamily="34" charset="-128"/>
              </a:rPr>
              <a:t>Ratio was deemed optimal in clinical studies</a:t>
            </a:r>
          </a:p>
          <a:p>
            <a:pPr lvl="1">
              <a:buClr>
                <a:schemeClr val="tx1"/>
              </a:buClr>
            </a:pPr>
            <a:r>
              <a:rPr lang="en-US" sz="2600" smtClean="0">
                <a:solidFill>
                  <a:schemeClr val="hlink"/>
                </a:solidFill>
                <a:ea typeface="ＭＳ Ｐゴシック" pitchFamily="34" charset="-128"/>
              </a:rPr>
              <a:t>Preserves buprenorphine’s therapeutic</a:t>
            </a:r>
            <a:r>
              <a:rPr lang="en-US" sz="2600" smtClean="0">
                <a:solidFill>
                  <a:srgbClr val="FFBA49"/>
                </a:solidFill>
                <a:ea typeface="ＭＳ Ｐゴシック" pitchFamily="34" charset="-128"/>
              </a:rPr>
              <a:t> </a:t>
            </a:r>
            <a:r>
              <a:rPr lang="en-US" sz="2600" smtClean="0">
                <a:ea typeface="ＭＳ Ｐゴシック" pitchFamily="34" charset="-128"/>
              </a:rPr>
              <a:t>effects when taken as intended sublingually</a:t>
            </a:r>
          </a:p>
          <a:p>
            <a:pPr lvl="1"/>
            <a:r>
              <a:rPr lang="en-US" sz="2600" smtClean="0">
                <a:ea typeface="ＭＳ Ｐゴシック" pitchFamily="34" charset="-128"/>
              </a:rPr>
              <a:t>Sufficient </a:t>
            </a:r>
            <a:r>
              <a:rPr lang="en-US" sz="2600" smtClean="0">
                <a:solidFill>
                  <a:schemeClr val="hlink"/>
                </a:solidFill>
                <a:ea typeface="ＭＳ Ｐゴシック" pitchFamily="34" charset="-128"/>
              </a:rPr>
              <a:t>dysphoric effects occur if injected</a:t>
            </a:r>
            <a:r>
              <a:rPr lang="en-US" sz="2600" smtClean="0">
                <a:solidFill>
                  <a:srgbClr val="FFBA49"/>
                </a:solidFill>
                <a:ea typeface="ＭＳ Ｐゴシック" pitchFamily="34" charset="-128"/>
              </a:rPr>
              <a:t> </a:t>
            </a:r>
            <a:r>
              <a:rPr lang="en-US" sz="2600" smtClean="0">
                <a:ea typeface="ＭＳ Ｐゴシック" pitchFamily="34" charset="-128"/>
              </a:rPr>
              <a:t>by some physically dependent persons to discourage abuse</a:t>
            </a:r>
          </a:p>
        </p:txBody>
      </p:sp>
      <p:sp>
        <p:nvSpPr>
          <p:cNvPr id="64516" name="Slide Number Placeholder 3"/>
          <p:cNvSpPr>
            <a:spLocks noGrp="1"/>
          </p:cNvSpPr>
          <p:nvPr>
            <p:ph type="sldNum" sz="quarter" idx="12"/>
          </p:nvPr>
        </p:nvSpPr>
        <p:spPr bwMode="auto">
          <a:noFill/>
          <a:ln>
            <a:miter lim="800000"/>
            <a:headEnd/>
            <a:tailEnd/>
          </a:ln>
        </p:spPr>
        <p:txBody>
          <a:bodyPr/>
          <a:lstStyle/>
          <a:p>
            <a:fld id="{30EC33B6-E119-4F90-83B7-9F21AED8FC7B}" type="slidenum">
              <a:rPr lang="en-US" smtClean="0"/>
              <a:pPr/>
              <a:t>50</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443">
                                            <p:txEl>
                                              <p:pRg st="0" end="0"/>
                                            </p:txEl>
                                          </p:spTgt>
                                        </p:tgtEl>
                                        <p:attrNameLst>
                                          <p:attrName>style.visibility</p:attrName>
                                        </p:attrNameLst>
                                      </p:cBhvr>
                                      <p:to>
                                        <p:strVal val="visible"/>
                                      </p:to>
                                    </p:set>
                                    <p:animEffect transition="in" filter="wipe(left)">
                                      <p:cBhvr>
                                        <p:cTn id="7" dur="500"/>
                                        <p:tgtEl>
                                          <p:spTgt spid="701443">
                                            <p:txEl>
                                              <p:pRg st="0" end="0"/>
                                            </p:txEl>
                                          </p:spTgt>
                                        </p:tgtEl>
                                      </p:cBhvr>
                                    </p:animEffect>
                                  </p:childTnLst>
                                  <p:subTnLst>
                                    <p:animClr clrSpc="rgb" dir="cw">
                                      <p:cBhvr override="childStyle">
                                        <p:cTn dur="1" fill="hold" display="0" masterRel="nextClick" afterEffect="1"/>
                                        <p:tgtEl>
                                          <p:spTgt spid="701443">
                                            <p:txEl>
                                              <p:pRg st="0" end="0"/>
                                            </p:txEl>
                                          </p:spTgt>
                                        </p:tgtEl>
                                        <p:attrNameLst>
                                          <p:attrName>ppt_c</p:attrName>
                                        </p:attrNameLst>
                                      </p:cBhvr>
                                      <p:to>
                                        <a:srgbClr val="D86C00"/>
                                      </p:to>
                                    </p:animClr>
                                  </p:subTnLst>
                                </p:cTn>
                              </p:par>
                              <p:par>
                                <p:cTn id="8" presetID="22" presetClass="entr" presetSubtype="8" fill="hold" grpId="0" nodeType="withEffect">
                                  <p:stCondLst>
                                    <p:cond delay="0"/>
                                  </p:stCondLst>
                                  <p:childTnLst>
                                    <p:set>
                                      <p:cBhvr>
                                        <p:cTn id="9" dur="1" fill="hold">
                                          <p:stCondLst>
                                            <p:cond delay="0"/>
                                          </p:stCondLst>
                                        </p:cTn>
                                        <p:tgtEl>
                                          <p:spTgt spid="701443">
                                            <p:txEl>
                                              <p:pRg st="1" end="1"/>
                                            </p:txEl>
                                          </p:spTgt>
                                        </p:tgtEl>
                                        <p:attrNameLst>
                                          <p:attrName>style.visibility</p:attrName>
                                        </p:attrNameLst>
                                      </p:cBhvr>
                                      <p:to>
                                        <p:strVal val="visible"/>
                                      </p:to>
                                    </p:set>
                                    <p:animEffect transition="in" filter="wipe(left)">
                                      <p:cBhvr>
                                        <p:cTn id="10" dur="500"/>
                                        <p:tgtEl>
                                          <p:spTgt spid="701443">
                                            <p:txEl>
                                              <p:pRg st="1" end="1"/>
                                            </p:txEl>
                                          </p:spTgt>
                                        </p:tgtEl>
                                      </p:cBhvr>
                                    </p:animEffect>
                                  </p:childTnLst>
                                  <p:subTnLst>
                                    <p:animClr clrSpc="rgb" dir="cw">
                                      <p:cBhvr override="childStyle">
                                        <p:cTn dur="1" fill="hold" display="0" masterRel="nextClick" afterEffect="1"/>
                                        <p:tgtEl>
                                          <p:spTgt spid="701443">
                                            <p:txEl>
                                              <p:pRg st="1" end="1"/>
                                            </p:txEl>
                                          </p:spTgt>
                                        </p:tgtEl>
                                        <p:attrNameLst>
                                          <p:attrName>ppt_c</p:attrName>
                                        </p:attrNameLst>
                                      </p:cBhvr>
                                      <p:to>
                                        <a:srgbClr val="D86C00"/>
                                      </p:to>
                                    </p:animClr>
                                  </p:subTnLst>
                                </p:cTn>
                              </p:par>
                              <p:par>
                                <p:cTn id="11" presetID="22" presetClass="entr" presetSubtype="8" fill="hold" grpId="0" nodeType="withEffect">
                                  <p:stCondLst>
                                    <p:cond delay="0"/>
                                  </p:stCondLst>
                                  <p:childTnLst>
                                    <p:set>
                                      <p:cBhvr>
                                        <p:cTn id="12" dur="1" fill="hold">
                                          <p:stCondLst>
                                            <p:cond delay="0"/>
                                          </p:stCondLst>
                                        </p:cTn>
                                        <p:tgtEl>
                                          <p:spTgt spid="701443">
                                            <p:txEl>
                                              <p:pRg st="2" end="2"/>
                                            </p:txEl>
                                          </p:spTgt>
                                        </p:tgtEl>
                                        <p:attrNameLst>
                                          <p:attrName>style.visibility</p:attrName>
                                        </p:attrNameLst>
                                      </p:cBhvr>
                                      <p:to>
                                        <p:strVal val="visible"/>
                                      </p:to>
                                    </p:set>
                                    <p:animEffect transition="in" filter="wipe(left)">
                                      <p:cBhvr>
                                        <p:cTn id="13" dur="500"/>
                                        <p:tgtEl>
                                          <p:spTgt spid="701443">
                                            <p:txEl>
                                              <p:pRg st="2" end="2"/>
                                            </p:txEl>
                                          </p:spTgt>
                                        </p:tgtEl>
                                      </p:cBhvr>
                                    </p:animEffect>
                                  </p:childTnLst>
                                  <p:subTnLst>
                                    <p:animClr clrSpc="rgb" dir="cw">
                                      <p:cBhvr override="childStyle">
                                        <p:cTn dur="1" fill="hold" display="0" masterRel="nextClick" afterEffect="1"/>
                                        <p:tgtEl>
                                          <p:spTgt spid="701443">
                                            <p:txEl>
                                              <p:pRg st="2" end="2"/>
                                            </p:txEl>
                                          </p:spTgt>
                                        </p:tgtEl>
                                        <p:attrNameLst>
                                          <p:attrName>ppt_c</p:attrName>
                                        </p:attrNameLst>
                                      </p:cBhvr>
                                      <p:to>
                                        <a:srgbClr val="D86C00"/>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01443">
                                            <p:txEl>
                                              <p:pRg st="3" end="3"/>
                                            </p:txEl>
                                          </p:spTgt>
                                        </p:tgtEl>
                                        <p:attrNameLst>
                                          <p:attrName>style.visibility</p:attrName>
                                        </p:attrNameLst>
                                      </p:cBhvr>
                                      <p:to>
                                        <p:strVal val="visible"/>
                                      </p:to>
                                    </p:set>
                                    <p:animEffect transition="in" filter="wipe(left)">
                                      <p:cBhvr>
                                        <p:cTn id="18" dur="500"/>
                                        <p:tgtEl>
                                          <p:spTgt spid="7014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1443">
                                            <p:txEl>
                                              <p:pRg st="4" end="4"/>
                                            </p:txEl>
                                          </p:spTgt>
                                        </p:tgtEl>
                                        <p:attrNameLst>
                                          <p:attrName>style.visibility</p:attrName>
                                        </p:attrNameLst>
                                      </p:cBhvr>
                                      <p:to>
                                        <p:strVal val="visible"/>
                                      </p:to>
                                    </p:set>
                                    <p:animEffect transition="in" filter="wipe(left)">
                                      <p:cBhvr>
                                        <p:cTn id="21" dur="500"/>
                                        <p:tgtEl>
                                          <p:spTgt spid="7014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01443">
                                            <p:txEl>
                                              <p:pRg st="5" end="5"/>
                                            </p:txEl>
                                          </p:spTgt>
                                        </p:tgtEl>
                                        <p:attrNameLst>
                                          <p:attrName>style.visibility</p:attrName>
                                        </p:attrNameLst>
                                      </p:cBhvr>
                                      <p:to>
                                        <p:strVal val="visible"/>
                                      </p:to>
                                    </p:set>
                                    <p:animEffect transition="in" filter="wipe(left)">
                                      <p:cBhvr>
                                        <p:cTn id="24" dur="500"/>
                                        <p:tgtEl>
                                          <p:spTgt spid="70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050"/>
          <p:cNvSpPr>
            <a:spLocks noGrp="1" noChangeArrowheads="1"/>
          </p:cNvSpPr>
          <p:nvPr>
            <p:ph type="title" idx="4294967295"/>
          </p:nvPr>
        </p:nvSpPr>
        <p:spPr>
          <a:xfrm>
            <a:off x="68263" y="242888"/>
            <a:ext cx="8453437"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Why Combining Buprenorphine and Naloxone Sublingually Works</a:t>
            </a:r>
          </a:p>
        </p:txBody>
      </p:sp>
      <p:sp>
        <p:nvSpPr>
          <p:cNvPr id="65539" name="Rectangle 2051"/>
          <p:cNvSpPr>
            <a:spLocks noGrp="1" noChangeArrowheads="1"/>
          </p:cNvSpPr>
          <p:nvPr>
            <p:ph type="body" idx="4294967295"/>
          </p:nvPr>
        </p:nvSpPr>
        <p:spPr>
          <a:xfrm>
            <a:off x="228600" y="1905000"/>
            <a:ext cx="8610600" cy="1752600"/>
          </a:xfrm>
        </p:spPr>
        <p:txBody>
          <a:bodyPr lIns="90487" tIns="44450" rIns="90487" bIns="44450"/>
          <a:lstStyle/>
          <a:p>
            <a:pPr>
              <a:buFontTx/>
              <a:buChar char="•"/>
            </a:pPr>
            <a:r>
              <a:rPr lang="en-US" sz="2800" smtClean="0">
                <a:ea typeface="ＭＳ Ｐゴシック" pitchFamily="34" charset="-128"/>
              </a:rPr>
              <a:t>Buprenorphine and naloxone have different sublingual (SL) to injection potency profiles that are optimal for use in a combination product.</a:t>
            </a:r>
          </a:p>
        </p:txBody>
      </p:sp>
      <p:sp>
        <p:nvSpPr>
          <p:cNvPr id="704516" name="Text Box 2052"/>
          <p:cNvSpPr txBox="1">
            <a:spLocks noChangeArrowheads="1"/>
          </p:cNvSpPr>
          <p:nvPr/>
        </p:nvSpPr>
        <p:spPr bwMode="auto">
          <a:xfrm>
            <a:off x="0" y="3444875"/>
            <a:ext cx="4572000" cy="2244725"/>
          </a:xfrm>
          <a:prstGeom prst="rect">
            <a:avLst/>
          </a:prstGeom>
          <a:noFill/>
          <a:ln w="12700">
            <a:noFill/>
            <a:miter lim="800000"/>
            <a:headEnd/>
            <a:tailEnd/>
          </a:ln>
        </p:spPr>
        <p:txBody>
          <a:bodyPr lIns="90487" tIns="44450" rIns="90487" bIns="44450">
            <a:spAutoFit/>
          </a:bodyPr>
          <a:lstStyle/>
          <a:p>
            <a:pPr lvl="1" defTabSz="914400" eaLnBrk="0" hangingPunct="0"/>
            <a:r>
              <a:rPr lang="en-US" sz="2800" b="1" u="sng">
                <a:solidFill>
                  <a:schemeClr val="hlink"/>
                </a:solidFill>
                <a:latin typeface="Calibri" pitchFamily="34" charset="0"/>
                <a:cs typeface="Arial" charset="0"/>
              </a:rPr>
              <a:t>SL Bioavailability</a:t>
            </a:r>
            <a:br>
              <a:rPr lang="en-US" sz="2800" b="1" u="sng">
                <a:solidFill>
                  <a:schemeClr val="hlink"/>
                </a:solidFill>
                <a:latin typeface="Calibri" pitchFamily="34" charset="0"/>
                <a:cs typeface="Arial" charset="0"/>
              </a:rPr>
            </a:br>
            <a:endParaRPr lang="en-US" sz="2800" b="1" u="sng">
              <a:solidFill>
                <a:schemeClr val="hlink"/>
              </a:solidFill>
              <a:latin typeface="Calibri" pitchFamily="34" charset="0"/>
              <a:cs typeface="Arial" charset="0"/>
            </a:endParaRPr>
          </a:p>
          <a:p>
            <a:pPr lvl="1" defTabSz="914400" eaLnBrk="0" hangingPunct="0"/>
            <a:r>
              <a:rPr lang="en-US" sz="2800" b="1">
                <a:latin typeface="Calibri" pitchFamily="34" charset="0"/>
                <a:cs typeface="Arial" charset="0"/>
              </a:rPr>
              <a:t>Buprenorphine 40-60%       </a:t>
            </a:r>
          </a:p>
          <a:p>
            <a:pPr lvl="1" defTabSz="914400" eaLnBrk="0" hangingPunct="0"/>
            <a:endParaRPr lang="en-US" sz="2800" b="1">
              <a:latin typeface="Calibri" pitchFamily="34" charset="0"/>
              <a:cs typeface="Arial" charset="0"/>
            </a:endParaRPr>
          </a:p>
          <a:p>
            <a:pPr lvl="1" defTabSz="914400" eaLnBrk="0" hangingPunct="0"/>
            <a:r>
              <a:rPr lang="en-US" sz="2800" b="1">
                <a:latin typeface="Calibri" pitchFamily="34" charset="0"/>
                <a:cs typeface="Arial" charset="0"/>
              </a:rPr>
              <a:t>Naloxone 10% or less</a:t>
            </a:r>
            <a:endParaRPr lang="en-US" sz="2800">
              <a:solidFill>
                <a:srgbClr val="83A3FD"/>
              </a:solidFill>
              <a:latin typeface="Calibri" pitchFamily="34" charset="0"/>
              <a:cs typeface="Arial" charset="0"/>
            </a:endParaRPr>
          </a:p>
        </p:txBody>
      </p:sp>
      <p:sp>
        <p:nvSpPr>
          <p:cNvPr id="65541" name="Rectangle 2053"/>
          <p:cNvSpPr>
            <a:spLocks noChangeArrowheads="1"/>
          </p:cNvSpPr>
          <p:nvPr/>
        </p:nvSpPr>
        <p:spPr bwMode="auto">
          <a:xfrm>
            <a:off x="228600" y="6313488"/>
            <a:ext cx="1906588" cy="304800"/>
          </a:xfrm>
          <a:prstGeom prst="rect">
            <a:avLst/>
          </a:prstGeom>
          <a:noFill/>
          <a:ln w="9525">
            <a:noFill/>
            <a:miter lim="800000"/>
            <a:headEnd/>
            <a:tailEnd/>
          </a:ln>
        </p:spPr>
        <p:txBody>
          <a:bodyPr wrap="none">
            <a:spAutoFit/>
          </a:bodyPr>
          <a:lstStyle/>
          <a:p>
            <a:pPr defTabSz="914400">
              <a:spcBef>
                <a:spcPct val="30000"/>
              </a:spcBef>
            </a:pPr>
            <a:r>
              <a:rPr lang="en-US" sz="1400">
                <a:latin typeface="Calibri" pitchFamily="34" charset="0"/>
                <a:cs typeface="Arial" charset="0"/>
              </a:rPr>
              <a:t>(Chiang &amp; Hawks, 2003)</a:t>
            </a:r>
          </a:p>
        </p:txBody>
      </p:sp>
      <p:sp>
        <p:nvSpPr>
          <p:cNvPr id="6554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8" name="Text Box 2052"/>
          <p:cNvSpPr txBox="1">
            <a:spLocks noChangeArrowheads="1"/>
          </p:cNvSpPr>
          <p:nvPr/>
        </p:nvSpPr>
        <p:spPr bwMode="auto">
          <a:xfrm>
            <a:off x="4025900" y="3444875"/>
            <a:ext cx="4495800" cy="2674938"/>
          </a:xfrm>
          <a:prstGeom prst="rect">
            <a:avLst/>
          </a:prstGeom>
          <a:noFill/>
          <a:ln w="12700">
            <a:noFill/>
            <a:miter lim="800000"/>
            <a:headEnd/>
            <a:tailEnd/>
          </a:ln>
        </p:spPr>
        <p:txBody>
          <a:bodyPr lIns="90487" tIns="44450" rIns="90487" bIns="44450">
            <a:spAutoFit/>
          </a:bodyPr>
          <a:lstStyle/>
          <a:p>
            <a:pPr lvl="1" defTabSz="914400" eaLnBrk="0" hangingPunct="0"/>
            <a:r>
              <a:rPr lang="en-US" sz="2800" b="1" u="sng">
                <a:solidFill>
                  <a:schemeClr val="hlink"/>
                </a:solidFill>
                <a:latin typeface="Calibri" pitchFamily="34" charset="0"/>
                <a:cs typeface="Arial" charset="0"/>
              </a:rPr>
              <a:t>Potency</a:t>
            </a:r>
          </a:p>
          <a:p>
            <a:pPr lvl="1" defTabSz="914400" eaLnBrk="0" hangingPunct="0"/>
            <a:r>
              <a:rPr lang="en-US" sz="2800" b="1">
                <a:cs typeface="Arial" charset="0"/>
              </a:rPr>
              <a:t/>
            </a:r>
            <a:br>
              <a:rPr lang="en-US" sz="2800" b="1">
                <a:cs typeface="Arial" charset="0"/>
              </a:rPr>
            </a:br>
            <a:r>
              <a:rPr lang="en-US" sz="2800" b="1">
                <a:latin typeface="Calibri" pitchFamily="34" charset="0"/>
                <a:cs typeface="Arial" charset="0"/>
              </a:rPr>
              <a:t>Buprenorphine  ≈   2:1 </a:t>
            </a:r>
          </a:p>
          <a:p>
            <a:pPr lvl="1" defTabSz="914400" eaLnBrk="0" hangingPunct="0"/>
            <a:endParaRPr lang="en-US" sz="2800" b="1">
              <a:latin typeface="Calibri" pitchFamily="34" charset="0"/>
              <a:cs typeface="Arial" charset="0"/>
            </a:endParaRPr>
          </a:p>
          <a:p>
            <a:pPr lvl="1" defTabSz="914400" eaLnBrk="0" hangingPunct="0"/>
            <a:r>
              <a:rPr lang="en-US" sz="2800" b="1">
                <a:latin typeface="Calibri" pitchFamily="34" charset="0"/>
                <a:cs typeface="Arial" charset="0"/>
              </a:rPr>
              <a:t>Naloxone           ≈  15:1</a:t>
            </a:r>
            <a:r>
              <a:rPr lang="en-US" sz="2800">
                <a:solidFill>
                  <a:srgbClr val="83A3FD"/>
                </a:solidFill>
                <a:latin typeface="Calibri" pitchFamily="34" charset="0"/>
                <a:cs typeface="Arial" charset="0"/>
              </a:rPr>
              <a:t>	</a:t>
            </a:r>
          </a:p>
        </p:txBody>
      </p:sp>
      <p:sp>
        <p:nvSpPr>
          <p:cNvPr id="65544" name="Slide Number Placeholder 8"/>
          <p:cNvSpPr>
            <a:spLocks noGrp="1"/>
          </p:cNvSpPr>
          <p:nvPr>
            <p:ph type="sldNum" sz="quarter" idx="12"/>
          </p:nvPr>
        </p:nvSpPr>
        <p:spPr bwMode="auto">
          <a:noFill/>
          <a:ln>
            <a:miter lim="800000"/>
            <a:headEnd/>
            <a:tailEnd/>
          </a:ln>
        </p:spPr>
        <p:txBody>
          <a:bodyPr/>
          <a:lstStyle/>
          <a:p>
            <a:fld id="{2A7C0E26-5AA9-494F-BD9F-75C65E4A6A93}" type="slidenum">
              <a:rPr lang="en-US" smtClean="0"/>
              <a:pPr/>
              <a:t>51</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4516">
                                            <p:txEl>
                                              <p:pRg st="1" end="1"/>
                                            </p:txEl>
                                          </p:spTgt>
                                        </p:tgtEl>
                                        <p:attrNameLst>
                                          <p:attrName>style.visibility</p:attrName>
                                        </p:attrNameLst>
                                      </p:cBhvr>
                                      <p:to>
                                        <p:strVal val="visible"/>
                                      </p:to>
                                    </p:set>
                                    <p:animEffect transition="in" filter="wipe(left)">
                                      <p:cBhvr>
                                        <p:cTn id="7" dur="500"/>
                                        <p:tgtEl>
                                          <p:spTgt spid="70451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04516">
                                            <p:txEl>
                                              <p:pRg st="3" end="3"/>
                                            </p:txEl>
                                          </p:spTgt>
                                        </p:tgtEl>
                                        <p:attrNameLst>
                                          <p:attrName>style.visibility</p:attrName>
                                        </p:attrNameLst>
                                      </p:cBhvr>
                                      <p:to>
                                        <p:strVal val="visible"/>
                                      </p:to>
                                    </p:set>
                                    <p:animEffect transition="in" filter="wipe(left)">
                                      <p:cBhvr>
                                        <p:cTn id="10" dur="500"/>
                                        <p:tgtEl>
                                          <p:spTgt spid="70451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ChangeArrowheads="1"/>
          </p:cNvSpPr>
          <p:nvPr/>
        </p:nvSpPr>
        <p:spPr bwMode="auto">
          <a:xfrm>
            <a:off x="0" y="-190500"/>
            <a:ext cx="8499475" cy="2289175"/>
          </a:xfrm>
          <a:prstGeom prst="rect">
            <a:avLst/>
          </a:prstGeom>
          <a:noFill/>
          <a:ln w="9525">
            <a:noFill/>
            <a:miter lim="800000"/>
            <a:headEnd/>
            <a:tailEnd/>
          </a:ln>
        </p:spPr>
        <p:txBody>
          <a:bodyPr anchor="ctr">
            <a:spAutoFit/>
          </a:bodyPr>
          <a:lstStyle/>
          <a:p>
            <a:pPr algn="ctr" defTabSz="914400">
              <a:defRPr/>
            </a:pPr>
            <a:r>
              <a:rPr lang="en-US" sz="3600" b="1">
                <a:solidFill>
                  <a:schemeClr val="tx2"/>
                </a:solidFill>
                <a:latin typeface="Arial Black" pitchFamily="34" charset="0"/>
              </a:rPr>
              <a:t/>
            </a:r>
            <a:br>
              <a:rPr lang="en-US" sz="3600" b="1">
                <a:solidFill>
                  <a:schemeClr val="tx2"/>
                </a:solidFill>
                <a:latin typeface="Arial Black" pitchFamily="34" charset="0"/>
              </a:rPr>
            </a:br>
            <a:r>
              <a:rPr lang="en-US" sz="3600">
                <a:effectLst>
                  <a:outerShdw blurRad="38100" dist="38100" dir="2700000" algn="tl">
                    <a:srgbClr val="C0C0C0"/>
                  </a:outerShdw>
                </a:effectLst>
                <a:latin typeface="Impact" pitchFamily="34" charset="0"/>
              </a:rPr>
              <a:t>Buprenorphine/Naloxone:</a:t>
            </a:r>
          </a:p>
          <a:p>
            <a:pPr algn="ctr" defTabSz="914400">
              <a:defRPr/>
            </a:pPr>
            <a:r>
              <a:rPr lang="en-US" sz="3600">
                <a:effectLst>
                  <a:outerShdw blurRad="38100" dist="38100" dir="2700000" algn="tl">
                    <a:srgbClr val="C0C0C0"/>
                  </a:outerShdw>
                </a:effectLst>
                <a:latin typeface="Impact" pitchFamily="34" charset="0"/>
              </a:rPr>
              <a:t>What You Need to Know </a:t>
            </a:r>
            <a:r>
              <a:rPr lang="en-US" sz="3600" b="1">
                <a:effectLst>
                  <a:outerShdw blurRad="38100" dist="38100" dir="2700000" algn="tl">
                    <a:srgbClr val="C0C0C0"/>
                  </a:outerShdw>
                </a:effectLst>
                <a:latin typeface="Impact" pitchFamily="34" charset="0"/>
              </a:rPr>
              <a:t> </a:t>
            </a:r>
            <a:br>
              <a:rPr lang="en-US" sz="3600" b="1">
                <a:effectLst>
                  <a:outerShdw blurRad="38100" dist="38100" dir="2700000" algn="tl">
                    <a:srgbClr val="C0C0C0"/>
                  </a:outerShdw>
                </a:effectLst>
                <a:latin typeface="Impact" pitchFamily="34" charset="0"/>
              </a:rPr>
            </a:br>
            <a:endParaRPr lang="en-US" sz="3600" b="1">
              <a:effectLst>
                <a:outerShdw blurRad="38100" dist="38100" dir="2700000" algn="tl">
                  <a:srgbClr val="C0C0C0"/>
                </a:outerShdw>
              </a:effectLst>
              <a:latin typeface="Impact" pitchFamily="34" charset="0"/>
            </a:endParaRPr>
          </a:p>
        </p:txBody>
      </p:sp>
      <p:sp>
        <p:nvSpPr>
          <p:cNvPr id="66563" name="Rectangle 1027"/>
          <p:cNvSpPr>
            <a:spLocks noChangeArrowheads="1"/>
          </p:cNvSpPr>
          <p:nvPr/>
        </p:nvSpPr>
        <p:spPr bwMode="auto">
          <a:xfrm>
            <a:off x="304800" y="2122488"/>
            <a:ext cx="8194675" cy="4191000"/>
          </a:xfrm>
          <a:prstGeom prst="rect">
            <a:avLst/>
          </a:prstGeom>
          <a:noFill/>
          <a:ln w="12700">
            <a:noFill/>
            <a:miter lim="800000"/>
            <a:headEnd/>
            <a:tailEnd/>
          </a:ln>
        </p:spPr>
        <p:txBody>
          <a:bodyPr lIns="90487" tIns="44450" rIns="90487" bIns="44450"/>
          <a:lstStyle/>
          <a:p>
            <a:pPr marL="511175" indent="-511175" defTabSz="914400">
              <a:spcBef>
                <a:spcPct val="20000"/>
              </a:spcBef>
              <a:spcAft>
                <a:spcPct val="10000"/>
              </a:spcAft>
              <a:buClr>
                <a:schemeClr val="tx1"/>
              </a:buClr>
              <a:buFontTx/>
              <a:buChar char="•"/>
            </a:pPr>
            <a:r>
              <a:rPr lang="en-US" sz="2800">
                <a:latin typeface="Calibri" pitchFamily="34" charset="0"/>
              </a:rPr>
              <a:t>Basic pharmacology, pharmacokinetics, and efficacy is the </a:t>
            </a:r>
            <a:r>
              <a:rPr lang="en-US" sz="2800" b="1" i="1">
                <a:latin typeface="Calibri" pitchFamily="34" charset="0"/>
              </a:rPr>
              <a:t>same</a:t>
            </a:r>
            <a:r>
              <a:rPr lang="en-US" sz="2800">
                <a:latin typeface="Calibri" pitchFamily="34" charset="0"/>
              </a:rPr>
              <a:t> as buprenorphine alone</a:t>
            </a:r>
          </a:p>
          <a:p>
            <a:pPr marL="511175" indent="-511175" defTabSz="914400">
              <a:spcBef>
                <a:spcPct val="20000"/>
              </a:spcBef>
              <a:spcAft>
                <a:spcPct val="10000"/>
              </a:spcAft>
              <a:buClr>
                <a:schemeClr val="hlink"/>
              </a:buClr>
              <a:buFontTx/>
              <a:buChar char="•"/>
            </a:pPr>
            <a:endParaRPr lang="en-US" sz="1000">
              <a:latin typeface="Calibri" pitchFamily="34" charset="0"/>
            </a:endParaRPr>
          </a:p>
          <a:p>
            <a:pPr marL="511175" indent="-511175" defTabSz="914400">
              <a:spcBef>
                <a:spcPct val="20000"/>
              </a:spcBef>
              <a:spcAft>
                <a:spcPct val="10000"/>
              </a:spcAft>
              <a:buClr>
                <a:schemeClr val="tx1"/>
              </a:buClr>
              <a:buFontTx/>
              <a:buChar char="•"/>
            </a:pPr>
            <a:r>
              <a:rPr lang="en-US" sz="2800">
                <a:latin typeface="Calibri" pitchFamily="34" charset="0"/>
              </a:rPr>
              <a:t>Partial opioid agonist; ceiling effect at higher doses</a:t>
            </a:r>
          </a:p>
          <a:p>
            <a:pPr marL="511175" indent="-511175" defTabSz="914400">
              <a:spcBef>
                <a:spcPct val="20000"/>
              </a:spcBef>
              <a:spcAft>
                <a:spcPct val="10000"/>
              </a:spcAft>
              <a:buClr>
                <a:schemeClr val="hlink"/>
              </a:buClr>
              <a:buFontTx/>
              <a:buChar char="•"/>
            </a:pPr>
            <a:endParaRPr lang="en-US" sz="1000">
              <a:latin typeface="Calibri" pitchFamily="34" charset="0"/>
            </a:endParaRPr>
          </a:p>
          <a:p>
            <a:pPr marL="511175" indent="-511175" defTabSz="914400">
              <a:spcBef>
                <a:spcPct val="20000"/>
              </a:spcBef>
              <a:spcAft>
                <a:spcPct val="10000"/>
              </a:spcAft>
              <a:buClr>
                <a:schemeClr val="tx1"/>
              </a:buClr>
              <a:buFontTx/>
              <a:buChar char="•"/>
            </a:pPr>
            <a:r>
              <a:rPr lang="en-US" sz="2800">
                <a:latin typeface="Calibri" pitchFamily="34" charset="0"/>
              </a:rPr>
              <a:t>Blocks effects of other agonists</a:t>
            </a:r>
          </a:p>
          <a:p>
            <a:pPr marL="511175" indent="-511175" defTabSz="914400">
              <a:spcBef>
                <a:spcPct val="20000"/>
              </a:spcBef>
              <a:spcAft>
                <a:spcPct val="10000"/>
              </a:spcAft>
              <a:buClr>
                <a:schemeClr val="hlink"/>
              </a:buClr>
              <a:buFontTx/>
              <a:buChar char="•"/>
            </a:pPr>
            <a:endParaRPr lang="en-US" sz="1000">
              <a:latin typeface="Calibri" pitchFamily="34" charset="0"/>
            </a:endParaRPr>
          </a:p>
          <a:p>
            <a:pPr marL="511175" indent="-511175" defTabSz="914400">
              <a:spcBef>
                <a:spcPct val="20000"/>
              </a:spcBef>
              <a:spcAft>
                <a:spcPct val="10000"/>
              </a:spcAft>
              <a:buClr>
                <a:schemeClr val="tx1"/>
              </a:buClr>
              <a:buFontTx/>
              <a:buChar char="•"/>
            </a:pPr>
            <a:r>
              <a:rPr lang="en-US" sz="2800">
                <a:latin typeface="Calibri" pitchFamily="34" charset="0"/>
              </a:rPr>
              <a:t>Binds strongly to opioid receptor, long acting</a:t>
            </a:r>
          </a:p>
          <a:p>
            <a:pPr marL="511175" indent="-511175" defTabSz="914400">
              <a:spcBef>
                <a:spcPct val="20000"/>
              </a:spcBef>
              <a:buSzPct val="85000"/>
            </a:pPr>
            <a:endParaRPr lang="en-US" sz="2800">
              <a:latin typeface="Calibri" pitchFamily="34" charset="0"/>
            </a:endParaRPr>
          </a:p>
        </p:txBody>
      </p:sp>
      <p:sp>
        <p:nvSpPr>
          <p:cNvPr id="6656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p>
        </p:txBody>
      </p:sp>
      <p:sp>
        <p:nvSpPr>
          <p:cNvPr id="66565" name="Slide Number Placeholder 4"/>
          <p:cNvSpPr>
            <a:spLocks noGrp="1"/>
          </p:cNvSpPr>
          <p:nvPr>
            <p:ph type="sldNum" sz="quarter" idx="12"/>
          </p:nvPr>
        </p:nvSpPr>
        <p:spPr bwMode="auto">
          <a:noFill/>
          <a:ln>
            <a:miter lim="800000"/>
            <a:headEnd/>
            <a:tailEnd/>
          </a:ln>
        </p:spPr>
        <p:txBody>
          <a:bodyPr/>
          <a:lstStyle/>
          <a:p>
            <a:fld id="{14BC39D2-4FB6-414E-99AF-F5357388A42C}" type="slidenum">
              <a:rPr lang="en-US" smtClean="0"/>
              <a:pPr/>
              <a:t>52</a:t>
            </a:fld>
            <a:endParaRPr lang="en-US"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8516938" cy="1214438"/>
          </a:xfrm>
          <a:prstGeom prst="rect">
            <a:avLst/>
          </a:prstGeom>
        </p:spPr>
        <p:txBody>
          <a:bodyPr>
            <a:normAutofit fontScale="92500" lnSpcReduction="10000"/>
          </a:bodyPr>
          <a:lstStyle/>
          <a:p>
            <a:pPr algn="ctr" defTabSz="914400" eaLnBrk="0" hangingPunct="0">
              <a:lnSpc>
                <a:spcPct val="80000"/>
              </a:lnSpc>
              <a:defRPr/>
            </a:pPr>
            <a:r>
              <a:rPr lang="en-US" sz="3600" dirty="0" err="1">
                <a:effectLst>
                  <a:outerShdw blurRad="38100" dist="38100" dir="2700000" algn="tl">
                    <a:srgbClr val="C0C0C0"/>
                  </a:outerShdw>
                </a:effectLst>
                <a:latin typeface="Impact" pitchFamily="34" charset="0"/>
              </a:rPr>
              <a:t>NIDA</a:t>
            </a:r>
            <a:r>
              <a:rPr lang="en-US" sz="3600" dirty="0">
                <a:effectLst>
                  <a:outerShdw blurRad="38100" dist="38100" dir="2700000" algn="tl">
                    <a:srgbClr val="C0C0C0"/>
                  </a:outerShdw>
                </a:effectLst>
                <a:latin typeface="Impact" pitchFamily="34" charset="0"/>
              </a:rPr>
              <a:t>-Supported Research Study:</a:t>
            </a:r>
          </a:p>
          <a:p>
            <a:pPr algn="ctr" defTabSz="914400" eaLnBrk="0" hangingPunct="0">
              <a:lnSpc>
                <a:spcPct val="80000"/>
              </a:lnSpc>
              <a:defRPr/>
            </a:pPr>
            <a:r>
              <a:rPr lang="en-US" sz="3600" dirty="0" err="1">
                <a:effectLst>
                  <a:outerShdw blurRad="38100" dist="38100" dir="2700000" algn="tl">
                    <a:srgbClr val="C0C0C0"/>
                  </a:outerShdw>
                </a:effectLst>
                <a:latin typeface="Impact" pitchFamily="34" charset="0"/>
              </a:rPr>
              <a:t>Buprenorphine</a:t>
            </a:r>
            <a:r>
              <a:rPr lang="en-US" sz="3600" dirty="0">
                <a:effectLst>
                  <a:outerShdw blurRad="38100" dist="38100" dir="2700000" algn="tl">
                    <a:srgbClr val="C0C0C0"/>
                  </a:outerShdw>
                </a:effectLst>
                <a:latin typeface="Impact" pitchFamily="34" charset="0"/>
              </a:rPr>
              <a:t> for Adolescents </a:t>
            </a:r>
          </a:p>
          <a:p>
            <a:pPr algn="ctr" defTabSz="914400" eaLnBrk="0" hangingPunct="0">
              <a:lnSpc>
                <a:spcPct val="80000"/>
              </a:lnSpc>
              <a:defRPr/>
            </a:pPr>
            <a:r>
              <a:rPr lang="en-US" sz="3600" dirty="0">
                <a:effectLst>
                  <a:outerShdw blurRad="38100" dist="38100" dir="2700000" algn="tl">
                    <a:srgbClr val="C0C0C0"/>
                  </a:outerShdw>
                </a:effectLst>
                <a:latin typeface="Impact" pitchFamily="34" charset="0"/>
              </a:rPr>
              <a:t>with </a:t>
            </a:r>
            <a:r>
              <a:rPr lang="en-US" sz="3600" dirty="0" err="1">
                <a:effectLst>
                  <a:outerShdw blurRad="38100" dist="38100" dir="2700000" algn="tl">
                    <a:srgbClr val="C0C0C0"/>
                  </a:outerShdw>
                </a:effectLst>
                <a:latin typeface="Impact" pitchFamily="34" charset="0"/>
              </a:rPr>
              <a:t>Opioid</a:t>
            </a:r>
            <a:r>
              <a:rPr lang="en-US" sz="3600" dirty="0">
                <a:effectLst>
                  <a:outerShdw blurRad="38100" dist="38100" dir="2700000" algn="tl">
                    <a:srgbClr val="C0C0C0"/>
                  </a:outerShdw>
                </a:effectLst>
                <a:latin typeface="Impact" pitchFamily="34" charset="0"/>
              </a:rPr>
              <a:t> Use Disorder</a:t>
            </a:r>
            <a:r>
              <a:rPr lang="en-US" sz="2200" dirty="0">
                <a:solidFill>
                  <a:schemeClr val="bg1"/>
                </a:solidFill>
                <a:latin typeface="Impact" pitchFamily="34" charset="0"/>
              </a:rPr>
              <a:t> </a:t>
            </a:r>
          </a:p>
        </p:txBody>
      </p:sp>
      <p:sp>
        <p:nvSpPr>
          <p:cNvPr id="69635" name="Rectangle 3"/>
          <p:cNvSpPr txBox="1">
            <a:spLocks noChangeArrowheads="1"/>
          </p:cNvSpPr>
          <p:nvPr/>
        </p:nvSpPr>
        <p:spPr bwMode="auto">
          <a:xfrm>
            <a:off x="230188" y="1050925"/>
            <a:ext cx="8134350" cy="4538663"/>
          </a:xfrm>
          <a:prstGeom prst="rect">
            <a:avLst/>
          </a:prstGeom>
          <a:noFill/>
          <a:ln w="9525">
            <a:noFill/>
            <a:miter lim="800000"/>
            <a:headEnd/>
            <a:tailEnd/>
          </a:ln>
        </p:spPr>
        <p:txBody>
          <a:bodyPr/>
          <a:lstStyle/>
          <a:p>
            <a:pPr marL="342900" indent="-342900" defTabSz="914400" eaLnBrk="0" hangingPunct="0">
              <a:spcBef>
                <a:spcPct val="20000"/>
              </a:spcBef>
              <a:buFont typeface="Wingdings" pitchFamily="2" charset="2"/>
              <a:buNone/>
            </a:pPr>
            <a:r>
              <a:rPr lang="en-US" sz="2600">
                <a:latin typeface="Calibri" pitchFamily="34" charset="0"/>
              </a:rPr>
              <a:t>  </a:t>
            </a:r>
            <a:endParaRPr lang="en-US" sz="800">
              <a:latin typeface="Calibri" pitchFamily="34" charset="0"/>
            </a:endParaRPr>
          </a:p>
          <a:p>
            <a:pPr marL="285750" lvl="1" indent="-285750" defTabSz="914400" eaLnBrk="0" hangingPunct="0">
              <a:spcBef>
                <a:spcPct val="20000"/>
              </a:spcBef>
              <a:buFontTx/>
              <a:buChar char="–"/>
            </a:pPr>
            <a:r>
              <a:rPr lang="en-US" sz="2800">
                <a:latin typeface="Calibri" pitchFamily="34" charset="0"/>
              </a:rPr>
              <a:t>Duration: 28-day Out-patient Detoxification Program</a:t>
            </a:r>
          </a:p>
          <a:p>
            <a:pPr marL="285750" lvl="1" indent="-285750" defTabSz="914400" eaLnBrk="0" hangingPunct="0">
              <a:spcBef>
                <a:spcPct val="20000"/>
              </a:spcBef>
              <a:buFontTx/>
              <a:buChar char="–"/>
            </a:pPr>
            <a:r>
              <a:rPr lang="en-US" sz="2800">
                <a:latin typeface="Calibri" pitchFamily="34" charset="0"/>
              </a:rPr>
              <a:t>Sample size = 38 Adolescents - Ages: 13-17</a:t>
            </a:r>
          </a:p>
          <a:p>
            <a:pPr marL="285750" lvl="1" indent="-285750" defTabSz="914400" eaLnBrk="0" hangingPunct="0">
              <a:spcBef>
                <a:spcPct val="20000"/>
              </a:spcBef>
              <a:buFontTx/>
              <a:buChar char="–"/>
            </a:pPr>
            <a:r>
              <a:rPr lang="en-US" sz="2800">
                <a:latin typeface="Calibri" pitchFamily="34" charset="0"/>
              </a:rPr>
              <a:t>Treatment Groups:   6-8mg Buprenorphine SL vs.  </a:t>
            </a:r>
          </a:p>
          <a:p>
            <a:pPr marL="285750" lvl="1" indent="-285750" defTabSz="914400" eaLnBrk="0" hangingPunct="0">
              <a:spcBef>
                <a:spcPct val="20000"/>
              </a:spcBef>
            </a:pPr>
            <a:r>
              <a:rPr lang="en-US" sz="2800">
                <a:latin typeface="Calibri" pitchFamily="34" charset="0"/>
              </a:rPr>
              <a:t>                                         Clonidine 0.1-0.3mg P.O. </a:t>
            </a:r>
          </a:p>
          <a:p>
            <a:pPr marL="285750" lvl="1" indent="-285750" defTabSz="914400" eaLnBrk="0" hangingPunct="0">
              <a:spcBef>
                <a:spcPct val="20000"/>
              </a:spcBef>
            </a:pPr>
            <a:r>
              <a:rPr lang="en-US" sz="2800">
                <a:latin typeface="Calibri" pitchFamily="34" charset="0"/>
              </a:rPr>
              <a:t>Results: </a:t>
            </a:r>
          </a:p>
          <a:p>
            <a:pPr marL="1143000" lvl="2" indent="-228600" defTabSz="914400" eaLnBrk="0" hangingPunct="0">
              <a:spcBef>
                <a:spcPct val="20000"/>
              </a:spcBef>
              <a:buClr>
                <a:schemeClr val="tx1"/>
              </a:buClr>
              <a:buFontTx/>
              <a:buChar char="•"/>
            </a:pPr>
            <a:r>
              <a:rPr lang="en-US" sz="2800">
                <a:solidFill>
                  <a:schemeClr val="hlink"/>
                </a:solidFill>
                <a:latin typeface="Calibri" pitchFamily="34" charset="0"/>
              </a:rPr>
              <a:t>Greater Treatment Retention</a:t>
            </a:r>
            <a:r>
              <a:rPr lang="en-US" sz="2800">
                <a:solidFill>
                  <a:schemeClr val="bg1"/>
                </a:solidFill>
                <a:latin typeface="Calibri" pitchFamily="34" charset="0"/>
              </a:rPr>
              <a:t> </a:t>
            </a:r>
            <a:r>
              <a:rPr lang="en-US" sz="2800">
                <a:latin typeface="Calibri" pitchFamily="34" charset="0"/>
              </a:rPr>
              <a:t> </a:t>
            </a:r>
          </a:p>
          <a:p>
            <a:pPr marL="1143000" lvl="2" indent="-228600" defTabSz="914400" eaLnBrk="0" hangingPunct="0">
              <a:spcBef>
                <a:spcPct val="20000"/>
              </a:spcBef>
            </a:pPr>
            <a:r>
              <a:rPr lang="en-US" sz="2800">
                <a:latin typeface="Calibri" pitchFamily="34" charset="0"/>
              </a:rPr>
              <a:t>		</a:t>
            </a:r>
            <a:r>
              <a:rPr lang="en-US" sz="2800" u="sng">
                <a:latin typeface="Calibri" pitchFamily="34" charset="0"/>
              </a:rPr>
              <a:t>Buprenorphine vs. Clonidine</a:t>
            </a:r>
            <a:r>
              <a:rPr lang="en-US" sz="2800">
                <a:latin typeface="Calibri" pitchFamily="34" charset="0"/>
              </a:rPr>
              <a:t> </a:t>
            </a:r>
          </a:p>
          <a:p>
            <a:pPr marL="1143000" lvl="2" indent="-228600" defTabSz="914400" eaLnBrk="0" hangingPunct="0">
              <a:spcBef>
                <a:spcPct val="20000"/>
              </a:spcBef>
              <a:buFont typeface="Wingdings" pitchFamily="2" charset="2"/>
              <a:buNone/>
            </a:pPr>
            <a:r>
              <a:rPr lang="en-US" sz="2800">
                <a:latin typeface="Calibri" pitchFamily="34" charset="0"/>
              </a:rPr>
              <a:t>               (72%  compared to 39%) </a:t>
            </a:r>
          </a:p>
          <a:p>
            <a:pPr marL="1143000" lvl="2" indent="-228600" defTabSz="914400" eaLnBrk="0" hangingPunct="0">
              <a:spcBef>
                <a:spcPct val="20000"/>
              </a:spcBef>
              <a:buClr>
                <a:schemeClr val="tx1"/>
              </a:buClr>
              <a:buFontTx/>
              <a:buChar char="•"/>
            </a:pPr>
            <a:r>
              <a:rPr lang="en-US" sz="2800">
                <a:solidFill>
                  <a:schemeClr val="hlink"/>
                </a:solidFill>
                <a:latin typeface="Calibri" pitchFamily="34" charset="0"/>
              </a:rPr>
              <a:t>Greater Percent of Opioid Negative Urines</a:t>
            </a:r>
            <a:r>
              <a:rPr lang="en-US" sz="2800">
                <a:solidFill>
                  <a:schemeClr val="bg1"/>
                </a:solidFill>
                <a:latin typeface="Calibri" pitchFamily="34" charset="0"/>
              </a:rPr>
              <a:t> </a:t>
            </a:r>
          </a:p>
          <a:p>
            <a:pPr marL="1143000" lvl="2" indent="-228600" defTabSz="914400" eaLnBrk="0" hangingPunct="0">
              <a:spcBef>
                <a:spcPct val="20000"/>
              </a:spcBef>
            </a:pPr>
            <a:r>
              <a:rPr lang="en-US" sz="2800">
                <a:latin typeface="Calibri" pitchFamily="34" charset="0"/>
              </a:rPr>
              <a:t>                 (64%  compared to 32%)</a:t>
            </a:r>
          </a:p>
          <a:p>
            <a:pPr marL="285750" lvl="1" indent="-285750" defTabSz="914400" eaLnBrk="0" hangingPunct="0">
              <a:spcBef>
                <a:spcPct val="20000"/>
              </a:spcBef>
              <a:buFont typeface="Wingdings" pitchFamily="2" charset="2"/>
              <a:buNone/>
            </a:pPr>
            <a:endParaRPr lang="en-US">
              <a:latin typeface="Calibri" pitchFamily="34" charset="0"/>
            </a:endParaRPr>
          </a:p>
        </p:txBody>
      </p:sp>
      <p:sp>
        <p:nvSpPr>
          <p:cNvPr id="67588" name="Rectangle 3"/>
          <p:cNvSpPr>
            <a:spLocks noChangeArrowheads="1"/>
          </p:cNvSpPr>
          <p:nvPr/>
        </p:nvSpPr>
        <p:spPr bwMode="auto">
          <a:xfrm>
            <a:off x="230188" y="6483350"/>
            <a:ext cx="1676400" cy="304800"/>
          </a:xfrm>
          <a:prstGeom prst="rect">
            <a:avLst/>
          </a:prstGeom>
          <a:noFill/>
          <a:ln w="9525">
            <a:noFill/>
            <a:miter lim="800000"/>
            <a:headEnd/>
            <a:tailEnd/>
          </a:ln>
        </p:spPr>
        <p:txBody>
          <a:bodyPr wrap="none">
            <a:spAutoFit/>
          </a:bodyPr>
          <a:lstStyle/>
          <a:p>
            <a:pPr defTabSz="914400"/>
            <a:r>
              <a:rPr lang="en-US" sz="1400">
                <a:latin typeface="Calibri" pitchFamily="34" charset="0"/>
              </a:rPr>
              <a:t>(Marsch et al., 2005)</a:t>
            </a:r>
          </a:p>
        </p:txBody>
      </p:sp>
      <p:sp>
        <p:nvSpPr>
          <p:cNvPr id="67589" name="Slide Number Placeholder 4"/>
          <p:cNvSpPr>
            <a:spLocks noGrp="1"/>
          </p:cNvSpPr>
          <p:nvPr>
            <p:ph type="sldNum" sz="quarter" idx="12"/>
          </p:nvPr>
        </p:nvSpPr>
        <p:spPr bwMode="auto">
          <a:noFill/>
          <a:ln>
            <a:miter lim="800000"/>
            <a:headEnd/>
            <a:tailEnd/>
          </a:ln>
        </p:spPr>
        <p:txBody>
          <a:bodyPr/>
          <a:lstStyle/>
          <a:p>
            <a:fld id="{A49FF51B-8D42-4B2D-BECF-E4389EF6DB01}" type="slidenum">
              <a:rPr lang="en-US" smtClean="0"/>
              <a:pPr/>
              <a:t>53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xEl>
                                              <p:pRg st="5" end="5"/>
                                            </p:txEl>
                                          </p:spTgt>
                                        </p:tgtEl>
                                        <p:attrNameLst>
                                          <p:attrName>style.visibility</p:attrName>
                                        </p:attrNameLst>
                                      </p:cBhvr>
                                      <p:to>
                                        <p:strVal val="visible"/>
                                      </p:to>
                                    </p:set>
                                    <p:animEffect transition="in" filter="wipe(left)">
                                      <p:cBhvr>
                                        <p:cTn id="7" dur="500"/>
                                        <p:tgtEl>
                                          <p:spTgt spid="69635">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9635">
                                            <p:txEl>
                                              <p:pRg st="6" end="6"/>
                                            </p:txEl>
                                          </p:spTgt>
                                        </p:tgtEl>
                                        <p:attrNameLst>
                                          <p:attrName>style.visibility</p:attrName>
                                        </p:attrNameLst>
                                      </p:cBhvr>
                                      <p:to>
                                        <p:strVal val="visible"/>
                                      </p:to>
                                    </p:set>
                                    <p:animEffect transition="in" filter="wipe(left)">
                                      <p:cBhvr>
                                        <p:cTn id="10" dur="500"/>
                                        <p:tgtEl>
                                          <p:spTgt spid="69635">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9635">
                                            <p:txEl>
                                              <p:pRg st="7" end="7"/>
                                            </p:txEl>
                                          </p:spTgt>
                                        </p:tgtEl>
                                        <p:attrNameLst>
                                          <p:attrName>style.visibility</p:attrName>
                                        </p:attrNameLst>
                                      </p:cBhvr>
                                      <p:to>
                                        <p:strVal val="visible"/>
                                      </p:to>
                                    </p:set>
                                    <p:animEffect transition="in" filter="wipe(left)">
                                      <p:cBhvr>
                                        <p:cTn id="13" dur="500"/>
                                        <p:tgtEl>
                                          <p:spTgt spid="69635">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9635">
                                            <p:txEl>
                                              <p:pRg st="8" end="8"/>
                                            </p:txEl>
                                          </p:spTgt>
                                        </p:tgtEl>
                                        <p:attrNameLst>
                                          <p:attrName>style.visibility</p:attrName>
                                        </p:attrNameLst>
                                      </p:cBhvr>
                                      <p:to>
                                        <p:strVal val="visible"/>
                                      </p:to>
                                    </p:set>
                                    <p:animEffect transition="in" filter="wipe(left)">
                                      <p:cBhvr>
                                        <p:cTn id="16" dur="500"/>
                                        <p:tgtEl>
                                          <p:spTgt spid="6963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9635">
                                            <p:txEl>
                                              <p:pRg st="9" end="9"/>
                                            </p:txEl>
                                          </p:spTgt>
                                        </p:tgtEl>
                                        <p:attrNameLst>
                                          <p:attrName>style.visibility</p:attrName>
                                        </p:attrNameLst>
                                      </p:cBhvr>
                                      <p:to>
                                        <p:strVal val="visible"/>
                                      </p:to>
                                    </p:set>
                                    <p:animEffect transition="in" filter="wipe(left)">
                                      <p:cBhvr>
                                        <p:cTn id="21" dur="500"/>
                                        <p:tgtEl>
                                          <p:spTgt spid="69635">
                                            <p:txEl>
                                              <p:pRg st="9" end="9"/>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9635">
                                            <p:txEl>
                                              <p:pRg st="10" end="10"/>
                                            </p:txEl>
                                          </p:spTgt>
                                        </p:tgtEl>
                                        <p:attrNameLst>
                                          <p:attrName>style.visibility</p:attrName>
                                        </p:attrNameLst>
                                      </p:cBhvr>
                                      <p:to>
                                        <p:strVal val="visible"/>
                                      </p:to>
                                    </p:set>
                                    <p:animEffect transition="in" filter="wipe(left)">
                                      <p:cBhvr>
                                        <p:cTn id="24" dur="500"/>
                                        <p:tgtEl>
                                          <p:spTgt spid="696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1"/>
          </p:nvPr>
        </p:nvSpPr>
        <p:spPr>
          <a:xfrm>
            <a:off x="0" y="609600"/>
            <a:ext cx="8499475" cy="5562600"/>
          </a:xfrm>
        </p:spPr>
        <p:txBody>
          <a:bodyPr/>
          <a:lstStyle/>
          <a:p>
            <a:pPr algn="ctr">
              <a:lnSpc>
                <a:spcPct val="80000"/>
              </a:lnSpc>
              <a:buFont typeface="Arial" charset="0"/>
              <a:buNone/>
              <a:defRPr/>
            </a:pPr>
            <a:endParaRPr lang="en-US" sz="1200" smtClean="0">
              <a:solidFill>
                <a:schemeClr val="bg1"/>
              </a:solidFill>
              <a:latin typeface="Impact" pitchFamily="34" charset="0"/>
              <a:ea typeface="ＭＳ Ｐゴシック" pitchFamily="34" charset="-128"/>
            </a:endParaRPr>
          </a:p>
          <a:p>
            <a:pPr algn="ctr">
              <a:lnSpc>
                <a:spcPct val="80000"/>
              </a:lnSpc>
              <a:buFont typeface="Arial" charset="0"/>
              <a:buNone/>
              <a:defRPr/>
            </a:pPr>
            <a:r>
              <a:rPr lang="en-US" sz="4000" smtClean="0">
                <a:effectLst>
                  <a:outerShdw blurRad="38100" dist="38100" dir="2700000" algn="tl">
                    <a:srgbClr val="C0C0C0"/>
                  </a:outerShdw>
                </a:effectLst>
                <a:latin typeface="Impact" pitchFamily="34" charset="0"/>
                <a:ea typeface="ＭＳ Ｐゴシック" pitchFamily="34" charset="-128"/>
              </a:rPr>
              <a:t>Extended vs. Short-term </a:t>
            </a:r>
          </a:p>
          <a:p>
            <a:pPr algn="ctr">
              <a:lnSpc>
                <a:spcPct val="80000"/>
              </a:lnSpc>
              <a:buFont typeface="Arial" charset="0"/>
              <a:buNone/>
              <a:defRPr/>
            </a:pPr>
            <a:r>
              <a:rPr lang="en-US" sz="4000" smtClean="0">
                <a:effectLst>
                  <a:outerShdw blurRad="38100" dist="38100" dir="2700000" algn="tl">
                    <a:srgbClr val="C0C0C0"/>
                  </a:outerShdw>
                </a:effectLst>
                <a:latin typeface="Impact" pitchFamily="34" charset="0"/>
                <a:ea typeface="ＭＳ Ｐゴシック" pitchFamily="34" charset="-128"/>
              </a:rPr>
              <a:t>Buprenorphine-Naloxone </a:t>
            </a:r>
            <a:br>
              <a:rPr lang="en-US" sz="4000" smtClean="0">
                <a:effectLst>
                  <a:outerShdw blurRad="38100" dist="38100" dir="2700000" algn="tl">
                    <a:srgbClr val="C0C0C0"/>
                  </a:outerShdw>
                </a:effectLst>
                <a:latin typeface="Impact" pitchFamily="34" charset="0"/>
                <a:ea typeface="ＭＳ Ｐゴシック" pitchFamily="34" charset="-128"/>
              </a:rPr>
            </a:br>
            <a:r>
              <a:rPr lang="en-US" sz="4000" smtClean="0">
                <a:effectLst>
                  <a:outerShdw blurRad="38100" dist="38100" dir="2700000" algn="tl">
                    <a:srgbClr val="C0C0C0"/>
                  </a:outerShdw>
                </a:effectLst>
                <a:latin typeface="Impact" pitchFamily="34" charset="0"/>
                <a:ea typeface="ＭＳ Ｐゴシック" pitchFamily="34" charset="-128"/>
              </a:rPr>
              <a:t>for Treatment of </a:t>
            </a:r>
            <a:br>
              <a:rPr lang="en-US" sz="4000" smtClean="0">
                <a:effectLst>
                  <a:outerShdw blurRad="38100" dist="38100" dir="2700000" algn="tl">
                    <a:srgbClr val="C0C0C0"/>
                  </a:outerShdw>
                </a:effectLst>
                <a:latin typeface="Impact" pitchFamily="34" charset="0"/>
                <a:ea typeface="ＭＳ Ｐゴシック" pitchFamily="34" charset="-128"/>
              </a:rPr>
            </a:br>
            <a:r>
              <a:rPr lang="en-US" sz="4000" smtClean="0">
                <a:effectLst>
                  <a:outerShdw blurRad="38100" dist="38100" dir="2700000" algn="tl">
                    <a:srgbClr val="C0C0C0"/>
                  </a:outerShdw>
                </a:effectLst>
                <a:latin typeface="Impact" pitchFamily="34" charset="0"/>
                <a:ea typeface="ＭＳ Ｐゴシック" pitchFamily="34" charset="-128"/>
              </a:rPr>
              <a:t>Opioid-Addicted Young Adults</a:t>
            </a:r>
          </a:p>
          <a:p>
            <a:pPr>
              <a:lnSpc>
                <a:spcPct val="80000"/>
              </a:lnSpc>
              <a:buFont typeface="Arial" charset="0"/>
              <a:buNone/>
              <a:defRPr/>
            </a:pPr>
            <a:endParaRPr lang="en-US" sz="1200" smtClean="0">
              <a:effectLst>
                <a:outerShdw blurRad="38100" dist="38100" dir="2700000" algn="tl">
                  <a:srgbClr val="C0C0C0"/>
                </a:outerShdw>
              </a:effectLst>
              <a:latin typeface="Impact" pitchFamily="34" charset="0"/>
              <a:ea typeface="ＭＳ Ｐゴシック" pitchFamily="34" charset="-128"/>
            </a:endParaRPr>
          </a:p>
          <a:p>
            <a:pPr algn="ctr">
              <a:lnSpc>
                <a:spcPct val="80000"/>
              </a:lnSpc>
              <a:buFont typeface="Arial" charset="0"/>
              <a:buNone/>
              <a:defRPr/>
            </a:pPr>
            <a:endParaRPr lang="en-US" sz="1800" smtClean="0">
              <a:latin typeface="Impact" pitchFamily="34" charset="0"/>
              <a:ea typeface="ＭＳ Ｐゴシック" pitchFamily="34" charset="-128"/>
            </a:endParaRPr>
          </a:p>
          <a:p>
            <a:pPr algn="ctr">
              <a:lnSpc>
                <a:spcPct val="80000"/>
              </a:lnSpc>
              <a:buFont typeface="Arial" charset="0"/>
              <a:buNone/>
              <a:defRPr/>
            </a:pPr>
            <a:r>
              <a:rPr lang="en-US" sz="3400" smtClean="0">
                <a:effectLst>
                  <a:outerShdw blurRad="38100" dist="38100" dir="2700000" algn="tl">
                    <a:srgbClr val="C0C0C0"/>
                  </a:outerShdw>
                </a:effectLst>
                <a:latin typeface="Impact" pitchFamily="34" charset="0"/>
                <a:ea typeface="ＭＳ Ｐゴシック" pitchFamily="34" charset="-128"/>
              </a:rPr>
              <a:t>The NIDA CTN Clinical Trial</a:t>
            </a:r>
          </a:p>
          <a:p>
            <a:pPr algn="ctr">
              <a:lnSpc>
                <a:spcPct val="80000"/>
              </a:lnSpc>
              <a:buFont typeface="Arial" charset="0"/>
              <a:buNone/>
              <a:defRPr/>
            </a:pPr>
            <a:r>
              <a:rPr lang="en-US" sz="2400" smtClean="0">
                <a:effectLst>
                  <a:outerShdw blurRad="38100" dist="38100" dir="2700000" algn="tl">
                    <a:srgbClr val="C0C0C0"/>
                  </a:outerShdw>
                </a:effectLst>
                <a:latin typeface="Impact" pitchFamily="34" charset="0"/>
                <a:ea typeface="ＭＳ Ｐゴシック" pitchFamily="34" charset="-128"/>
              </a:rPr>
              <a:t>G. Woody, MD </a:t>
            </a:r>
          </a:p>
          <a:p>
            <a:pPr algn="ctr">
              <a:lnSpc>
                <a:spcPct val="80000"/>
              </a:lnSpc>
              <a:buFont typeface="Arial" charset="0"/>
              <a:buNone/>
              <a:defRPr/>
            </a:pPr>
            <a:r>
              <a:rPr lang="en-US" sz="2400" smtClean="0">
                <a:effectLst>
                  <a:outerShdw blurRad="38100" dist="38100" dir="2700000" algn="tl">
                    <a:srgbClr val="C0C0C0"/>
                  </a:outerShdw>
                </a:effectLst>
                <a:latin typeface="Impact" pitchFamily="34" charset="0"/>
                <a:ea typeface="ＭＳ Ｐゴシック" pitchFamily="34" charset="-128"/>
              </a:rPr>
              <a:t>Principal Investigator</a:t>
            </a:r>
          </a:p>
          <a:p>
            <a:pPr algn="ctr">
              <a:lnSpc>
                <a:spcPct val="80000"/>
              </a:lnSpc>
              <a:buFont typeface="Arial" charset="0"/>
              <a:buNone/>
              <a:defRPr/>
            </a:pPr>
            <a:r>
              <a:rPr lang="en-US" sz="2400" smtClean="0">
                <a:effectLst>
                  <a:outerShdw blurRad="38100" dist="38100" dir="2700000" algn="tl">
                    <a:srgbClr val="C0C0C0"/>
                  </a:outerShdw>
                </a:effectLst>
                <a:latin typeface="Impact" pitchFamily="34" charset="0"/>
                <a:ea typeface="ＭＳ Ｐゴシック" pitchFamily="34" charset="-128"/>
              </a:rPr>
              <a:t>Delaware Valley Node</a:t>
            </a:r>
          </a:p>
          <a:p>
            <a:pPr algn="ctr">
              <a:lnSpc>
                <a:spcPct val="80000"/>
              </a:lnSpc>
              <a:buFont typeface="Arial" charset="0"/>
              <a:buNone/>
              <a:defRPr/>
            </a:pPr>
            <a:endParaRPr lang="en-US" sz="2400" smtClean="0">
              <a:effectLst>
                <a:outerShdw blurRad="38100" dist="38100" dir="2700000" algn="tl">
                  <a:srgbClr val="C0C0C0"/>
                </a:outerShdw>
              </a:effectLst>
              <a:latin typeface="Impact" pitchFamily="34" charset="0"/>
              <a:ea typeface="ＭＳ Ｐゴシック" pitchFamily="34" charset="-128"/>
            </a:endParaRPr>
          </a:p>
          <a:p>
            <a:pPr>
              <a:lnSpc>
                <a:spcPct val="80000"/>
              </a:lnSpc>
              <a:buFont typeface="Arial" charset="0"/>
              <a:buNone/>
              <a:defRPr/>
            </a:pPr>
            <a:r>
              <a:rPr lang="en-US" sz="1400" smtClean="0">
                <a:ea typeface="ＭＳ Ｐゴシック" pitchFamily="34" charset="-128"/>
              </a:rPr>
              <a:t>     </a:t>
            </a:r>
          </a:p>
          <a:p>
            <a:pPr>
              <a:lnSpc>
                <a:spcPct val="80000"/>
              </a:lnSpc>
              <a:buFont typeface="Arial" charset="0"/>
              <a:buNone/>
              <a:defRPr/>
            </a:pPr>
            <a:endParaRPr lang="en-US" sz="1400" smtClean="0">
              <a:ea typeface="ＭＳ Ｐゴシック" pitchFamily="34" charset="-128"/>
            </a:endParaRPr>
          </a:p>
          <a:p>
            <a:pPr>
              <a:lnSpc>
                <a:spcPct val="80000"/>
              </a:lnSpc>
              <a:buFont typeface="Arial" charset="0"/>
              <a:buNone/>
              <a:defRPr/>
            </a:pPr>
            <a:r>
              <a:rPr lang="en-US" sz="1400" smtClean="0">
                <a:ea typeface="ＭＳ Ｐゴシック" pitchFamily="34" charset="-128"/>
              </a:rPr>
              <a:t>       (Woody, et  al., 2008)</a:t>
            </a:r>
            <a:endParaRPr lang="en-US" sz="2400" smtClean="0">
              <a:solidFill>
                <a:schemeClr val="bg1"/>
              </a:solidFill>
              <a:latin typeface="Impact" pitchFamily="34" charset="0"/>
              <a:ea typeface="ＭＳ Ｐゴシック" pitchFamily="34" charset="-128"/>
            </a:endParaRPr>
          </a:p>
        </p:txBody>
      </p:sp>
      <p:sp>
        <p:nvSpPr>
          <p:cNvPr id="68611" name="Slide Number Placeholder 2"/>
          <p:cNvSpPr>
            <a:spLocks noGrp="1"/>
          </p:cNvSpPr>
          <p:nvPr>
            <p:ph type="sldNum" sz="quarter" idx="12"/>
          </p:nvPr>
        </p:nvSpPr>
        <p:spPr bwMode="auto">
          <a:noFill/>
          <a:ln>
            <a:miter lim="800000"/>
            <a:headEnd/>
            <a:tailEnd/>
          </a:ln>
        </p:spPr>
        <p:txBody>
          <a:bodyPr/>
          <a:lstStyle/>
          <a:p>
            <a:fld id="{364DCB0C-82A1-45F7-9D4A-057BF4923693}"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pic>
        <p:nvPicPr>
          <p:cNvPr id="10" name="Picture 6" descr="C:\Documents and Settings\tfreese\Local Settings\Temporary Internet Files\Content.IE5\0WULTWF8\MPj04387330000[1].jpg"/>
          <p:cNvPicPr>
            <a:picLocks noChangeAspect="1" noChangeArrowheads="1"/>
          </p:cNvPicPr>
          <p:nvPr/>
        </p:nvPicPr>
        <p:blipFill>
          <a:blip r:embed="rId3" cstate="print"/>
          <a:srcRect/>
          <a:stretch>
            <a:fillRect/>
          </a:stretch>
        </p:blipFill>
        <p:spPr bwMode="auto">
          <a:xfrm flipH="1">
            <a:off x="231588" y="1676400"/>
            <a:ext cx="1320800" cy="1981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9636" name="Title 1"/>
          <p:cNvSpPr>
            <a:spLocks noGrp="1"/>
          </p:cNvSpPr>
          <p:nvPr>
            <p:ph type="title" idx="4294967295"/>
          </p:nvPr>
        </p:nvSpPr>
        <p:spPr>
          <a:xfrm>
            <a:off x="0" y="212725"/>
            <a:ext cx="8499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The Context of the Study</a:t>
            </a:r>
          </a:p>
        </p:txBody>
      </p:sp>
      <p:sp>
        <p:nvSpPr>
          <p:cNvPr id="3" name="Content Placeholder 2"/>
          <p:cNvSpPr>
            <a:spLocks noGrp="1"/>
          </p:cNvSpPr>
          <p:nvPr>
            <p:ph idx="4294967295"/>
          </p:nvPr>
        </p:nvSpPr>
        <p:spPr>
          <a:xfrm>
            <a:off x="922338" y="1143000"/>
            <a:ext cx="7899400" cy="5486400"/>
          </a:xfrm>
        </p:spPr>
        <p:txBody>
          <a:bodyPr/>
          <a:lstStyle/>
          <a:p>
            <a:pPr defTabSz="914400">
              <a:buFontTx/>
              <a:buChar char="•"/>
            </a:pPr>
            <a:r>
              <a:rPr lang="en-US" sz="2600" smtClean="0">
                <a:ea typeface="ＭＳ Ｐゴシック" pitchFamily="34" charset="-128"/>
              </a:rPr>
              <a:t>Usual treatment for opioid-addicted young adults:</a:t>
            </a:r>
          </a:p>
          <a:p>
            <a:pPr marL="682625" lvl="1" indent="-225425" defTabSz="914400">
              <a:buFont typeface="Wingdings" pitchFamily="2" charset="2"/>
              <a:buChar char="Ø"/>
            </a:pPr>
            <a:r>
              <a:rPr lang="en-US" sz="2400" smtClean="0">
                <a:ea typeface="ＭＳ Ｐゴシック" pitchFamily="34" charset="-128"/>
              </a:rPr>
              <a:t>Short-term withdrawal</a:t>
            </a:r>
          </a:p>
          <a:p>
            <a:pPr marL="682625" lvl="1" indent="-225425" defTabSz="914400">
              <a:buFont typeface="Wingdings" pitchFamily="2" charset="2"/>
              <a:buChar char="Ø"/>
            </a:pPr>
            <a:r>
              <a:rPr lang="en-US" sz="2400" smtClean="0">
                <a:ea typeface="ＭＳ Ｐゴシック" pitchFamily="34" charset="-128"/>
              </a:rPr>
              <a:t>Individual or group counseling in residential or outpatient settings</a:t>
            </a:r>
          </a:p>
          <a:p>
            <a:pPr marL="682625" lvl="1" indent="-225425" defTabSz="914400">
              <a:buFont typeface="Wingdings" pitchFamily="2" charset="2"/>
              <a:buChar char="Ø"/>
            </a:pPr>
            <a:r>
              <a:rPr lang="en-US" sz="2400" smtClean="0">
                <a:ea typeface="ＭＳ Ｐゴシック" pitchFamily="34" charset="-128"/>
              </a:rPr>
              <a:t>Duration is several weeks or months</a:t>
            </a:r>
          </a:p>
          <a:p>
            <a:pPr marL="682625" lvl="1" indent="-225425" defTabSz="914400"/>
            <a:endParaRPr lang="en-US" sz="2400" smtClean="0">
              <a:ea typeface="ＭＳ Ｐゴシック" pitchFamily="34" charset="-128"/>
            </a:endParaRPr>
          </a:p>
          <a:p>
            <a:pPr defTabSz="914400">
              <a:buFontTx/>
              <a:buChar char="•"/>
            </a:pPr>
            <a:r>
              <a:rPr lang="en-US" sz="2600" smtClean="0">
                <a:ea typeface="ＭＳ Ｐゴシック" pitchFamily="34" charset="-128"/>
              </a:rPr>
              <a:t>Study Objective:</a:t>
            </a:r>
          </a:p>
          <a:p>
            <a:pPr marL="682625" lvl="1" indent="-225425" defTabSz="914400"/>
            <a:r>
              <a:rPr lang="en-US" sz="2600" smtClean="0">
                <a:ea typeface="ＭＳ Ｐゴシック" pitchFamily="34" charset="-128"/>
              </a:rPr>
              <a:t>Compare 2 strategies for using buprenorphine</a:t>
            </a:r>
          </a:p>
          <a:p>
            <a:pPr marL="1146175" lvl="2" indent="-115888" defTabSz="914400">
              <a:buFont typeface="Wingdings" pitchFamily="2" charset="2"/>
              <a:buChar char="Ø"/>
            </a:pPr>
            <a:r>
              <a:rPr lang="en-US" smtClean="0">
                <a:ea typeface="ＭＳ Ｐゴシック" pitchFamily="34" charset="-128"/>
              </a:rPr>
              <a:t>Short-term withdrawal</a:t>
            </a:r>
          </a:p>
          <a:p>
            <a:pPr marL="1146175" lvl="2" indent="-115888" defTabSz="914400">
              <a:buFont typeface="Wingdings" pitchFamily="2" charset="2"/>
              <a:buChar char="Ø"/>
            </a:pPr>
            <a:r>
              <a:rPr lang="en-US" smtClean="0">
                <a:ea typeface="ＭＳ Ｐゴシック" pitchFamily="34" charset="-128"/>
              </a:rPr>
              <a:t>Continuing treatment for 12 weeks</a:t>
            </a:r>
          </a:p>
          <a:p>
            <a:pPr marL="682625" lvl="1" indent="-225425" defTabSz="914400">
              <a:buFont typeface="Arial" charset="0"/>
              <a:buNone/>
            </a:pPr>
            <a:endParaRPr lang="en-US" sz="2600" smtClean="0">
              <a:ea typeface="ＭＳ Ｐゴシック" pitchFamily="34" charset="-128"/>
            </a:endParaRPr>
          </a:p>
        </p:txBody>
      </p:sp>
      <p:pic>
        <p:nvPicPr>
          <p:cNvPr id="32774" name="Picture 6" descr="C:\Documents and Settings\tfreese\Local Settings\Temporary Internet Files\Content.IE5\0WULTWF8\MPj04387330000[1].jpg"/>
          <p:cNvPicPr>
            <a:picLocks noChangeAspect="1" noChangeArrowheads="1"/>
          </p:cNvPicPr>
          <p:nvPr/>
        </p:nvPicPr>
        <p:blipFill>
          <a:blip r:embed="rId3" cstate="print"/>
          <a:srcRect/>
          <a:stretch>
            <a:fillRect/>
          </a:stretch>
        </p:blipFill>
        <p:spPr bwMode="auto">
          <a:xfrm>
            <a:off x="228600" y="1676400"/>
            <a:ext cx="1320800" cy="1981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9639" name="Slide Number Placeholder 6"/>
          <p:cNvSpPr>
            <a:spLocks noGrp="1"/>
          </p:cNvSpPr>
          <p:nvPr>
            <p:ph type="sldNum" sz="quarter" idx="12"/>
          </p:nvPr>
        </p:nvSpPr>
        <p:spPr bwMode="auto">
          <a:noFill/>
          <a:ln>
            <a:miter lim="800000"/>
            <a:headEnd/>
            <a:tailEnd/>
          </a:ln>
        </p:spPr>
        <p:txBody>
          <a:bodyPr/>
          <a:lstStyle/>
          <a:p>
            <a:fld id="{24F6ED6A-BA9E-4A5B-8F4A-6633B3822249}" type="slidenum">
              <a:rPr lang="en-US" smtClean="0"/>
              <a:pPr/>
              <a:t>55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32774"/>
                                        </p:tgtEl>
                                      </p:cBhvr>
                                    </p:animEffect>
                                    <p:set>
                                      <p:cBhvr>
                                        <p:cTn id="21" dur="1" fill="hold">
                                          <p:stCondLst>
                                            <p:cond delay="1999"/>
                                          </p:stCondLst>
                                        </p:cTn>
                                        <p:tgtEl>
                                          <p:spTgt spid="32774"/>
                                        </p:tgtEl>
                                        <p:attrNameLst>
                                          <p:attrName>style.visibility</p:attrName>
                                        </p:attrNameLst>
                                      </p:cBhvr>
                                      <p:to>
                                        <p:strVal val="hidden"/>
                                      </p:to>
                                    </p:set>
                                  </p:childTnLst>
                                </p:cTn>
                              </p:par>
                              <p:par>
                                <p:cTn id="22" presetID="49" presetClass="path" presetSubtype="0" accel="50000" decel="50000" fill="hold" nodeType="withEffect">
                                  <p:stCondLst>
                                    <p:cond delay="0"/>
                                  </p:stCondLst>
                                  <p:childTnLst>
                                    <p:animMotion origin="layout" path="M -2.22222E-6 8.60315E-7 L 0.77205 0.45259 " pathEditMode="relative" rAng="0" ptsTypes="AA">
                                      <p:cBhvr>
                                        <p:cTn id="23" dur="2000" fill="hold"/>
                                        <p:tgtEl>
                                          <p:spTgt spid="32774"/>
                                        </p:tgtEl>
                                        <p:attrNameLst>
                                          <p:attrName>ppt_x</p:attrName>
                                          <p:attrName>ppt_y</p:attrName>
                                        </p:attrNameLst>
                                      </p:cBhvr>
                                      <p:rCtr x="38600" y="22600"/>
                                    </p:animMotion>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49" presetClass="path" presetSubtype="0" accel="50000" decel="50000" fill="hold" nodeType="withEffect">
                                  <p:stCondLst>
                                    <p:cond delay="0"/>
                                  </p:stCondLst>
                                  <p:childTnLst>
                                    <p:animMotion origin="layout" path="M 5.55556E-7 8.60315E-7 L 0.7717 0.45259 " pathEditMode="relative" rAng="0" ptsTypes="AA">
                                      <p:cBhvr>
                                        <p:cTn id="28" dur="2000" fill="hold"/>
                                        <p:tgtEl>
                                          <p:spTgt spid="10"/>
                                        </p:tgtEl>
                                        <p:attrNameLst>
                                          <p:attrName>ppt_x</p:attrName>
                                          <p:attrName>ppt_y</p:attrName>
                                        </p:attrNameLst>
                                      </p:cBhvr>
                                      <p:rCtr x="38600" y="22600"/>
                                    </p:animMotion>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28600" y="212725"/>
            <a:ext cx="831373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Study Locations</a:t>
            </a:r>
          </a:p>
        </p:txBody>
      </p:sp>
      <p:pic>
        <p:nvPicPr>
          <p:cNvPr id="70659" name="Picture 2" descr="C:\Documents and Settings\tfreese\Local Settings\Temporary Internet Files\Content.IE5\3XJW52EG\MCMP00224_0000[1].wmf"/>
          <p:cNvPicPr>
            <a:picLocks noChangeAspect="1" noChangeArrowheads="1"/>
          </p:cNvPicPr>
          <p:nvPr/>
        </p:nvPicPr>
        <p:blipFill>
          <a:blip r:embed="rId3"/>
          <a:srcRect/>
          <a:stretch>
            <a:fillRect/>
          </a:stretch>
        </p:blipFill>
        <p:spPr bwMode="auto">
          <a:xfrm>
            <a:off x="228600" y="1295400"/>
            <a:ext cx="8161338" cy="5414963"/>
          </a:xfrm>
          <a:prstGeom prst="rect">
            <a:avLst/>
          </a:prstGeom>
          <a:noFill/>
          <a:ln w="9525">
            <a:noFill/>
            <a:miter lim="800000"/>
            <a:headEnd/>
            <a:tailEnd/>
          </a:ln>
        </p:spPr>
      </p:pic>
      <p:sp>
        <p:nvSpPr>
          <p:cNvPr id="6" name="Oval 5"/>
          <p:cNvSpPr/>
          <p:nvPr/>
        </p:nvSpPr>
        <p:spPr bwMode="auto">
          <a:xfrm>
            <a:off x="2025650" y="4343400"/>
            <a:ext cx="152400" cy="152400"/>
          </a:xfrm>
          <a:prstGeom prst="ellipse">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7" name="Oval 6"/>
          <p:cNvSpPr/>
          <p:nvPr/>
        </p:nvSpPr>
        <p:spPr bwMode="auto">
          <a:xfrm>
            <a:off x="7372350" y="3429000"/>
            <a:ext cx="152400" cy="152400"/>
          </a:xfrm>
          <a:prstGeom prst="ellipse">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8" name="Oval 7"/>
          <p:cNvSpPr/>
          <p:nvPr/>
        </p:nvSpPr>
        <p:spPr bwMode="auto">
          <a:xfrm>
            <a:off x="1885950" y="4495800"/>
            <a:ext cx="152400" cy="152400"/>
          </a:xfrm>
          <a:prstGeom prst="ellipse">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10" name="Oval 9"/>
          <p:cNvSpPr/>
          <p:nvPr/>
        </p:nvSpPr>
        <p:spPr bwMode="auto">
          <a:xfrm>
            <a:off x="7932738" y="2286000"/>
            <a:ext cx="152400" cy="152400"/>
          </a:xfrm>
          <a:prstGeom prst="ellipse">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11" name="Oval 10"/>
          <p:cNvSpPr/>
          <p:nvPr/>
        </p:nvSpPr>
        <p:spPr bwMode="auto">
          <a:xfrm>
            <a:off x="7197725" y="3505200"/>
            <a:ext cx="152400" cy="152400"/>
          </a:xfrm>
          <a:prstGeom prst="ellipse">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14" name="Oval 13"/>
          <p:cNvSpPr/>
          <p:nvPr/>
        </p:nvSpPr>
        <p:spPr bwMode="auto">
          <a:xfrm>
            <a:off x="7067550" y="4191000"/>
            <a:ext cx="152400" cy="152400"/>
          </a:xfrm>
          <a:prstGeom prst="ellipse">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a:latin typeface="Times New Roman" pitchFamily="18" charset="0"/>
              <a:ea typeface="+mn-ea"/>
            </a:endParaRPr>
          </a:p>
        </p:txBody>
      </p:sp>
      <p:sp>
        <p:nvSpPr>
          <p:cNvPr id="15" name="Line Callout 1 14"/>
          <p:cNvSpPr/>
          <p:nvPr/>
        </p:nvSpPr>
        <p:spPr bwMode="auto">
          <a:xfrm>
            <a:off x="6324600" y="914400"/>
            <a:ext cx="1828800" cy="609600"/>
          </a:xfrm>
          <a:prstGeom prst="borderCallout1">
            <a:avLst>
              <a:gd name="adj1" fmla="val 95221"/>
              <a:gd name="adj2" fmla="val 47760"/>
              <a:gd name="adj3" fmla="val 232353"/>
              <a:gd name="adj4" fmla="val 93285"/>
            </a:avLst>
          </a:prstGeom>
          <a:solidFill>
            <a:schemeClr val="bg2">
              <a:lumMod val="75000"/>
              <a:lumOff val="25000"/>
            </a:schemeClr>
          </a:solidFill>
          <a:ln w="9525" cap="flat" cmpd="sng" algn="ctr">
            <a:solidFill>
              <a:srgbClr val="7030A0"/>
            </a:solidFill>
            <a:prstDash val="solid"/>
            <a:round/>
            <a:headEnd type="none" w="med" len="med"/>
            <a:tailEnd type="none" w="med" len="med"/>
          </a:ln>
          <a:effectLst/>
        </p:spPr>
        <p:txBody>
          <a:bodyPr wrap="none" anchor="ctr"/>
          <a:lstStyle/>
          <a:p>
            <a:pPr defTabSz="914400">
              <a:defRPr/>
            </a:pPr>
            <a:r>
              <a:rPr lang="en-US" sz="1800">
                <a:latin typeface="Calibri" pitchFamily="34" charset="0"/>
                <a:cs typeface="Arial" charset="0"/>
              </a:rPr>
              <a:t>Mercy Recovery</a:t>
            </a:r>
          </a:p>
          <a:p>
            <a:pPr defTabSz="914400">
              <a:defRPr/>
            </a:pPr>
            <a:r>
              <a:rPr lang="en-US" sz="1800">
                <a:latin typeface="Calibri" pitchFamily="34" charset="0"/>
                <a:cs typeface="Arial" charset="0"/>
              </a:rPr>
              <a:t>Westbrook, ME</a:t>
            </a:r>
          </a:p>
        </p:txBody>
      </p:sp>
      <p:sp>
        <p:nvSpPr>
          <p:cNvPr id="19" name="Line Callout 1 18"/>
          <p:cNvSpPr/>
          <p:nvPr/>
        </p:nvSpPr>
        <p:spPr bwMode="auto">
          <a:xfrm>
            <a:off x="4343400" y="2209800"/>
            <a:ext cx="2590800" cy="609600"/>
          </a:xfrm>
          <a:prstGeom prst="borderCallout1">
            <a:avLst>
              <a:gd name="adj1" fmla="val 44486"/>
              <a:gd name="adj2" fmla="val 101220"/>
              <a:gd name="adj3" fmla="val 201471"/>
              <a:gd name="adj4" fmla="val 118026"/>
            </a:avLst>
          </a:prstGeom>
          <a:solidFill>
            <a:schemeClr val="bg2">
              <a:lumMod val="75000"/>
              <a:lumOff val="25000"/>
            </a:schemeClr>
          </a:solidFill>
          <a:ln w="9525" cap="flat" cmpd="sng" algn="ctr">
            <a:solidFill>
              <a:srgbClr val="7030A0"/>
            </a:solidFill>
            <a:prstDash val="solid"/>
            <a:round/>
            <a:headEnd type="none" w="med" len="med"/>
            <a:tailEnd type="none" w="med" len="med"/>
          </a:ln>
          <a:effectLst/>
        </p:spPr>
        <p:txBody>
          <a:bodyPr wrap="none" anchor="ctr"/>
          <a:lstStyle/>
          <a:p>
            <a:pPr algn="ctr" defTabSz="914400">
              <a:defRPr/>
            </a:pPr>
            <a:r>
              <a:rPr lang="en-US" sz="2000">
                <a:latin typeface="Calibri" pitchFamily="34" charset="0"/>
                <a:cs typeface="Arial" charset="0"/>
              </a:rPr>
              <a:t>Brandywine Counseling</a:t>
            </a:r>
          </a:p>
          <a:p>
            <a:pPr algn="ctr" defTabSz="914400">
              <a:defRPr/>
            </a:pPr>
            <a:r>
              <a:rPr lang="en-US" sz="2000">
                <a:latin typeface="Calibri" pitchFamily="34" charset="0"/>
                <a:cs typeface="Arial" charset="0"/>
              </a:rPr>
              <a:t>Newark, DE</a:t>
            </a:r>
          </a:p>
        </p:txBody>
      </p:sp>
      <p:sp>
        <p:nvSpPr>
          <p:cNvPr id="20" name="Line Callout 1 19"/>
          <p:cNvSpPr/>
          <p:nvPr/>
        </p:nvSpPr>
        <p:spPr bwMode="auto">
          <a:xfrm>
            <a:off x="3124200" y="3581400"/>
            <a:ext cx="3352800" cy="609600"/>
          </a:xfrm>
          <a:prstGeom prst="borderCallout1">
            <a:avLst>
              <a:gd name="adj1" fmla="val 51103"/>
              <a:gd name="adj2" fmla="val 99344"/>
              <a:gd name="adj3" fmla="val 2942"/>
              <a:gd name="adj4" fmla="val 123938"/>
            </a:avLst>
          </a:prstGeom>
          <a:solidFill>
            <a:schemeClr val="bg2">
              <a:lumMod val="75000"/>
              <a:lumOff val="25000"/>
            </a:schemeClr>
          </a:solidFill>
          <a:ln w="9525" cap="flat" cmpd="sng" algn="ctr">
            <a:solidFill>
              <a:srgbClr val="7030A0"/>
            </a:solidFill>
            <a:prstDash val="solid"/>
            <a:round/>
            <a:headEnd type="none" w="med" len="med"/>
            <a:tailEnd type="none" w="med" len="med"/>
          </a:ln>
          <a:effectLst/>
        </p:spPr>
        <p:txBody>
          <a:bodyPr wrap="none" anchor="ctr"/>
          <a:lstStyle/>
          <a:p>
            <a:pPr algn="ctr" defTabSz="914400">
              <a:defRPr/>
            </a:pPr>
            <a:r>
              <a:rPr lang="en-US" sz="1800">
                <a:latin typeface="Calibri" pitchFamily="34" charset="0"/>
                <a:cs typeface="Arial" charset="0"/>
              </a:rPr>
              <a:t>Mountain Manor Treatment  Ctr</a:t>
            </a:r>
            <a:br>
              <a:rPr lang="en-US" sz="1800">
                <a:latin typeface="Calibri" pitchFamily="34" charset="0"/>
                <a:cs typeface="Arial" charset="0"/>
              </a:rPr>
            </a:br>
            <a:r>
              <a:rPr lang="en-US" sz="1800">
                <a:latin typeface="Calibri" pitchFamily="34" charset="0"/>
                <a:cs typeface="Arial" charset="0"/>
              </a:rPr>
              <a:t>Baltimore, MD</a:t>
            </a:r>
          </a:p>
        </p:txBody>
      </p:sp>
      <p:sp>
        <p:nvSpPr>
          <p:cNvPr id="21" name="Line Callout 1 20"/>
          <p:cNvSpPr/>
          <p:nvPr/>
        </p:nvSpPr>
        <p:spPr bwMode="auto">
          <a:xfrm>
            <a:off x="3810000" y="4648200"/>
            <a:ext cx="2971800" cy="609600"/>
          </a:xfrm>
          <a:prstGeom prst="borderCallout1">
            <a:avLst>
              <a:gd name="adj1" fmla="val 2574"/>
              <a:gd name="adj2" fmla="val 49570"/>
              <a:gd name="adj3" fmla="val -63235"/>
              <a:gd name="adj4" fmla="val 111464"/>
            </a:avLst>
          </a:prstGeom>
          <a:solidFill>
            <a:schemeClr val="bg2">
              <a:lumMod val="75000"/>
              <a:lumOff val="25000"/>
            </a:schemeClr>
          </a:solidFill>
          <a:ln w="9525" cap="flat" cmpd="sng" algn="ctr">
            <a:solidFill>
              <a:srgbClr val="7030A0"/>
            </a:solidFill>
            <a:prstDash val="solid"/>
            <a:round/>
            <a:headEnd type="none" w="med" len="med"/>
            <a:tailEnd type="none" w="med" len="med"/>
          </a:ln>
          <a:effectLst/>
        </p:spPr>
        <p:txBody>
          <a:bodyPr wrap="none" anchor="ctr"/>
          <a:lstStyle/>
          <a:p>
            <a:pPr algn="ctr" defTabSz="914400">
              <a:defRPr/>
            </a:pPr>
            <a:r>
              <a:rPr lang="en-US" sz="1800">
                <a:latin typeface="Calibri" pitchFamily="34" charset="0"/>
                <a:cs typeface="Arial" charset="0"/>
              </a:rPr>
              <a:t>Duke Addictions Program</a:t>
            </a:r>
          </a:p>
          <a:p>
            <a:pPr algn="ctr" defTabSz="914400">
              <a:defRPr/>
            </a:pPr>
            <a:r>
              <a:rPr lang="en-US" sz="1800">
                <a:latin typeface="Calibri" pitchFamily="34" charset="0"/>
                <a:cs typeface="Arial" charset="0"/>
              </a:rPr>
              <a:t>Durham, NC</a:t>
            </a:r>
          </a:p>
        </p:txBody>
      </p:sp>
      <p:sp>
        <p:nvSpPr>
          <p:cNvPr id="23" name="Line Callout 1 22"/>
          <p:cNvSpPr/>
          <p:nvPr/>
        </p:nvSpPr>
        <p:spPr bwMode="auto">
          <a:xfrm>
            <a:off x="1676400" y="2743200"/>
            <a:ext cx="1828800" cy="609600"/>
          </a:xfrm>
          <a:prstGeom prst="borderCallout1">
            <a:avLst>
              <a:gd name="adj1" fmla="val 95221"/>
              <a:gd name="adj2" fmla="val 47760"/>
              <a:gd name="adj3" fmla="val 265441"/>
              <a:gd name="adj4" fmla="val 22697"/>
            </a:avLst>
          </a:prstGeom>
          <a:solidFill>
            <a:schemeClr val="bg2">
              <a:lumMod val="75000"/>
              <a:lumOff val="25000"/>
            </a:schemeClr>
          </a:solidFill>
          <a:ln w="9525" cap="flat" cmpd="sng" algn="ctr">
            <a:solidFill>
              <a:srgbClr val="7030A0"/>
            </a:solidFill>
            <a:prstDash val="solid"/>
            <a:round/>
            <a:headEnd type="none" w="med" len="med"/>
            <a:tailEnd type="none" w="med" len="med"/>
          </a:ln>
          <a:effectLst/>
        </p:spPr>
        <p:txBody>
          <a:bodyPr wrap="none" anchor="ctr"/>
          <a:lstStyle/>
          <a:p>
            <a:pPr algn="ctr" defTabSz="914400">
              <a:defRPr/>
            </a:pPr>
            <a:r>
              <a:rPr lang="en-US" sz="1800">
                <a:latin typeface="Calibri" pitchFamily="34" charset="0"/>
                <a:cs typeface="Arial" charset="0"/>
              </a:rPr>
              <a:t>Ayudante</a:t>
            </a:r>
          </a:p>
          <a:p>
            <a:pPr algn="ctr" defTabSz="914400">
              <a:defRPr/>
            </a:pPr>
            <a:r>
              <a:rPr lang="en-US" sz="1800">
                <a:latin typeface="Calibri" pitchFamily="34" charset="0"/>
                <a:cs typeface="Arial" charset="0"/>
              </a:rPr>
              <a:t>Española, NM</a:t>
            </a:r>
          </a:p>
        </p:txBody>
      </p:sp>
      <p:sp>
        <p:nvSpPr>
          <p:cNvPr id="25" name="Line Callout 1 24"/>
          <p:cNvSpPr/>
          <p:nvPr/>
        </p:nvSpPr>
        <p:spPr bwMode="auto">
          <a:xfrm>
            <a:off x="457200" y="5562600"/>
            <a:ext cx="3810000" cy="609600"/>
          </a:xfrm>
          <a:prstGeom prst="borderCallout1">
            <a:avLst>
              <a:gd name="adj1" fmla="val -1838"/>
              <a:gd name="adj2" fmla="val 48665"/>
              <a:gd name="adj3" fmla="val -158088"/>
              <a:gd name="adj4" fmla="val 40152"/>
            </a:avLst>
          </a:prstGeom>
          <a:solidFill>
            <a:schemeClr val="bg2">
              <a:lumMod val="75000"/>
              <a:lumOff val="25000"/>
            </a:schemeClr>
          </a:solidFill>
          <a:ln w="9525" cap="flat" cmpd="sng" algn="ctr">
            <a:solidFill>
              <a:srgbClr val="7030A0"/>
            </a:solidFill>
            <a:prstDash val="solid"/>
            <a:round/>
            <a:headEnd type="none" w="med" len="med"/>
            <a:tailEnd type="none" w="med" len="med"/>
          </a:ln>
          <a:effectLst/>
        </p:spPr>
        <p:txBody>
          <a:bodyPr wrap="none" anchor="ctr"/>
          <a:lstStyle/>
          <a:p>
            <a:pPr algn="ctr" defTabSz="914400">
              <a:defRPr/>
            </a:pPr>
            <a:r>
              <a:rPr lang="en-US" sz="1800">
                <a:latin typeface="Calibri" pitchFamily="34" charset="0"/>
                <a:cs typeface="Arial" charset="0"/>
              </a:rPr>
              <a:t>UNM Addiction and Substance</a:t>
            </a:r>
          </a:p>
          <a:p>
            <a:pPr algn="ctr" defTabSz="914400">
              <a:defRPr/>
            </a:pPr>
            <a:r>
              <a:rPr lang="en-US" sz="1800">
                <a:latin typeface="Calibri" pitchFamily="34" charset="0"/>
                <a:cs typeface="Arial" charset="0"/>
              </a:rPr>
              <a:t>Abuse Programs, Albuquerque, NM</a:t>
            </a:r>
          </a:p>
        </p:txBody>
      </p:sp>
      <p:sp>
        <p:nvSpPr>
          <p:cNvPr id="70672" name="Slide Number Placeholder 16"/>
          <p:cNvSpPr>
            <a:spLocks noGrp="1"/>
          </p:cNvSpPr>
          <p:nvPr>
            <p:ph type="sldNum" sz="quarter" idx="12"/>
          </p:nvPr>
        </p:nvSpPr>
        <p:spPr bwMode="auto">
          <a:noFill/>
          <a:ln>
            <a:miter lim="800000"/>
            <a:headEnd/>
            <a:tailEnd/>
          </a:ln>
        </p:spPr>
        <p:txBody>
          <a:bodyPr/>
          <a:lstStyle/>
          <a:p>
            <a:fld id="{AE7FF4FF-D4A9-43D3-BCDE-7E735C75E35A}" type="slidenum">
              <a:rPr lang="en-US" smtClean="0"/>
              <a:pPr/>
              <a:t>56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ou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ou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out)">
                                      <p:cBhvr>
                                        <p:cTn id="35" dur="500"/>
                                        <p:tgtEl>
                                          <p:spTgt spid="14"/>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out)">
                                      <p:cBhvr>
                                        <p:cTn id="43" dur="500"/>
                                        <p:tgtEl>
                                          <p:spTgt spid="8"/>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ox(ou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19" grpId="0" animBg="1"/>
      <p:bldP spid="20" grpId="0" animBg="1"/>
      <p:bldP spid="21" grpId="0" animBg="1"/>
      <p:bldP spid="23" grpId="0" animBg="1"/>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ight Triangle 6"/>
          <p:cNvSpPr>
            <a:spLocks noChangeArrowheads="1"/>
          </p:cNvSpPr>
          <p:nvPr/>
        </p:nvSpPr>
        <p:spPr bwMode="auto">
          <a:xfrm>
            <a:off x="0" y="0"/>
            <a:ext cx="9144000" cy="6858000"/>
          </a:xfrm>
          <a:prstGeom prst="rtTriangle">
            <a:avLst/>
          </a:prstGeom>
          <a:solidFill>
            <a:srgbClr val="540000"/>
          </a:solidFill>
          <a:ln w="9525">
            <a:solidFill>
              <a:schemeClr val="tx1"/>
            </a:solidFill>
            <a:round/>
            <a:headEnd/>
            <a:tailEnd/>
          </a:ln>
        </p:spPr>
        <p:txBody>
          <a:bodyPr wrap="none"/>
          <a:lstStyle/>
          <a:p>
            <a:pPr defTabSz="914400"/>
            <a:endParaRPr lang="en-US" b="1" u="sng">
              <a:latin typeface="Times New Roman" pitchFamily="18" charset="0"/>
              <a:cs typeface="Arial" charset="0"/>
            </a:endParaRPr>
          </a:p>
        </p:txBody>
      </p:sp>
      <p:sp>
        <p:nvSpPr>
          <p:cNvPr id="71683" name="Right Triangle 14"/>
          <p:cNvSpPr>
            <a:spLocks noChangeArrowheads="1"/>
          </p:cNvSpPr>
          <p:nvPr/>
        </p:nvSpPr>
        <p:spPr bwMode="auto">
          <a:xfrm rot="10800000">
            <a:off x="0" y="0"/>
            <a:ext cx="9144000" cy="6858000"/>
          </a:xfrm>
          <a:prstGeom prst="rtTriangle">
            <a:avLst/>
          </a:prstGeom>
          <a:solidFill>
            <a:srgbClr val="003300"/>
          </a:solidFill>
          <a:ln w="9525">
            <a:solidFill>
              <a:schemeClr val="tx1"/>
            </a:solidFill>
            <a:round/>
            <a:headEnd/>
            <a:tailEnd/>
          </a:ln>
        </p:spPr>
        <p:txBody>
          <a:bodyPr rot="10800000" wrap="none"/>
          <a:lstStyle/>
          <a:p>
            <a:pPr defTabSz="914400"/>
            <a:endParaRPr lang="en-US" b="1" u="sng">
              <a:latin typeface="Times New Roman" pitchFamily="18" charset="0"/>
              <a:cs typeface="Arial" charset="0"/>
            </a:endParaRPr>
          </a:p>
        </p:txBody>
      </p:sp>
      <p:sp>
        <p:nvSpPr>
          <p:cNvPr id="14" name="TextBox 13"/>
          <p:cNvSpPr txBox="1">
            <a:spLocks noChangeArrowheads="1"/>
          </p:cNvSpPr>
          <p:nvPr/>
        </p:nvSpPr>
        <p:spPr bwMode="auto">
          <a:xfrm>
            <a:off x="1524000" y="381000"/>
            <a:ext cx="7391400" cy="2282825"/>
          </a:xfrm>
          <a:prstGeom prst="rect">
            <a:avLst/>
          </a:prstGeom>
          <a:noFill/>
          <a:ln w="9525">
            <a:noFill/>
            <a:miter lim="800000"/>
            <a:headEnd/>
            <a:tailEnd/>
          </a:ln>
        </p:spPr>
        <p:txBody>
          <a:bodyPr>
            <a:spAutoFit/>
          </a:bodyPr>
          <a:lstStyle/>
          <a:p>
            <a:pPr defTabSz="914400">
              <a:buFont typeface="Wingdings" pitchFamily="2" charset="2"/>
              <a:buChar char="§"/>
            </a:pPr>
            <a:r>
              <a:rPr lang="en-US" b="1" u="sng">
                <a:solidFill>
                  <a:schemeClr val="bg1"/>
                </a:solidFill>
                <a:latin typeface="Calibri" pitchFamily="34" charset="0"/>
                <a:cs typeface="Arial" charset="0"/>
              </a:rPr>
              <a:t>Inclusion Criteria</a:t>
            </a:r>
          </a:p>
          <a:p>
            <a:pPr marL="630238" lvl="1" indent="-173038" defTabSz="914400">
              <a:buFont typeface="Wingdings" pitchFamily="2" charset="2"/>
              <a:buChar char="§"/>
            </a:pPr>
            <a:r>
              <a:rPr lang="en-US">
                <a:solidFill>
                  <a:schemeClr val="bg1"/>
                </a:solidFill>
                <a:latin typeface="Calibri" pitchFamily="34" charset="0"/>
                <a:cs typeface="Arial" charset="0"/>
              </a:rPr>
              <a:t>Age 14-21 </a:t>
            </a:r>
          </a:p>
          <a:p>
            <a:pPr marL="1082675" lvl="2" indent="-168275" defTabSz="914400">
              <a:buFont typeface="Wingdings" pitchFamily="2" charset="2"/>
              <a:buChar char="§"/>
            </a:pPr>
            <a:r>
              <a:rPr lang="en-US">
                <a:solidFill>
                  <a:schemeClr val="bg1"/>
                </a:solidFill>
                <a:latin typeface="Calibri" pitchFamily="34" charset="0"/>
                <a:cs typeface="Arial" charset="0"/>
              </a:rPr>
              <a:t>DSM-IV criteria for Opioid Dependence</a:t>
            </a:r>
          </a:p>
          <a:p>
            <a:pPr marL="1544638" lvl="3" indent="-173038" defTabSz="914400">
              <a:buFont typeface="Wingdings" pitchFamily="2" charset="2"/>
              <a:buChar char="§"/>
            </a:pPr>
            <a:r>
              <a:rPr lang="en-US">
                <a:solidFill>
                  <a:schemeClr val="bg1"/>
                </a:solidFill>
                <a:latin typeface="Calibri" pitchFamily="34" charset="0"/>
                <a:cs typeface="Arial" charset="0"/>
              </a:rPr>
              <a:t>Provided Informed consent </a:t>
            </a:r>
          </a:p>
          <a:p>
            <a:pPr marL="1997075" lvl="4" indent="-168275" defTabSz="914400">
              <a:buFont typeface="Wingdings" pitchFamily="2" charset="2"/>
              <a:buChar char="§"/>
            </a:pPr>
            <a:r>
              <a:rPr lang="en-US">
                <a:solidFill>
                  <a:schemeClr val="bg1"/>
                </a:solidFill>
                <a:latin typeface="Calibri" pitchFamily="34" charset="0"/>
                <a:cs typeface="Arial" charset="0"/>
              </a:rPr>
              <a:t>Assent + Parental consent if under 18</a:t>
            </a:r>
          </a:p>
          <a:p>
            <a:pPr marL="1997075" lvl="4" indent="-168275" defTabSz="914400">
              <a:buFont typeface="Arial" charset="0"/>
              <a:buChar char="•"/>
            </a:pPr>
            <a:endParaRPr lang="en-US">
              <a:latin typeface="Calibri" pitchFamily="34" charset="0"/>
              <a:cs typeface="Arial" charset="0"/>
            </a:endParaRPr>
          </a:p>
        </p:txBody>
      </p:sp>
      <p:sp>
        <p:nvSpPr>
          <p:cNvPr id="17" name="Oval 16"/>
          <p:cNvSpPr/>
          <p:nvPr/>
        </p:nvSpPr>
        <p:spPr bwMode="auto">
          <a:xfrm>
            <a:off x="4724400" y="2819400"/>
            <a:ext cx="3048000" cy="2362200"/>
          </a:xfrm>
          <a:prstGeom prst="ellipse">
            <a:avLst/>
          </a:prstGeom>
          <a:solidFill>
            <a:schemeClr val="accent1"/>
          </a:solidFill>
          <a:ln w="9525" cap="flat" cmpd="sng" algn="ctr">
            <a:noFill/>
            <a:prstDash val="solid"/>
            <a:round/>
            <a:headEnd type="none" w="med" len="med"/>
            <a:tailEnd type="none" w="med" len="med"/>
          </a:ln>
          <a:effectLst/>
        </p:spPr>
        <p:txBody>
          <a:bodyPr wrap="none"/>
          <a:lstStyle/>
          <a:p>
            <a:pPr algn="ctr" defTabSz="914400">
              <a:defRPr/>
            </a:pPr>
            <a:r>
              <a:rPr lang="en-US" sz="3600" b="1" dirty="0">
                <a:solidFill>
                  <a:schemeClr val="accent6">
                    <a:lumMod val="50000"/>
                  </a:schemeClr>
                </a:solidFill>
                <a:latin typeface="Times New Roman" pitchFamily="18" charset="0"/>
                <a:ea typeface="+mn-ea"/>
              </a:rPr>
              <a:t>Study </a:t>
            </a:r>
            <a:br>
              <a:rPr lang="en-US" sz="3600" b="1" dirty="0">
                <a:solidFill>
                  <a:schemeClr val="accent6">
                    <a:lumMod val="50000"/>
                  </a:schemeClr>
                </a:solidFill>
                <a:latin typeface="Times New Roman" pitchFamily="18" charset="0"/>
                <a:ea typeface="+mn-ea"/>
              </a:rPr>
            </a:br>
            <a:r>
              <a:rPr lang="en-US" sz="3600" b="1" dirty="0">
                <a:solidFill>
                  <a:schemeClr val="accent6">
                    <a:lumMod val="50000"/>
                  </a:schemeClr>
                </a:solidFill>
                <a:latin typeface="Times New Roman" pitchFamily="18" charset="0"/>
                <a:ea typeface="+mn-ea"/>
              </a:rPr>
              <a:t>Participants</a:t>
            </a:r>
          </a:p>
        </p:txBody>
      </p:sp>
      <p:sp>
        <p:nvSpPr>
          <p:cNvPr id="25608" name="Rectangle 8"/>
          <p:cNvSpPr>
            <a:spLocks noChangeArrowheads="1"/>
          </p:cNvSpPr>
          <p:nvPr/>
        </p:nvSpPr>
        <p:spPr bwMode="auto">
          <a:xfrm>
            <a:off x="3962400" y="2284413"/>
            <a:ext cx="4395788" cy="457200"/>
          </a:xfrm>
          <a:prstGeom prst="rect">
            <a:avLst/>
          </a:prstGeom>
          <a:noFill/>
          <a:ln w="9525">
            <a:noFill/>
            <a:miter lim="800000"/>
            <a:headEnd/>
            <a:tailEnd/>
          </a:ln>
        </p:spPr>
        <p:txBody>
          <a:bodyPr wrap="none">
            <a:spAutoFit/>
          </a:bodyPr>
          <a:lstStyle/>
          <a:p>
            <a:pPr marL="168275" indent="-168275" defTabSz="914400">
              <a:buFont typeface="Wingdings" pitchFamily="2" charset="2"/>
              <a:buChar char="§"/>
            </a:pPr>
            <a:r>
              <a:rPr lang="en-US">
                <a:solidFill>
                  <a:schemeClr val="bg1"/>
                </a:solidFill>
                <a:latin typeface="Calibri" pitchFamily="34" charset="0"/>
                <a:cs typeface="Arial" charset="0"/>
              </a:rPr>
              <a:t>Successfully complete study quiz</a:t>
            </a:r>
          </a:p>
        </p:txBody>
      </p:sp>
      <p:sp>
        <p:nvSpPr>
          <p:cNvPr id="25609" name="Rectangle 9"/>
          <p:cNvSpPr>
            <a:spLocks noChangeArrowheads="1"/>
          </p:cNvSpPr>
          <p:nvPr/>
        </p:nvSpPr>
        <p:spPr bwMode="auto">
          <a:xfrm>
            <a:off x="247650" y="1139825"/>
            <a:ext cx="8342313" cy="5105400"/>
          </a:xfrm>
          <a:prstGeom prst="rect">
            <a:avLst/>
          </a:prstGeom>
          <a:noFill/>
          <a:ln w="9525">
            <a:noFill/>
            <a:miter lim="800000"/>
            <a:headEnd/>
            <a:tailEnd/>
          </a:ln>
        </p:spPr>
        <p:txBody>
          <a:bodyPr/>
          <a:lstStyle/>
          <a:p>
            <a:pPr defTabSz="914400" eaLnBrk="0" hangingPunct="0">
              <a:spcBef>
                <a:spcPct val="20000"/>
              </a:spcBef>
              <a:buFont typeface="Wingdings" pitchFamily="2" charset="2"/>
              <a:buChar char="§"/>
            </a:pPr>
            <a:r>
              <a:rPr lang="en-US" b="1" u="sng">
                <a:solidFill>
                  <a:schemeClr val="bg1"/>
                </a:solidFill>
                <a:latin typeface="Calibri" pitchFamily="34" charset="0"/>
                <a:cs typeface="Arial" charset="0"/>
              </a:rPr>
              <a:t>Exclusion </a:t>
            </a:r>
            <a:br>
              <a:rPr lang="en-US" b="1" u="sng">
                <a:solidFill>
                  <a:schemeClr val="bg1"/>
                </a:solidFill>
                <a:latin typeface="Calibri" pitchFamily="34" charset="0"/>
                <a:cs typeface="Arial" charset="0"/>
              </a:rPr>
            </a:br>
            <a:r>
              <a:rPr lang="en-US" b="1" u="sng">
                <a:solidFill>
                  <a:schemeClr val="bg1"/>
                </a:solidFill>
                <a:latin typeface="Calibri" pitchFamily="34" charset="0"/>
                <a:cs typeface="Arial" charset="0"/>
              </a:rPr>
              <a:t>Criteria</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Medical/</a:t>
            </a:r>
            <a:br>
              <a:rPr lang="en-US">
                <a:solidFill>
                  <a:schemeClr val="bg1"/>
                </a:solidFill>
                <a:latin typeface="Calibri" pitchFamily="34" charset="0"/>
                <a:cs typeface="Arial" charset="0"/>
              </a:rPr>
            </a:br>
            <a:r>
              <a:rPr lang="en-US">
                <a:solidFill>
                  <a:schemeClr val="bg1"/>
                </a:solidFill>
                <a:latin typeface="Calibri" pitchFamily="34" charset="0"/>
                <a:cs typeface="Arial" charset="0"/>
              </a:rPr>
              <a:t>psychiatric making </a:t>
            </a:r>
            <a:br>
              <a:rPr lang="en-US">
                <a:solidFill>
                  <a:schemeClr val="bg1"/>
                </a:solidFill>
                <a:latin typeface="Calibri" pitchFamily="34" charset="0"/>
                <a:cs typeface="Arial" charset="0"/>
              </a:rPr>
            </a:br>
            <a:r>
              <a:rPr lang="en-US">
                <a:solidFill>
                  <a:schemeClr val="bg1"/>
                </a:solidFill>
                <a:latin typeface="Calibri" pitchFamily="34" charset="0"/>
                <a:cs typeface="Arial" charset="0"/>
              </a:rPr>
              <a:t>participation unsafe</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Receiving psych meds </a:t>
            </a:r>
            <a:br>
              <a:rPr lang="en-US">
                <a:solidFill>
                  <a:schemeClr val="bg1"/>
                </a:solidFill>
                <a:latin typeface="Calibri" pitchFamily="34" charset="0"/>
                <a:cs typeface="Arial" charset="0"/>
              </a:rPr>
            </a:br>
            <a:r>
              <a:rPr lang="en-US">
                <a:solidFill>
                  <a:schemeClr val="bg1"/>
                </a:solidFill>
                <a:latin typeface="Calibri" pitchFamily="34" charset="0"/>
                <a:cs typeface="Arial" charset="0"/>
              </a:rPr>
              <a:t>(except SSRI)</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Abuse of alcohol/sedatives</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Sedative OD in past 6 months</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Using benzodiazepines more </a:t>
            </a:r>
            <a:br>
              <a:rPr lang="en-US">
                <a:solidFill>
                  <a:schemeClr val="bg1"/>
                </a:solidFill>
                <a:latin typeface="Calibri" pitchFamily="34" charset="0"/>
                <a:cs typeface="Arial" charset="0"/>
              </a:rPr>
            </a:br>
            <a:r>
              <a:rPr lang="en-US">
                <a:solidFill>
                  <a:schemeClr val="bg1"/>
                </a:solidFill>
                <a:latin typeface="Calibri" pitchFamily="34" charset="0"/>
                <a:cs typeface="Arial" charset="0"/>
              </a:rPr>
              <a:t>than 15 of the previous 28 days</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Unable to give UA negative for benzo/methadone</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Being incarcerated or likely to leave area</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Pregnant or breastfeeding</a:t>
            </a:r>
          </a:p>
          <a:p>
            <a:pPr marL="231775" lvl="1" indent="-117475" defTabSz="914400" eaLnBrk="0" hangingPunct="0">
              <a:buClr>
                <a:schemeClr val="bg1"/>
              </a:buClr>
              <a:buFont typeface="Wingdings" pitchFamily="2" charset="2"/>
              <a:buChar char="§"/>
            </a:pPr>
            <a:r>
              <a:rPr lang="en-US">
                <a:solidFill>
                  <a:schemeClr val="bg1"/>
                </a:solidFill>
                <a:latin typeface="Calibri" pitchFamily="34" charset="0"/>
                <a:cs typeface="Arial" charset="0"/>
              </a:rPr>
              <a:t>Unable/unwilling to use birth control</a:t>
            </a:r>
          </a:p>
        </p:txBody>
      </p:sp>
      <p:sp>
        <p:nvSpPr>
          <p:cNvPr id="71688" name="Slide Number Placeholder 7"/>
          <p:cNvSpPr>
            <a:spLocks noGrp="1"/>
          </p:cNvSpPr>
          <p:nvPr>
            <p:ph type="sldNum" sz="quarter" idx="12"/>
          </p:nvPr>
        </p:nvSpPr>
        <p:spPr bwMode="auto">
          <a:noFill/>
          <a:ln>
            <a:miter lim="800000"/>
            <a:headEnd/>
            <a:tailEnd/>
          </a:ln>
        </p:spPr>
        <p:txBody>
          <a:bodyPr/>
          <a:lstStyle/>
          <a:p>
            <a:fld id="{6710325F-1EB6-479C-BB3B-E94A1015CDCE}" type="slidenum">
              <a:rPr lang="en-US" smtClean="0"/>
              <a:pPr/>
              <a:t>57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608"/>
                                        </p:tgtEl>
                                        <p:attrNameLst>
                                          <p:attrName>style.visibility</p:attrName>
                                        </p:attrNameLst>
                                      </p:cBhvr>
                                      <p:to>
                                        <p:strVal val="visible"/>
                                      </p:to>
                                    </p:set>
                                    <p:animEffect transition="in" filter="wipe(left)">
                                      <p:cBhvr>
                                        <p:cTn id="32" dur="500"/>
                                        <p:tgtEl>
                                          <p:spTgt spid="256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609">
                                            <p:txEl>
                                              <p:pRg st="0" end="0"/>
                                            </p:txEl>
                                          </p:spTgt>
                                        </p:tgtEl>
                                        <p:attrNameLst>
                                          <p:attrName>style.visibility</p:attrName>
                                        </p:attrNameLst>
                                      </p:cBhvr>
                                      <p:to>
                                        <p:strVal val="visible"/>
                                      </p:to>
                                    </p:set>
                                    <p:animEffect transition="in" filter="wipe(left)">
                                      <p:cBhvr>
                                        <p:cTn id="37" dur="500"/>
                                        <p:tgtEl>
                                          <p:spTgt spid="2560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609">
                                            <p:txEl>
                                              <p:pRg st="1" end="1"/>
                                            </p:txEl>
                                          </p:spTgt>
                                        </p:tgtEl>
                                        <p:attrNameLst>
                                          <p:attrName>style.visibility</p:attrName>
                                        </p:attrNameLst>
                                      </p:cBhvr>
                                      <p:to>
                                        <p:strVal val="visible"/>
                                      </p:to>
                                    </p:set>
                                    <p:animEffect transition="in" filter="wipe(left)">
                                      <p:cBhvr>
                                        <p:cTn id="42" dur="500"/>
                                        <p:tgtEl>
                                          <p:spTgt spid="2560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609">
                                            <p:txEl>
                                              <p:pRg st="2" end="2"/>
                                            </p:txEl>
                                          </p:spTgt>
                                        </p:tgtEl>
                                        <p:attrNameLst>
                                          <p:attrName>style.visibility</p:attrName>
                                        </p:attrNameLst>
                                      </p:cBhvr>
                                      <p:to>
                                        <p:strVal val="visible"/>
                                      </p:to>
                                    </p:set>
                                    <p:animEffect transition="in" filter="wipe(left)">
                                      <p:cBhvr>
                                        <p:cTn id="47" dur="500"/>
                                        <p:tgtEl>
                                          <p:spTgt spid="2560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609">
                                            <p:txEl>
                                              <p:pRg st="3" end="3"/>
                                            </p:txEl>
                                          </p:spTgt>
                                        </p:tgtEl>
                                        <p:attrNameLst>
                                          <p:attrName>style.visibility</p:attrName>
                                        </p:attrNameLst>
                                      </p:cBhvr>
                                      <p:to>
                                        <p:strVal val="visible"/>
                                      </p:to>
                                    </p:set>
                                    <p:animEffect transition="in" filter="wipe(left)">
                                      <p:cBhvr>
                                        <p:cTn id="52" dur="500"/>
                                        <p:tgtEl>
                                          <p:spTgt spid="2560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609">
                                            <p:txEl>
                                              <p:pRg st="4" end="4"/>
                                            </p:txEl>
                                          </p:spTgt>
                                        </p:tgtEl>
                                        <p:attrNameLst>
                                          <p:attrName>style.visibility</p:attrName>
                                        </p:attrNameLst>
                                      </p:cBhvr>
                                      <p:to>
                                        <p:strVal val="visible"/>
                                      </p:to>
                                    </p:set>
                                    <p:animEffect transition="in" filter="wipe(left)">
                                      <p:cBhvr>
                                        <p:cTn id="57" dur="500"/>
                                        <p:tgtEl>
                                          <p:spTgt spid="2560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609">
                                            <p:txEl>
                                              <p:pRg st="5" end="5"/>
                                            </p:txEl>
                                          </p:spTgt>
                                        </p:tgtEl>
                                        <p:attrNameLst>
                                          <p:attrName>style.visibility</p:attrName>
                                        </p:attrNameLst>
                                      </p:cBhvr>
                                      <p:to>
                                        <p:strVal val="visible"/>
                                      </p:to>
                                    </p:set>
                                    <p:animEffect transition="in" filter="wipe(left)">
                                      <p:cBhvr>
                                        <p:cTn id="62" dur="500"/>
                                        <p:tgtEl>
                                          <p:spTgt spid="2560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609">
                                            <p:txEl>
                                              <p:pRg st="6" end="6"/>
                                            </p:txEl>
                                          </p:spTgt>
                                        </p:tgtEl>
                                        <p:attrNameLst>
                                          <p:attrName>style.visibility</p:attrName>
                                        </p:attrNameLst>
                                      </p:cBhvr>
                                      <p:to>
                                        <p:strVal val="visible"/>
                                      </p:to>
                                    </p:set>
                                    <p:animEffect transition="in" filter="wipe(left)">
                                      <p:cBhvr>
                                        <p:cTn id="67" dur="500"/>
                                        <p:tgtEl>
                                          <p:spTgt spid="2560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5609">
                                            <p:txEl>
                                              <p:pRg st="7" end="7"/>
                                            </p:txEl>
                                          </p:spTgt>
                                        </p:tgtEl>
                                        <p:attrNameLst>
                                          <p:attrName>style.visibility</p:attrName>
                                        </p:attrNameLst>
                                      </p:cBhvr>
                                      <p:to>
                                        <p:strVal val="visible"/>
                                      </p:to>
                                    </p:set>
                                    <p:animEffect transition="in" filter="wipe(left)">
                                      <p:cBhvr>
                                        <p:cTn id="72" dur="500"/>
                                        <p:tgtEl>
                                          <p:spTgt spid="2560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5609">
                                            <p:txEl>
                                              <p:pRg st="8" end="8"/>
                                            </p:txEl>
                                          </p:spTgt>
                                        </p:tgtEl>
                                        <p:attrNameLst>
                                          <p:attrName>style.visibility</p:attrName>
                                        </p:attrNameLst>
                                      </p:cBhvr>
                                      <p:to>
                                        <p:strVal val="visible"/>
                                      </p:to>
                                    </p:set>
                                    <p:animEffect transition="in" filter="wipe(left)">
                                      <p:cBhvr>
                                        <p:cTn id="77" dur="500"/>
                                        <p:tgtEl>
                                          <p:spTgt spid="2560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5609">
                                            <p:txEl>
                                              <p:pRg st="9" end="9"/>
                                            </p:txEl>
                                          </p:spTgt>
                                        </p:tgtEl>
                                        <p:attrNameLst>
                                          <p:attrName>style.visibility</p:attrName>
                                        </p:attrNameLst>
                                      </p:cBhvr>
                                      <p:to>
                                        <p:strVal val="visible"/>
                                      </p:to>
                                    </p:set>
                                    <p:animEffect transition="in" filter="wipe(left)">
                                      <p:cBhvr>
                                        <p:cTn id="82" dur="500"/>
                                        <p:tgtEl>
                                          <p:spTgt spid="25609">
                                            <p:txEl>
                                              <p:pRg st="9" end="9"/>
                                            </p:txEl>
                                          </p:spTgt>
                                        </p:tgtEl>
                                      </p:cBhvr>
                                    </p:animEffect>
                                  </p:childTnLst>
                                </p:cTn>
                              </p:par>
                            </p:childTnLst>
                          </p:cTn>
                        </p:par>
                        <p:par>
                          <p:cTn id="83" fill="hold">
                            <p:stCondLst>
                              <p:cond delay="500"/>
                            </p:stCondLst>
                            <p:childTnLst>
                              <p:par>
                                <p:cTn id="84" presetID="4" presetClass="entr" presetSubtype="32" fill="hold" grpId="0" nodeType="afterEffect">
                                  <p:stCondLst>
                                    <p:cond delay="1000"/>
                                  </p:stCondLst>
                                  <p:childTnLst>
                                    <p:set>
                                      <p:cBhvr>
                                        <p:cTn id="85" dur="1" fill="hold">
                                          <p:stCondLst>
                                            <p:cond delay="0"/>
                                          </p:stCondLst>
                                        </p:cTn>
                                        <p:tgtEl>
                                          <p:spTgt spid="17"/>
                                        </p:tgtEl>
                                        <p:attrNameLst>
                                          <p:attrName>style.visibility</p:attrName>
                                        </p:attrNameLst>
                                      </p:cBhvr>
                                      <p:to>
                                        <p:strVal val="visible"/>
                                      </p:to>
                                    </p:set>
                                    <p:animEffect transition="in" filter="box(out)">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P spid="17" grpId="0" animBg="1"/>
      <p:bldP spid="25608" grpId="0"/>
      <p:bldP spid="25609"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fld id="{07548AB9-103A-4FE0-9B06-A9CD55B513C3}" type="slidenum">
              <a:rPr lang="en-US" sz="1400">
                <a:latin typeface="Calibri" pitchFamily="34" charset="0"/>
              </a:rPr>
              <a:pPr algn="r" defTabSz="914400"/>
              <a:t>58</a:t>
            </a:fld>
            <a:endParaRPr lang="en-US" sz="1400">
              <a:latin typeface="Calibri" pitchFamily="34" charset="0"/>
            </a:endParaRPr>
          </a:p>
        </p:txBody>
      </p:sp>
      <p:sp>
        <p:nvSpPr>
          <p:cNvPr id="72707" name="Title 1"/>
          <p:cNvSpPr>
            <a:spLocks noGrp="1"/>
          </p:cNvSpPr>
          <p:nvPr>
            <p:ph type="title" idx="4294967295"/>
          </p:nvPr>
        </p:nvSpPr>
        <p:spPr>
          <a:xfrm>
            <a:off x="0" y="411163"/>
            <a:ext cx="83724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Counseling</a:t>
            </a:r>
          </a:p>
        </p:txBody>
      </p:sp>
      <p:sp>
        <p:nvSpPr>
          <p:cNvPr id="72708" name="Content Placeholder 2"/>
          <p:cNvSpPr>
            <a:spLocks noGrp="1"/>
          </p:cNvSpPr>
          <p:nvPr>
            <p:ph idx="4294967295"/>
          </p:nvPr>
        </p:nvSpPr>
        <p:spPr>
          <a:xfrm>
            <a:off x="609600" y="1600200"/>
            <a:ext cx="8153400" cy="4800600"/>
          </a:xfrm>
        </p:spPr>
        <p:txBody>
          <a:bodyPr/>
          <a:lstStyle/>
          <a:p>
            <a:pPr>
              <a:spcAft>
                <a:spcPct val="20000"/>
              </a:spcAft>
              <a:buFontTx/>
              <a:buChar char="•"/>
            </a:pPr>
            <a:r>
              <a:rPr lang="en-US" sz="2800" smtClean="0">
                <a:ea typeface="ＭＳ Ｐゴシック" pitchFamily="34" charset="-128"/>
              </a:rPr>
              <a:t>1 individual and 1 group session per week minimum</a:t>
            </a:r>
          </a:p>
          <a:p>
            <a:pPr>
              <a:spcAft>
                <a:spcPct val="20000"/>
              </a:spcAft>
              <a:buFontTx/>
              <a:buChar char="•"/>
            </a:pPr>
            <a:r>
              <a:rPr lang="en-US" sz="2800" smtClean="0">
                <a:ea typeface="ＭＳ Ｐゴシック" pitchFamily="34" charset="-128"/>
              </a:rPr>
              <a:t>More frequent sessions provided, as needed</a:t>
            </a:r>
          </a:p>
          <a:p>
            <a:pPr>
              <a:spcAft>
                <a:spcPct val="20000"/>
              </a:spcAft>
              <a:buFontTx/>
              <a:buChar char="•"/>
            </a:pPr>
            <a:r>
              <a:rPr lang="en-US" sz="2800" smtClean="0">
                <a:ea typeface="ＭＳ Ｐゴシック" pitchFamily="34" charset="-128"/>
              </a:rPr>
              <a:t>Counseling methods drawn from NIDA manuals: </a:t>
            </a:r>
          </a:p>
          <a:p>
            <a:pPr lvl="1">
              <a:buClr>
                <a:schemeClr val="tx1"/>
              </a:buClr>
              <a:buSzPct val="80000"/>
            </a:pPr>
            <a:r>
              <a:rPr lang="en-US" sz="2600" smtClean="0">
                <a:ea typeface="ＭＳ Ｐゴシック" pitchFamily="34" charset="-128"/>
              </a:rPr>
              <a:t>CBT interventions, </a:t>
            </a:r>
          </a:p>
          <a:p>
            <a:pPr lvl="1">
              <a:buClr>
                <a:schemeClr val="tx1"/>
              </a:buClr>
              <a:buSzPct val="80000"/>
            </a:pPr>
            <a:r>
              <a:rPr lang="en-US" sz="2600" smtClean="0">
                <a:ea typeface="ＭＳ Ｐゴシック" pitchFamily="34" charset="-128"/>
              </a:rPr>
              <a:t>Referral to treatment</a:t>
            </a:r>
          </a:p>
          <a:p>
            <a:pPr lvl="1">
              <a:buClr>
                <a:schemeClr val="tx1"/>
              </a:buClr>
              <a:buSzPct val="80000"/>
            </a:pPr>
            <a:r>
              <a:rPr lang="en-US" sz="2600" smtClean="0">
                <a:ea typeface="ＭＳ Ｐゴシック" pitchFamily="34" charset="-128"/>
              </a:rPr>
              <a:t>Referral to age-appropriate </a:t>
            </a:r>
            <a:br>
              <a:rPr lang="en-US" sz="2600" smtClean="0">
                <a:ea typeface="ＭＳ Ｐゴシック" pitchFamily="34" charset="-128"/>
              </a:rPr>
            </a:br>
            <a:r>
              <a:rPr lang="en-US" sz="2600" smtClean="0">
                <a:ea typeface="ＭＳ Ｐゴシック" pitchFamily="34" charset="-128"/>
              </a:rPr>
              <a:t>self-help groups</a:t>
            </a:r>
          </a:p>
        </p:txBody>
      </p:sp>
      <p:sp>
        <p:nvSpPr>
          <p:cNvPr id="72709" name="Slide Number Placeholder 3"/>
          <p:cNvSpPr txBox="1">
            <a:spLocks noGrp="1"/>
          </p:cNvSpPr>
          <p:nvPr/>
        </p:nvSpPr>
        <p:spPr bwMode="auto">
          <a:xfrm>
            <a:off x="6580188" y="6313488"/>
            <a:ext cx="1905000" cy="457200"/>
          </a:xfrm>
          <a:prstGeom prst="rect">
            <a:avLst/>
          </a:prstGeom>
          <a:noFill/>
          <a:ln w="9525">
            <a:noFill/>
            <a:miter lim="800000"/>
            <a:headEnd/>
            <a:tailEnd/>
          </a:ln>
        </p:spPr>
        <p:txBody>
          <a:bodyPr anchor="b"/>
          <a:lstStyle/>
          <a:p>
            <a:pPr algn="r" defTabSz="914400"/>
            <a:fld id="{511AA70A-49C3-423A-84B4-3674CD267EBA}" type="slidenum">
              <a:rPr lang="en-US" sz="1400">
                <a:latin typeface="Calibri" pitchFamily="34" charset="0"/>
              </a:rPr>
              <a:pPr algn="r" defTabSz="914400"/>
              <a:t>58</a:t>
            </a:fld>
            <a:endParaRPr lang="en-US" sz="1400">
              <a:latin typeface="Calibri" pitchFamily="34" charset="0"/>
            </a:endParaRPr>
          </a:p>
        </p:txBody>
      </p:sp>
      <p:pic>
        <p:nvPicPr>
          <p:cNvPr id="72710" name="Picture 3"/>
          <p:cNvPicPr>
            <a:picLocks noChangeAspect="1" noChangeArrowheads="1"/>
          </p:cNvPicPr>
          <p:nvPr/>
        </p:nvPicPr>
        <p:blipFill>
          <a:blip r:embed="rId3"/>
          <a:srcRect/>
          <a:stretch>
            <a:fillRect/>
          </a:stretch>
        </p:blipFill>
        <p:spPr bwMode="auto">
          <a:xfrm>
            <a:off x="5422900" y="4419600"/>
            <a:ext cx="3062288" cy="2306638"/>
          </a:xfrm>
          <a:prstGeom prst="rect">
            <a:avLst/>
          </a:prstGeom>
          <a:noFill/>
          <a:ln w="9525">
            <a:noFill/>
            <a:miter lim="800000"/>
            <a:headEnd/>
            <a:tailEnd/>
          </a:ln>
        </p:spPr>
      </p:pic>
      <p:sp>
        <p:nvSpPr>
          <p:cNvPr id="7" name="Rectangle 6"/>
          <p:cNvSpPr/>
          <p:nvPr/>
        </p:nvSpPr>
        <p:spPr>
          <a:xfrm>
            <a:off x="5553075" y="6524625"/>
            <a:ext cx="2819400" cy="246063"/>
          </a:xfrm>
          <a:prstGeom prst="rect">
            <a:avLst/>
          </a:prstGeom>
        </p:spPr>
        <p:txBody>
          <a:bodyPr>
            <a:spAutoFit/>
          </a:bodyPr>
          <a:lstStyle/>
          <a:p>
            <a:pPr defTabSz="914400">
              <a:defRPr/>
            </a:pPr>
            <a:r>
              <a:rPr lang="en-US" sz="1000" dirty="0">
                <a:solidFill>
                  <a:schemeClr val="bg1">
                    <a:lumMod val="85000"/>
                  </a:schemeClr>
                </a:solidFill>
                <a:latin typeface="Times New Roman" charset="0"/>
                <a:ea typeface="+mn-ea"/>
              </a:rPr>
              <a:t>http://www.flickr.com/photos/kjarrett/2336010260/</a:t>
            </a:r>
          </a:p>
        </p:txBody>
      </p:sp>
      <p:sp>
        <p:nvSpPr>
          <p:cNvPr id="72712" name="Slide Number Placeholder 8"/>
          <p:cNvSpPr>
            <a:spLocks noGrp="1"/>
          </p:cNvSpPr>
          <p:nvPr>
            <p:ph type="sldNum" sz="quarter" idx="12"/>
          </p:nvPr>
        </p:nvSpPr>
        <p:spPr bwMode="auto">
          <a:noFill/>
          <a:ln>
            <a:miter lim="800000"/>
            <a:headEnd/>
            <a:tailEnd/>
          </a:ln>
        </p:spPr>
        <p:txBody>
          <a:bodyPr/>
          <a:lstStyle/>
          <a:p>
            <a:fld id="{655F620F-B8DE-4923-9212-89D649A21BA8}" type="slidenum">
              <a:rPr lang="en-US" smtClean="0"/>
              <a:pPr/>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3"/>
          <p:cNvSpPr>
            <a:spLocks noGrp="1" noChangeArrowheads="1"/>
          </p:cNvSpPr>
          <p:nvPr>
            <p:ph type="title" idx="4294967295"/>
          </p:nvPr>
        </p:nvSpPr>
        <p:spPr>
          <a:xfrm>
            <a:off x="0" y="30163"/>
            <a:ext cx="84582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Study Design</a:t>
            </a:r>
          </a:p>
        </p:txBody>
      </p:sp>
      <p:sp>
        <p:nvSpPr>
          <p:cNvPr id="68659" name="Text Box 51"/>
          <p:cNvSpPr txBox="1">
            <a:spLocks noChangeArrowheads="1"/>
          </p:cNvSpPr>
          <p:nvPr/>
        </p:nvSpPr>
        <p:spPr bwMode="auto">
          <a:xfrm>
            <a:off x="3368675" y="6189663"/>
            <a:ext cx="1906588" cy="581025"/>
          </a:xfrm>
          <a:prstGeom prst="rect">
            <a:avLst/>
          </a:prstGeom>
          <a:noFill/>
          <a:ln w="9525">
            <a:noFill/>
            <a:miter lim="800000"/>
            <a:headEnd/>
            <a:tailEnd/>
          </a:ln>
        </p:spPr>
        <p:txBody>
          <a:bodyPr wrap="none">
            <a:spAutoFit/>
          </a:bodyPr>
          <a:lstStyle/>
          <a:p>
            <a:pPr defTabSz="914400">
              <a:lnSpc>
                <a:spcPct val="80000"/>
              </a:lnSpc>
            </a:pPr>
            <a:r>
              <a:rPr lang="en-US" sz="2000">
                <a:latin typeface="Times New Roman" pitchFamily="18" charset="0"/>
                <a:cs typeface="Arial" charset="0"/>
              </a:rPr>
              <a:t>*  </a:t>
            </a:r>
            <a:r>
              <a:rPr lang="en-US" sz="2000">
                <a:latin typeface="Calibri" pitchFamily="34" charset="0"/>
                <a:cs typeface="Arial" charset="0"/>
              </a:rPr>
              <a:t>2 excluded</a:t>
            </a:r>
            <a:br>
              <a:rPr lang="en-US" sz="2000">
                <a:latin typeface="Calibri" pitchFamily="34" charset="0"/>
                <a:cs typeface="Arial" charset="0"/>
              </a:rPr>
            </a:br>
            <a:r>
              <a:rPr lang="en-US" sz="2000">
                <a:latin typeface="Calibri" pitchFamily="34" charset="0"/>
                <a:cs typeface="Arial" charset="0"/>
              </a:rPr>
              <a:t>never entered tx</a:t>
            </a:r>
          </a:p>
        </p:txBody>
      </p:sp>
      <p:grpSp>
        <p:nvGrpSpPr>
          <p:cNvPr id="2" name="Group 62"/>
          <p:cNvGrpSpPr>
            <a:grpSpLocks/>
          </p:cNvGrpSpPr>
          <p:nvPr/>
        </p:nvGrpSpPr>
        <p:grpSpPr bwMode="auto">
          <a:xfrm>
            <a:off x="777875" y="5360988"/>
            <a:ext cx="2590800" cy="952500"/>
            <a:chOff x="562" y="3672"/>
            <a:chExt cx="1632" cy="600"/>
          </a:xfrm>
        </p:grpSpPr>
        <p:sp>
          <p:nvSpPr>
            <p:cNvPr id="73764" name="AutoShape 36"/>
            <p:cNvSpPr>
              <a:spLocks noChangeArrowheads="1"/>
            </p:cNvSpPr>
            <p:nvPr/>
          </p:nvSpPr>
          <p:spPr bwMode="auto">
            <a:xfrm>
              <a:off x="562" y="3840"/>
              <a:ext cx="1632" cy="432"/>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r>
                <a:rPr lang="en-US" sz="2000" b="1">
                  <a:latin typeface="Calibri" pitchFamily="34" charset="0"/>
                  <a:cs typeface="Arial" charset="0"/>
                </a:rPr>
                <a:t>Included in Primary </a:t>
              </a:r>
            </a:p>
            <a:p>
              <a:pPr algn="ctr" defTabSz="914400"/>
              <a:r>
                <a:rPr lang="en-US" sz="2000" b="1">
                  <a:latin typeface="Calibri" pitchFamily="34" charset="0"/>
                  <a:cs typeface="Arial" charset="0"/>
                </a:rPr>
                <a:t>Analysis (n=78)*</a:t>
              </a:r>
            </a:p>
          </p:txBody>
        </p:sp>
        <p:cxnSp>
          <p:nvCxnSpPr>
            <p:cNvPr id="73765" name="AutoShape 53"/>
            <p:cNvCxnSpPr>
              <a:cxnSpLocks noChangeShapeType="1"/>
              <a:stCxn id="73764" idx="0"/>
              <a:endCxn id="73762" idx="2"/>
            </p:cNvCxnSpPr>
            <p:nvPr/>
          </p:nvCxnSpPr>
          <p:spPr bwMode="auto">
            <a:xfrm flipV="1">
              <a:off x="1378" y="3672"/>
              <a:ext cx="0" cy="168"/>
            </a:xfrm>
            <a:prstGeom prst="straightConnector1">
              <a:avLst/>
            </a:prstGeom>
            <a:noFill/>
            <a:ln w="28575">
              <a:solidFill>
                <a:schemeClr val="tx1"/>
              </a:solidFill>
              <a:round/>
              <a:headEnd/>
              <a:tailEnd/>
            </a:ln>
          </p:spPr>
        </p:cxnSp>
      </p:grpSp>
      <p:grpSp>
        <p:nvGrpSpPr>
          <p:cNvPr id="3" name="Group 61"/>
          <p:cNvGrpSpPr>
            <a:grpSpLocks/>
          </p:cNvGrpSpPr>
          <p:nvPr/>
        </p:nvGrpSpPr>
        <p:grpSpPr bwMode="auto">
          <a:xfrm>
            <a:off x="777875" y="4419600"/>
            <a:ext cx="2590800" cy="952500"/>
            <a:chOff x="562" y="3072"/>
            <a:chExt cx="1632" cy="600"/>
          </a:xfrm>
        </p:grpSpPr>
        <p:sp>
          <p:nvSpPr>
            <p:cNvPr id="73762" name="AutoShape 35"/>
            <p:cNvSpPr>
              <a:spLocks noChangeArrowheads="1"/>
            </p:cNvSpPr>
            <p:nvPr/>
          </p:nvSpPr>
          <p:spPr bwMode="auto">
            <a:xfrm>
              <a:off x="562" y="3240"/>
              <a:ext cx="1632" cy="432"/>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r>
                <a:rPr lang="en-US" sz="2000" b="1">
                  <a:latin typeface="Calibri" pitchFamily="34" charset="0"/>
                  <a:cs typeface="Arial" charset="0"/>
                </a:rPr>
                <a:t>Completed Tx (n=16)</a:t>
              </a:r>
            </a:p>
          </p:txBody>
        </p:sp>
        <p:cxnSp>
          <p:nvCxnSpPr>
            <p:cNvPr id="73763" name="AutoShape 54"/>
            <p:cNvCxnSpPr>
              <a:cxnSpLocks noChangeShapeType="1"/>
              <a:stCxn id="73762" idx="0"/>
              <a:endCxn id="73760" idx="2"/>
            </p:cNvCxnSpPr>
            <p:nvPr/>
          </p:nvCxnSpPr>
          <p:spPr bwMode="auto">
            <a:xfrm flipV="1">
              <a:off x="1378" y="3072"/>
              <a:ext cx="0" cy="168"/>
            </a:xfrm>
            <a:prstGeom prst="straightConnector1">
              <a:avLst/>
            </a:prstGeom>
            <a:noFill/>
            <a:ln w="28575">
              <a:solidFill>
                <a:schemeClr val="tx1"/>
              </a:solidFill>
              <a:round/>
              <a:headEnd/>
              <a:tailEnd/>
            </a:ln>
          </p:spPr>
        </p:cxnSp>
      </p:grpSp>
      <p:grpSp>
        <p:nvGrpSpPr>
          <p:cNvPr id="4" name="Group 60"/>
          <p:cNvGrpSpPr>
            <a:grpSpLocks/>
          </p:cNvGrpSpPr>
          <p:nvPr/>
        </p:nvGrpSpPr>
        <p:grpSpPr bwMode="auto">
          <a:xfrm>
            <a:off x="773113" y="3505200"/>
            <a:ext cx="2590800" cy="914400"/>
            <a:chOff x="562" y="2496"/>
            <a:chExt cx="1632" cy="576"/>
          </a:xfrm>
        </p:grpSpPr>
        <p:sp>
          <p:nvSpPr>
            <p:cNvPr id="73760" name="AutoShape 39"/>
            <p:cNvSpPr>
              <a:spLocks noChangeArrowheads="1"/>
            </p:cNvSpPr>
            <p:nvPr/>
          </p:nvSpPr>
          <p:spPr bwMode="auto">
            <a:xfrm>
              <a:off x="562" y="2640"/>
              <a:ext cx="1632" cy="432"/>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r>
                <a:rPr lang="en-US" sz="2000" b="1">
                  <a:latin typeface="Calibri" pitchFamily="34" charset="0"/>
                  <a:cs typeface="Arial" charset="0"/>
                </a:rPr>
                <a:t>Withdrew (n=62)</a:t>
              </a:r>
            </a:p>
          </p:txBody>
        </p:sp>
        <p:cxnSp>
          <p:nvCxnSpPr>
            <p:cNvPr id="73761" name="AutoShape 55"/>
            <p:cNvCxnSpPr>
              <a:cxnSpLocks noChangeShapeType="1"/>
              <a:stCxn id="73760" idx="0"/>
            </p:cNvCxnSpPr>
            <p:nvPr/>
          </p:nvCxnSpPr>
          <p:spPr bwMode="auto">
            <a:xfrm flipV="1">
              <a:off x="1378" y="2496"/>
              <a:ext cx="3" cy="144"/>
            </a:xfrm>
            <a:prstGeom prst="straightConnector1">
              <a:avLst/>
            </a:prstGeom>
            <a:noFill/>
            <a:ln w="28575">
              <a:solidFill>
                <a:schemeClr val="tx1"/>
              </a:solidFill>
              <a:round/>
              <a:headEnd/>
              <a:tailEnd/>
            </a:ln>
          </p:spPr>
        </p:cxnSp>
      </p:grpSp>
      <p:grpSp>
        <p:nvGrpSpPr>
          <p:cNvPr id="5" name="Group 63"/>
          <p:cNvGrpSpPr>
            <a:grpSpLocks/>
          </p:cNvGrpSpPr>
          <p:nvPr/>
        </p:nvGrpSpPr>
        <p:grpSpPr bwMode="auto">
          <a:xfrm>
            <a:off x="5246688" y="3606800"/>
            <a:ext cx="2590800" cy="914400"/>
            <a:chOff x="3564" y="2496"/>
            <a:chExt cx="1632" cy="576"/>
          </a:xfrm>
        </p:grpSpPr>
        <p:sp>
          <p:nvSpPr>
            <p:cNvPr id="73758" name="AutoShape 40"/>
            <p:cNvSpPr>
              <a:spLocks noChangeArrowheads="1"/>
            </p:cNvSpPr>
            <p:nvPr/>
          </p:nvSpPr>
          <p:spPr bwMode="auto">
            <a:xfrm>
              <a:off x="3564" y="2640"/>
              <a:ext cx="1632" cy="432"/>
            </a:xfrm>
            <a:prstGeom prst="roundRect">
              <a:avLst>
                <a:gd name="adj" fmla="val 16667"/>
              </a:avLst>
            </a:prstGeom>
            <a:solidFill>
              <a:srgbClr val="CCECFF"/>
            </a:solidFill>
            <a:ln w="9525">
              <a:solidFill>
                <a:schemeClr val="tx1"/>
              </a:solidFill>
              <a:round/>
              <a:headEnd/>
              <a:tailEnd/>
            </a:ln>
          </p:spPr>
          <p:txBody>
            <a:bodyPr wrap="none" anchor="ctr"/>
            <a:lstStyle/>
            <a:p>
              <a:pPr algn="ctr" defTabSz="914400"/>
              <a:r>
                <a:rPr lang="en-US" sz="2000" b="1">
                  <a:latin typeface="Calibri" pitchFamily="34" charset="0"/>
                  <a:cs typeface="Arial" charset="0"/>
                </a:rPr>
                <a:t>Withdrew (n=22)</a:t>
              </a:r>
            </a:p>
          </p:txBody>
        </p:sp>
        <p:cxnSp>
          <p:nvCxnSpPr>
            <p:cNvPr id="73759" name="AutoShape 57"/>
            <p:cNvCxnSpPr>
              <a:cxnSpLocks noChangeShapeType="1"/>
              <a:endCxn id="73758" idx="0"/>
            </p:cNvCxnSpPr>
            <p:nvPr/>
          </p:nvCxnSpPr>
          <p:spPr bwMode="auto">
            <a:xfrm>
              <a:off x="4379" y="2496"/>
              <a:ext cx="1" cy="144"/>
            </a:xfrm>
            <a:prstGeom prst="straightConnector1">
              <a:avLst/>
            </a:prstGeom>
            <a:noFill/>
            <a:ln w="28575">
              <a:solidFill>
                <a:schemeClr val="tx1"/>
              </a:solidFill>
              <a:round/>
              <a:headEnd/>
              <a:tailEnd/>
            </a:ln>
          </p:spPr>
        </p:cxnSp>
      </p:grpSp>
      <p:grpSp>
        <p:nvGrpSpPr>
          <p:cNvPr id="6" name="Group 64"/>
          <p:cNvGrpSpPr>
            <a:grpSpLocks/>
          </p:cNvGrpSpPr>
          <p:nvPr/>
        </p:nvGrpSpPr>
        <p:grpSpPr bwMode="auto">
          <a:xfrm>
            <a:off x="5246688" y="4521200"/>
            <a:ext cx="2590800" cy="952500"/>
            <a:chOff x="3564" y="3072"/>
            <a:chExt cx="1632" cy="600"/>
          </a:xfrm>
        </p:grpSpPr>
        <p:sp>
          <p:nvSpPr>
            <p:cNvPr id="73756" name="AutoShape 37"/>
            <p:cNvSpPr>
              <a:spLocks noChangeArrowheads="1"/>
            </p:cNvSpPr>
            <p:nvPr/>
          </p:nvSpPr>
          <p:spPr bwMode="auto">
            <a:xfrm>
              <a:off x="3564" y="3240"/>
              <a:ext cx="1632" cy="432"/>
            </a:xfrm>
            <a:prstGeom prst="roundRect">
              <a:avLst>
                <a:gd name="adj" fmla="val 16667"/>
              </a:avLst>
            </a:prstGeom>
            <a:solidFill>
              <a:srgbClr val="CCECFF"/>
            </a:solidFill>
            <a:ln w="9525">
              <a:solidFill>
                <a:schemeClr val="tx1"/>
              </a:solidFill>
              <a:round/>
              <a:headEnd/>
              <a:tailEnd/>
            </a:ln>
          </p:spPr>
          <p:txBody>
            <a:bodyPr wrap="none" anchor="ctr"/>
            <a:lstStyle/>
            <a:p>
              <a:pPr algn="ctr" defTabSz="914400"/>
              <a:r>
                <a:rPr lang="en-US" sz="2000" b="1">
                  <a:latin typeface="Calibri" pitchFamily="34" charset="0"/>
                  <a:cs typeface="Arial" charset="0"/>
                </a:rPr>
                <a:t>Completed Tx (n=52)</a:t>
              </a:r>
            </a:p>
          </p:txBody>
        </p:sp>
        <p:cxnSp>
          <p:nvCxnSpPr>
            <p:cNvPr id="73757" name="AutoShape 58"/>
            <p:cNvCxnSpPr>
              <a:cxnSpLocks noChangeShapeType="1"/>
              <a:stCxn id="73758" idx="2"/>
              <a:endCxn id="73756" idx="0"/>
            </p:cNvCxnSpPr>
            <p:nvPr/>
          </p:nvCxnSpPr>
          <p:spPr bwMode="auto">
            <a:xfrm>
              <a:off x="4380" y="3072"/>
              <a:ext cx="0" cy="168"/>
            </a:xfrm>
            <a:prstGeom prst="straightConnector1">
              <a:avLst/>
            </a:prstGeom>
            <a:noFill/>
            <a:ln w="28575">
              <a:solidFill>
                <a:schemeClr val="tx1"/>
              </a:solidFill>
              <a:round/>
              <a:headEnd/>
              <a:tailEnd/>
            </a:ln>
          </p:spPr>
        </p:cxnSp>
      </p:grpSp>
      <p:grpSp>
        <p:nvGrpSpPr>
          <p:cNvPr id="7" name="Group 65"/>
          <p:cNvGrpSpPr>
            <a:grpSpLocks/>
          </p:cNvGrpSpPr>
          <p:nvPr/>
        </p:nvGrpSpPr>
        <p:grpSpPr bwMode="auto">
          <a:xfrm>
            <a:off x="5246688" y="5473700"/>
            <a:ext cx="2590800" cy="952500"/>
            <a:chOff x="3564" y="3672"/>
            <a:chExt cx="1632" cy="600"/>
          </a:xfrm>
        </p:grpSpPr>
        <p:sp>
          <p:nvSpPr>
            <p:cNvPr id="73754" name="AutoShape 38"/>
            <p:cNvSpPr>
              <a:spLocks noChangeArrowheads="1"/>
            </p:cNvSpPr>
            <p:nvPr/>
          </p:nvSpPr>
          <p:spPr bwMode="auto">
            <a:xfrm>
              <a:off x="3564" y="3840"/>
              <a:ext cx="1632" cy="432"/>
            </a:xfrm>
            <a:prstGeom prst="roundRect">
              <a:avLst>
                <a:gd name="adj" fmla="val 16667"/>
              </a:avLst>
            </a:prstGeom>
            <a:solidFill>
              <a:srgbClr val="CCECFF"/>
            </a:solidFill>
            <a:ln w="9525">
              <a:solidFill>
                <a:schemeClr val="tx1"/>
              </a:solidFill>
              <a:round/>
              <a:headEnd/>
              <a:tailEnd/>
            </a:ln>
          </p:spPr>
          <p:txBody>
            <a:bodyPr wrap="none" anchor="ctr"/>
            <a:lstStyle/>
            <a:p>
              <a:pPr algn="ctr" defTabSz="914400"/>
              <a:r>
                <a:rPr lang="en-US" sz="2000" b="1">
                  <a:latin typeface="Calibri" pitchFamily="34" charset="0"/>
                  <a:cs typeface="Arial" charset="0"/>
                </a:rPr>
                <a:t>Included in Primary</a:t>
              </a:r>
              <a:br>
                <a:rPr lang="en-US" sz="2000" b="1">
                  <a:latin typeface="Calibri" pitchFamily="34" charset="0"/>
                  <a:cs typeface="Arial" charset="0"/>
                </a:rPr>
              </a:br>
              <a:r>
                <a:rPr lang="en-US" sz="2000" b="1">
                  <a:latin typeface="Calibri" pitchFamily="34" charset="0"/>
                  <a:cs typeface="Arial" charset="0"/>
                </a:rPr>
                <a:t>Analysis (n=74)</a:t>
              </a:r>
            </a:p>
          </p:txBody>
        </p:sp>
        <p:cxnSp>
          <p:nvCxnSpPr>
            <p:cNvPr id="73755" name="AutoShape 59"/>
            <p:cNvCxnSpPr>
              <a:cxnSpLocks noChangeShapeType="1"/>
              <a:stCxn id="73756" idx="2"/>
              <a:endCxn id="73754" idx="0"/>
            </p:cNvCxnSpPr>
            <p:nvPr/>
          </p:nvCxnSpPr>
          <p:spPr bwMode="auto">
            <a:xfrm>
              <a:off x="4380" y="3672"/>
              <a:ext cx="0" cy="168"/>
            </a:xfrm>
            <a:prstGeom prst="straightConnector1">
              <a:avLst/>
            </a:prstGeom>
            <a:noFill/>
            <a:ln w="28575">
              <a:solidFill>
                <a:schemeClr val="tx1"/>
              </a:solidFill>
              <a:round/>
              <a:headEnd/>
              <a:tailEnd/>
            </a:ln>
          </p:spPr>
        </p:cxnSp>
      </p:grpSp>
      <p:grpSp>
        <p:nvGrpSpPr>
          <p:cNvPr id="8" name="Group 68"/>
          <p:cNvGrpSpPr>
            <a:grpSpLocks/>
          </p:cNvGrpSpPr>
          <p:nvPr/>
        </p:nvGrpSpPr>
        <p:grpSpPr bwMode="auto">
          <a:xfrm>
            <a:off x="1828800" y="7010400"/>
            <a:ext cx="5410200" cy="1465263"/>
            <a:chOff x="1296" y="4416"/>
            <a:chExt cx="3408" cy="923"/>
          </a:xfrm>
        </p:grpSpPr>
        <p:sp>
          <p:nvSpPr>
            <p:cNvPr id="73751" name="Text Box 34"/>
            <p:cNvSpPr txBox="1">
              <a:spLocks noChangeArrowheads="1"/>
            </p:cNvSpPr>
            <p:nvPr/>
          </p:nvSpPr>
          <p:spPr bwMode="auto">
            <a:xfrm>
              <a:off x="1632" y="4416"/>
              <a:ext cx="2736" cy="923"/>
            </a:xfrm>
            <a:prstGeom prst="rect">
              <a:avLst/>
            </a:prstGeom>
            <a:solidFill>
              <a:srgbClr val="000000"/>
            </a:solidFill>
            <a:ln w="9525">
              <a:noFill/>
              <a:miter lim="800000"/>
              <a:headEnd/>
              <a:tailEnd/>
            </a:ln>
          </p:spPr>
          <p:txBody>
            <a:bodyPr>
              <a:spAutoFit/>
            </a:bodyPr>
            <a:lstStyle/>
            <a:p>
              <a:pPr defTabSz="914400">
                <a:tabLst>
                  <a:tab pos="2060575" algn="ctr"/>
                  <a:tab pos="3889375" algn="l"/>
                </a:tabLst>
              </a:pPr>
              <a:r>
                <a:rPr lang="en-US" sz="1800" b="1">
                  <a:solidFill>
                    <a:schemeClr val="bg1"/>
                  </a:solidFill>
                  <a:cs typeface="Arial" charset="0"/>
                </a:rPr>
                <a:t>32</a:t>
              </a:r>
              <a:r>
                <a:rPr lang="en-US" sz="1800">
                  <a:solidFill>
                    <a:schemeClr val="bg1"/>
                  </a:solidFill>
                  <a:cs typeface="Arial" charset="0"/>
                </a:rPr>
                <a:t>	Nonadherent to dosing schedule	</a:t>
              </a:r>
              <a:r>
                <a:rPr lang="en-US" sz="1800" b="1">
                  <a:solidFill>
                    <a:schemeClr val="bg1"/>
                  </a:solidFill>
                  <a:cs typeface="Arial" charset="0"/>
                </a:rPr>
                <a:t>16</a:t>
              </a:r>
            </a:p>
            <a:p>
              <a:pPr defTabSz="914400">
                <a:tabLst>
                  <a:tab pos="2060575" algn="ctr"/>
                  <a:tab pos="3889375" algn="l"/>
                </a:tabLst>
              </a:pPr>
              <a:r>
                <a:rPr lang="en-US" sz="1800" b="1">
                  <a:solidFill>
                    <a:schemeClr val="bg1"/>
                  </a:solidFill>
                  <a:cs typeface="Arial" charset="0"/>
                </a:rPr>
                <a:t>23</a:t>
              </a:r>
              <a:r>
                <a:rPr lang="en-US" sz="1800">
                  <a:solidFill>
                    <a:schemeClr val="bg1"/>
                  </a:solidFill>
                  <a:cs typeface="Arial" charset="0"/>
                </a:rPr>
                <a:t>	Enrolled in other treatment	  </a:t>
              </a:r>
              <a:r>
                <a:rPr lang="en-US" sz="1800" b="1">
                  <a:solidFill>
                    <a:schemeClr val="bg1"/>
                  </a:solidFill>
                  <a:cs typeface="Arial" charset="0"/>
                </a:rPr>
                <a:t>4</a:t>
              </a:r>
            </a:p>
            <a:p>
              <a:pPr defTabSz="914400">
                <a:tabLst>
                  <a:tab pos="2060575" algn="ctr"/>
                  <a:tab pos="3889375" algn="l"/>
                </a:tabLst>
              </a:pPr>
              <a:r>
                <a:rPr lang="en-US" sz="1800" b="1">
                  <a:solidFill>
                    <a:schemeClr val="bg1"/>
                  </a:solidFill>
                  <a:cs typeface="Arial" charset="0"/>
                </a:rPr>
                <a:t>2</a:t>
              </a:r>
              <a:r>
                <a:rPr lang="en-US" sz="1800">
                  <a:solidFill>
                    <a:schemeClr val="bg1"/>
                  </a:solidFill>
                  <a:cs typeface="Arial" charset="0"/>
                </a:rPr>
                <a:t>	Voluntarily withdrew	  </a:t>
              </a:r>
              <a:r>
                <a:rPr lang="en-US" sz="1800" b="1">
                  <a:solidFill>
                    <a:schemeClr val="bg1"/>
                  </a:solidFill>
                  <a:cs typeface="Arial" charset="0"/>
                </a:rPr>
                <a:t>1</a:t>
              </a:r>
            </a:p>
            <a:p>
              <a:pPr defTabSz="914400">
                <a:tabLst>
                  <a:tab pos="2060575" algn="ctr"/>
                  <a:tab pos="3889375" algn="l"/>
                </a:tabLst>
              </a:pPr>
              <a:r>
                <a:rPr lang="en-US" sz="1800" b="1">
                  <a:solidFill>
                    <a:schemeClr val="bg1"/>
                  </a:solidFill>
                  <a:cs typeface="Arial" charset="0"/>
                </a:rPr>
                <a:t>5</a:t>
              </a:r>
              <a:r>
                <a:rPr lang="en-US" sz="1800">
                  <a:solidFill>
                    <a:schemeClr val="bg1"/>
                  </a:solidFill>
                  <a:cs typeface="Arial" charset="0"/>
                </a:rPr>
                <a:t>	Incarcerated	  </a:t>
              </a:r>
              <a:r>
                <a:rPr lang="en-US" sz="1800" b="1">
                  <a:solidFill>
                    <a:schemeClr val="bg1"/>
                  </a:solidFill>
                  <a:cs typeface="Arial" charset="0"/>
                </a:rPr>
                <a:t>0</a:t>
              </a:r>
            </a:p>
            <a:p>
              <a:pPr defTabSz="914400">
                <a:tabLst>
                  <a:tab pos="2060575" algn="ctr"/>
                  <a:tab pos="3889375" algn="l"/>
                </a:tabLst>
              </a:pPr>
              <a:r>
                <a:rPr lang="en-US" sz="1800" b="1">
                  <a:solidFill>
                    <a:schemeClr val="bg1"/>
                  </a:solidFill>
                  <a:cs typeface="Arial" charset="0"/>
                </a:rPr>
                <a:t>0</a:t>
              </a:r>
              <a:r>
                <a:rPr lang="en-US" sz="1800">
                  <a:solidFill>
                    <a:schemeClr val="bg1"/>
                  </a:solidFill>
                  <a:cs typeface="Arial" charset="0"/>
                </a:rPr>
                <a:t>	Died (early dropout/methadone OD)	  </a:t>
              </a:r>
              <a:r>
                <a:rPr lang="en-US" sz="1800" b="1">
                  <a:solidFill>
                    <a:schemeClr val="bg1"/>
                  </a:solidFill>
                  <a:cs typeface="Arial" charset="0"/>
                </a:rPr>
                <a:t>1</a:t>
              </a:r>
            </a:p>
          </p:txBody>
        </p:sp>
        <p:cxnSp>
          <p:nvCxnSpPr>
            <p:cNvPr id="73752" name="AutoShape 66"/>
            <p:cNvCxnSpPr>
              <a:cxnSpLocks noChangeShapeType="1"/>
              <a:stCxn id="73751" idx="1"/>
            </p:cNvCxnSpPr>
            <p:nvPr/>
          </p:nvCxnSpPr>
          <p:spPr bwMode="auto">
            <a:xfrm rot="10800000">
              <a:off x="1296" y="4512"/>
              <a:ext cx="336" cy="413"/>
            </a:xfrm>
            <a:prstGeom prst="bentConnector2">
              <a:avLst/>
            </a:prstGeom>
            <a:noFill/>
            <a:ln w="28575">
              <a:solidFill>
                <a:srgbClr val="CC9900"/>
              </a:solidFill>
              <a:miter lim="800000"/>
              <a:headEnd/>
              <a:tailEnd type="triangle" w="med" len="med"/>
            </a:ln>
          </p:spPr>
        </p:cxnSp>
        <p:cxnSp>
          <p:nvCxnSpPr>
            <p:cNvPr id="73753" name="AutoShape 67"/>
            <p:cNvCxnSpPr>
              <a:cxnSpLocks noChangeShapeType="1"/>
              <a:stCxn id="73751" idx="3"/>
            </p:cNvCxnSpPr>
            <p:nvPr/>
          </p:nvCxnSpPr>
          <p:spPr bwMode="auto">
            <a:xfrm flipV="1">
              <a:off x="4368" y="4512"/>
              <a:ext cx="336" cy="413"/>
            </a:xfrm>
            <a:prstGeom prst="bentConnector2">
              <a:avLst/>
            </a:prstGeom>
            <a:noFill/>
            <a:ln w="28575">
              <a:solidFill>
                <a:schemeClr val="tx2"/>
              </a:solidFill>
              <a:miter lim="800000"/>
              <a:headEnd/>
              <a:tailEnd type="triangle" w="med" len="med"/>
            </a:ln>
          </p:spPr>
        </p:cxnSp>
      </p:grpSp>
      <p:sp>
        <p:nvSpPr>
          <p:cNvPr id="73739"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cxnSp>
        <p:nvCxnSpPr>
          <p:cNvPr id="34" name="Straight Arrow Connector 33"/>
          <p:cNvCxnSpPr>
            <a:cxnSpLocks noChangeShapeType="1"/>
          </p:cNvCxnSpPr>
          <p:nvPr/>
        </p:nvCxnSpPr>
        <p:spPr bwMode="auto">
          <a:xfrm>
            <a:off x="2897188" y="6189663"/>
            <a:ext cx="471487" cy="290512"/>
          </a:xfrm>
          <a:prstGeom prst="straightConnector1">
            <a:avLst/>
          </a:prstGeom>
          <a:noFill/>
          <a:ln w="38100">
            <a:solidFill>
              <a:srgbClr val="4BACC6"/>
            </a:solidFill>
            <a:round/>
            <a:headEnd/>
            <a:tailEnd type="arrow" w="med" len="med"/>
          </a:ln>
          <a:effectLst>
            <a:outerShdw blurRad="63500" dist="23000" dir="5400000" rotWithShape="0">
              <a:srgbClr val="000000">
                <a:alpha val="34999"/>
              </a:srgbClr>
            </a:outerShdw>
          </a:effectLst>
        </p:spPr>
      </p:cxnSp>
      <p:sp>
        <p:nvSpPr>
          <p:cNvPr id="73741" name="Slide Number Placeholder 28"/>
          <p:cNvSpPr>
            <a:spLocks noGrp="1"/>
          </p:cNvSpPr>
          <p:nvPr>
            <p:ph type="sldNum" sz="quarter" idx="12"/>
          </p:nvPr>
        </p:nvSpPr>
        <p:spPr bwMode="auto">
          <a:noFill/>
          <a:ln>
            <a:miter lim="800000"/>
            <a:headEnd/>
            <a:tailEnd/>
          </a:ln>
        </p:spPr>
        <p:txBody>
          <a:bodyPr/>
          <a:lstStyle/>
          <a:p>
            <a:fld id="{7AA21944-F647-45D4-A05A-C8DAA2697160}" type="slidenum">
              <a:rPr lang="en-US" smtClean="0"/>
              <a:pPr/>
              <a:t>59</a:t>
            </a:fld>
            <a:endParaRPr lang="en-US" smtClean="0"/>
          </a:p>
        </p:txBody>
      </p:sp>
      <p:grpSp>
        <p:nvGrpSpPr>
          <p:cNvPr id="9" name="Organization Chart 5"/>
          <p:cNvGrpSpPr>
            <a:grpSpLocks noGrp="1" noChangeAspect="1"/>
          </p:cNvGrpSpPr>
          <p:nvPr/>
        </p:nvGrpSpPr>
        <p:grpSpPr bwMode="auto">
          <a:xfrm>
            <a:off x="152400" y="711200"/>
            <a:ext cx="8305800" cy="2895600"/>
            <a:chOff x="1152" y="1298"/>
            <a:chExt cx="1872" cy="1176"/>
          </a:xfrm>
        </p:grpSpPr>
        <p:sp>
          <p:nvSpPr>
            <p:cNvPr id="73743" name="AutoShape 4"/>
            <p:cNvSpPr>
              <a:spLocks noChangeAspect="1" noChangeArrowheads="1" noTextEdit="1"/>
            </p:cNvSpPr>
            <p:nvPr/>
          </p:nvSpPr>
          <p:spPr bwMode="auto">
            <a:xfrm>
              <a:off x="1152" y="1298"/>
              <a:ext cx="1872" cy="1176"/>
            </a:xfrm>
            <a:prstGeom prst="rect">
              <a:avLst/>
            </a:prstGeom>
            <a:noFill/>
            <a:ln w="9525">
              <a:noFill/>
              <a:miter lim="800000"/>
              <a:headEnd/>
              <a:tailEnd/>
            </a:ln>
          </p:spPr>
          <p:txBody>
            <a:bodyPr/>
            <a:lstStyle/>
            <a:p>
              <a:endParaRPr lang="en-US"/>
            </a:p>
          </p:txBody>
        </p:sp>
        <p:cxnSp>
          <p:nvCxnSpPr>
            <p:cNvPr id="73744" name="_s2052"/>
            <p:cNvCxnSpPr>
              <a:cxnSpLocks noChangeShapeType="1"/>
              <a:stCxn id="73750" idx="0"/>
              <a:endCxn id="73748" idx="2"/>
            </p:cNvCxnSpPr>
            <p:nvPr/>
          </p:nvCxnSpPr>
          <p:spPr bwMode="auto">
            <a:xfrm rot="5400000" flipH="1">
              <a:off x="2262" y="1856"/>
              <a:ext cx="156" cy="504"/>
            </a:xfrm>
            <a:prstGeom prst="bentConnector3">
              <a:avLst>
                <a:gd name="adj1" fmla="val 29750"/>
              </a:avLst>
            </a:prstGeom>
            <a:noFill/>
            <a:ln w="28575">
              <a:solidFill>
                <a:schemeClr val="tx1"/>
              </a:solidFill>
              <a:miter lim="800000"/>
              <a:headEnd/>
              <a:tailEnd/>
            </a:ln>
          </p:spPr>
        </p:cxnSp>
        <p:cxnSp>
          <p:nvCxnSpPr>
            <p:cNvPr id="73745" name="_s2053"/>
            <p:cNvCxnSpPr>
              <a:cxnSpLocks noChangeShapeType="1"/>
              <a:stCxn id="73749" idx="0"/>
              <a:endCxn id="73748" idx="2"/>
            </p:cNvCxnSpPr>
            <p:nvPr/>
          </p:nvCxnSpPr>
          <p:spPr bwMode="auto">
            <a:xfrm rot="-5400000">
              <a:off x="1758" y="1856"/>
              <a:ext cx="156" cy="504"/>
            </a:xfrm>
            <a:prstGeom prst="bentConnector3">
              <a:avLst>
                <a:gd name="adj1" fmla="val 29750"/>
              </a:avLst>
            </a:prstGeom>
            <a:noFill/>
            <a:ln w="28575">
              <a:solidFill>
                <a:schemeClr val="tx1"/>
              </a:solidFill>
              <a:miter lim="800000"/>
              <a:headEnd/>
              <a:tailEnd/>
            </a:ln>
          </p:spPr>
        </p:cxnSp>
        <p:cxnSp>
          <p:nvCxnSpPr>
            <p:cNvPr id="73746" name="_s2054"/>
            <p:cNvCxnSpPr>
              <a:cxnSpLocks noChangeShapeType="1"/>
              <a:stCxn id="73748" idx="0"/>
              <a:endCxn id="73747" idx="2"/>
            </p:cNvCxnSpPr>
            <p:nvPr/>
          </p:nvCxnSpPr>
          <p:spPr bwMode="auto">
            <a:xfrm rot="-5400000">
              <a:off x="2011" y="1663"/>
              <a:ext cx="156" cy="1"/>
            </a:xfrm>
            <a:prstGeom prst="straightConnector1">
              <a:avLst/>
            </a:prstGeom>
            <a:noFill/>
            <a:ln w="28575">
              <a:solidFill>
                <a:schemeClr val="tx1"/>
              </a:solidFill>
              <a:round/>
              <a:headEnd/>
              <a:tailEnd/>
            </a:ln>
          </p:spPr>
        </p:cxnSp>
        <p:sp>
          <p:nvSpPr>
            <p:cNvPr id="73747" name="_s2055"/>
            <p:cNvSpPr>
              <a:spLocks noChangeArrowheads="1"/>
            </p:cNvSpPr>
            <p:nvPr/>
          </p:nvSpPr>
          <p:spPr bwMode="auto">
            <a:xfrm>
              <a:off x="1656" y="1298"/>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b="1">
                  <a:latin typeface="Calibri" pitchFamily="34" charset="0"/>
                  <a:cs typeface="Arial" charset="0"/>
                </a:rPr>
                <a:t>Screening (N=236)</a:t>
              </a:r>
            </a:p>
          </p:txBody>
        </p:sp>
        <p:sp>
          <p:nvSpPr>
            <p:cNvPr id="73748" name="_s2056"/>
            <p:cNvSpPr>
              <a:spLocks noChangeArrowheads="1"/>
            </p:cNvSpPr>
            <p:nvPr/>
          </p:nvSpPr>
          <p:spPr bwMode="auto">
            <a:xfrm>
              <a:off x="1656" y="1742"/>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b="1">
                  <a:latin typeface="Calibri" pitchFamily="34" charset="0"/>
                  <a:cs typeface="Arial" charset="0"/>
                </a:rPr>
                <a:t>Randomization</a:t>
              </a:r>
              <a:r>
                <a:rPr lang="en-US">
                  <a:latin typeface="Calibri" pitchFamily="34" charset="0"/>
                  <a:cs typeface="Arial" charset="0"/>
                </a:rPr>
                <a:t> </a:t>
              </a:r>
              <a:r>
                <a:rPr lang="en-US" b="1">
                  <a:latin typeface="Calibri" pitchFamily="34" charset="0"/>
                  <a:cs typeface="Arial" charset="0"/>
                </a:rPr>
                <a:t>(N=154)</a:t>
              </a:r>
            </a:p>
          </p:txBody>
        </p:sp>
        <p:sp>
          <p:nvSpPr>
            <p:cNvPr id="73749" name="_s2057"/>
            <p:cNvSpPr>
              <a:spLocks noChangeArrowheads="1"/>
            </p:cNvSpPr>
            <p:nvPr/>
          </p:nvSpPr>
          <p:spPr bwMode="auto">
            <a:xfrm>
              <a:off x="1152" y="2186"/>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p>
              <a:pPr algn="ctr"/>
              <a:r>
                <a:rPr lang="en-US" b="1">
                  <a:latin typeface="Calibri" pitchFamily="34" charset="0"/>
                  <a:cs typeface="Arial" charset="0"/>
                </a:rPr>
                <a:t>Detox (n=80)</a:t>
              </a:r>
            </a:p>
          </p:txBody>
        </p:sp>
        <p:sp>
          <p:nvSpPr>
            <p:cNvPr id="73750" name="_s2058"/>
            <p:cNvSpPr>
              <a:spLocks noChangeArrowheads="1"/>
            </p:cNvSpPr>
            <p:nvPr/>
          </p:nvSpPr>
          <p:spPr bwMode="auto">
            <a:xfrm>
              <a:off x="2160" y="2186"/>
              <a:ext cx="864" cy="288"/>
            </a:xfrm>
            <a:prstGeom prst="roundRect">
              <a:avLst>
                <a:gd name="adj" fmla="val 16667"/>
              </a:avLst>
            </a:prstGeom>
            <a:solidFill>
              <a:srgbClr val="CCECFF"/>
            </a:solidFill>
            <a:ln w="9525">
              <a:solidFill>
                <a:schemeClr val="tx1"/>
              </a:solidFill>
              <a:round/>
              <a:headEnd/>
              <a:tailEnd/>
            </a:ln>
          </p:spPr>
          <p:txBody>
            <a:bodyPr wrap="none" lIns="0" tIns="0" rIns="0" bIns="0" anchor="ctr"/>
            <a:lstStyle/>
            <a:p>
              <a:pPr algn="ctr"/>
              <a:r>
                <a:rPr lang="en-US" b="1">
                  <a:latin typeface="Calibri" pitchFamily="34" charset="0"/>
                  <a:cs typeface="Arial" charset="0"/>
                </a:rPr>
                <a:t>12-Week (n=74)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0 0  L 0 -0.33333  E" pathEditMode="relative" ptsTypes="">
                                      <p:cBhvr>
                                        <p:cTn id="19" dur="2000" fill="hold"/>
                                        <p:tgtEl>
                                          <p:spTgt spid="8"/>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8"/>
                                        </p:tgtEl>
                                      </p:cBhvr>
                                    </p:animEffect>
                                    <p:set>
                                      <p:cBhvr>
                                        <p:cTn id="24" dur="1" fill="hold">
                                          <p:stCondLst>
                                            <p:cond delay="1999"/>
                                          </p:stCondLst>
                                        </p:cTn>
                                        <p:tgtEl>
                                          <p:spTgt spid="8"/>
                                        </p:tgtEl>
                                        <p:attrNameLst>
                                          <p:attrName>style.visibility</p:attrName>
                                        </p:attrNameLst>
                                      </p:cBhvr>
                                      <p:to>
                                        <p:strVal val="hidden"/>
                                      </p:to>
                                    </p:se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par>
                                <p:cTn id="29" presetID="22"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par>
                                <p:cTn id="37" presetID="22" presetClass="entr" presetSubtype="1"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68659"/>
                                        </p:tgtEl>
                                        <p:attrNameLst>
                                          <p:attrName>style.visibility</p:attrName>
                                        </p:attrNameLst>
                                      </p:cBhvr>
                                      <p:to>
                                        <p:strVal val="visible"/>
                                      </p:to>
                                    </p:set>
                                    <p:animEffect transition="in" filter="wipe(left)">
                                      <p:cBhvr>
                                        <p:cTn id="47" dur="500"/>
                                        <p:tgtEl>
                                          <p:spTgt spid="6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Nametag.gif"/>
          <p:cNvPicPr>
            <a:picLocks noChangeAspect="1"/>
          </p:cNvPicPr>
          <p:nvPr/>
        </p:nvPicPr>
        <p:blipFill>
          <a:blip r:embed="rId3"/>
          <a:srcRect/>
          <a:stretch>
            <a:fillRect/>
          </a:stretch>
        </p:blipFill>
        <p:spPr bwMode="auto">
          <a:xfrm>
            <a:off x="6318250" y="4648200"/>
            <a:ext cx="2686050" cy="2073275"/>
          </a:xfrm>
          <a:prstGeom prst="rect">
            <a:avLst/>
          </a:prstGeom>
          <a:noFill/>
          <a:ln w="9525">
            <a:noFill/>
            <a:miter lim="800000"/>
            <a:headEnd/>
            <a:tailEnd/>
          </a:ln>
        </p:spPr>
      </p:pic>
      <p:sp>
        <p:nvSpPr>
          <p:cNvPr id="16" name="Freeform 15"/>
          <p:cNvSpPr>
            <a:spLocks noChangeArrowheads="1"/>
          </p:cNvSpPr>
          <p:nvPr/>
        </p:nvSpPr>
        <p:spPr bwMode="auto">
          <a:xfrm>
            <a:off x="6286500" y="4648200"/>
            <a:ext cx="2705100" cy="2066925"/>
          </a:xfrm>
          <a:custGeom>
            <a:avLst/>
            <a:gdLst>
              <a:gd name="T0" fmla="*/ 0 w 2705100"/>
              <a:gd name="T1" fmla="*/ 2066925 h 2066925"/>
              <a:gd name="T2" fmla="*/ 2043112 w 2705100"/>
              <a:gd name="T3" fmla="*/ 2066925 h 2066925"/>
              <a:gd name="T4" fmla="*/ 2700336 w 2705100"/>
              <a:gd name="T5" fmla="*/ 1381125 h 2066925"/>
              <a:gd name="T6" fmla="*/ 2705100 w 2705100"/>
              <a:gd name="T7" fmla="*/ 0 h 2066925"/>
              <a:gd name="T8" fmla="*/ 2662236 w 2705100"/>
              <a:gd name="T9" fmla="*/ 0 h 2066925"/>
              <a:gd name="T10" fmla="*/ 190500 w 2705100"/>
              <a:gd name="T11" fmla="*/ 1933575 h 2066925"/>
              <a:gd name="T12" fmla="*/ 0 60000 65536"/>
              <a:gd name="T13" fmla="*/ 0 60000 65536"/>
              <a:gd name="T14" fmla="*/ 0 60000 65536"/>
              <a:gd name="T15" fmla="*/ 0 60000 65536"/>
              <a:gd name="T16" fmla="*/ 0 60000 65536"/>
              <a:gd name="T17" fmla="*/ 0 60000 65536"/>
              <a:gd name="T18" fmla="*/ 0 w 2705100"/>
              <a:gd name="T19" fmla="*/ 0 h 2066925"/>
              <a:gd name="T20" fmla="*/ 2705100 w 2705100"/>
              <a:gd name="T21" fmla="*/ 2066925 h 2066925"/>
            </a:gdLst>
            <a:ahLst/>
            <a:cxnLst>
              <a:cxn ang="T12">
                <a:pos x="T0" y="T1"/>
              </a:cxn>
              <a:cxn ang="T13">
                <a:pos x="T2" y="T3"/>
              </a:cxn>
              <a:cxn ang="T14">
                <a:pos x="T4" y="T5"/>
              </a:cxn>
              <a:cxn ang="T15">
                <a:pos x="T6" y="T7"/>
              </a:cxn>
              <a:cxn ang="T16">
                <a:pos x="T8" y="T9"/>
              </a:cxn>
              <a:cxn ang="T17">
                <a:pos x="T10" y="T11"/>
              </a:cxn>
            </a:cxnLst>
            <a:rect l="T18" t="T19" r="T20" b="T21"/>
            <a:pathLst>
              <a:path w="2705100" h="2066925">
                <a:moveTo>
                  <a:pt x="0" y="2066925"/>
                </a:moveTo>
                <a:lnTo>
                  <a:pt x="2043112" y="2066925"/>
                </a:lnTo>
                <a:lnTo>
                  <a:pt x="2700337" y="1381125"/>
                </a:lnTo>
                <a:cubicBezTo>
                  <a:pt x="2701925" y="920750"/>
                  <a:pt x="2703512" y="460375"/>
                  <a:pt x="2705100" y="0"/>
                </a:cubicBezTo>
                <a:lnTo>
                  <a:pt x="2662237" y="0"/>
                </a:lnTo>
                <a:lnTo>
                  <a:pt x="190500" y="1933575"/>
                </a:lnTo>
              </a:path>
            </a:pathLst>
          </a:custGeom>
          <a:solidFill>
            <a:schemeClr val="tx1"/>
          </a:solidFill>
          <a:ln w="9525">
            <a:solidFill>
              <a:schemeClr val="tx1"/>
            </a:solidFill>
            <a:round/>
            <a:headEnd/>
            <a:tailEnd/>
          </a:ln>
        </p:spPr>
        <p:txBody>
          <a:bodyPr wrap="none"/>
          <a:lstStyle/>
          <a:p>
            <a:endParaRPr lang="en-US"/>
          </a:p>
        </p:txBody>
      </p:sp>
      <p:sp>
        <p:nvSpPr>
          <p:cNvPr id="20484" name="Rectangle 2"/>
          <p:cNvSpPr>
            <a:spLocks noGrp="1" noChangeArrowheads="1"/>
          </p:cNvSpPr>
          <p:nvPr>
            <p:ph type="title" idx="4294967295"/>
          </p:nvPr>
        </p:nvSpPr>
        <p:spPr>
          <a:xfrm>
            <a:off x="0" y="525463"/>
            <a:ext cx="8564563"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Introductions</a:t>
            </a:r>
          </a:p>
        </p:txBody>
      </p:sp>
      <p:sp>
        <p:nvSpPr>
          <p:cNvPr id="20485" name="Rectangle 3"/>
          <p:cNvSpPr>
            <a:spLocks noGrp="1" noChangeArrowheads="1"/>
          </p:cNvSpPr>
          <p:nvPr>
            <p:ph type="body" idx="4294967295"/>
          </p:nvPr>
        </p:nvSpPr>
        <p:spPr>
          <a:xfrm>
            <a:off x="366713" y="1768475"/>
            <a:ext cx="8005762" cy="4357688"/>
          </a:xfrm>
        </p:spPr>
        <p:txBody>
          <a:bodyPr/>
          <a:lstStyle/>
          <a:p>
            <a:pPr>
              <a:buFontTx/>
              <a:buChar char="•"/>
            </a:pPr>
            <a:r>
              <a:rPr lang="en-US" u="sng" smtClean="0">
                <a:ea typeface="ＭＳ Ｐゴシック" pitchFamily="34" charset="-128"/>
              </a:rPr>
              <a:t>Please introduce yourself:</a:t>
            </a:r>
          </a:p>
          <a:p>
            <a:pPr>
              <a:buFont typeface="Arial" charset="0"/>
              <a:buNone/>
            </a:pPr>
            <a:endParaRPr lang="en-US" sz="1600" smtClean="0">
              <a:ea typeface="ＭＳ Ｐゴシック" pitchFamily="34" charset="-128"/>
            </a:endParaRPr>
          </a:p>
          <a:p>
            <a:pPr lvl="1">
              <a:spcAft>
                <a:spcPct val="30000"/>
              </a:spcAft>
            </a:pPr>
            <a:r>
              <a:rPr lang="en-US" sz="2600" smtClean="0">
                <a:ea typeface="ＭＳ Ｐゴシック" pitchFamily="34" charset="-128"/>
              </a:rPr>
              <a:t>Your name and the organization in which you work</a:t>
            </a:r>
          </a:p>
          <a:p>
            <a:pPr lvl="1">
              <a:spcAft>
                <a:spcPct val="30000"/>
              </a:spcAft>
            </a:pPr>
            <a:r>
              <a:rPr lang="en-US" sz="2600" smtClean="0">
                <a:ea typeface="ＭＳ Ｐゴシック" pitchFamily="34" charset="-128"/>
              </a:rPr>
              <a:t>Experience with opioid treatment</a:t>
            </a:r>
          </a:p>
          <a:p>
            <a:pPr lvl="1">
              <a:spcAft>
                <a:spcPct val="30000"/>
              </a:spcAft>
            </a:pPr>
            <a:r>
              <a:rPr lang="en-US" sz="2600" smtClean="0">
                <a:ea typeface="ＭＳ Ｐゴシック" pitchFamily="34" charset="-128"/>
              </a:rPr>
              <a:t>Your expectations for this training</a:t>
            </a:r>
          </a:p>
        </p:txBody>
      </p:sp>
      <p:sp>
        <p:nvSpPr>
          <p:cNvPr id="15" name="Freeform 14"/>
          <p:cNvSpPr>
            <a:spLocks noChangeArrowheads="1"/>
          </p:cNvSpPr>
          <p:nvPr/>
        </p:nvSpPr>
        <p:spPr bwMode="auto">
          <a:xfrm>
            <a:off x="6297613" y="4648200"/>
            <a:ext cx="2705100" cy="2066925"/>
          </a:xfrm>
          <a:custGeom>
            <a:avLst/>
            <a:gdLst>
              <a:gd name="T0" fmla="*/ 0 w 2705100"/>
              <a:gd name="T1" fmla="*/ 2066925 h 2066925"/>
              <a:gd name="T2" fmla="*/ 2043112 w 2705100"/>
              <a:gd name="T3" fmla="*/ 2066925 h 2066925"/>
              <a:gd name="T4" fmla="*/ 2700336 w 2705100"/>
              <a:gd name="T5" fmla="*/ 1381125 h 2066925"/>
              <a:gd name="T6" fmla="*/ 2705100 w 2705100"/>
              <a:gd name="T7" fmla="*/ 0 h 2066925"/>
              <a:gd name="T8" fmla="*/ 2662236 w 2705100"/>
              <a:gd name="T9" fmla="*/ 0 h 2066925"/>
              <a:gd name="T10" fmla="*/ 190500 w 2705100"/>
              <a:gd name="T11" fmla="*/ 1933575 h 2066925"/>
              <a:gd name="T12" fmla="*/ 0 60000 65536"/>
              <a:gd name="T13" fmla="*/ 0 60000 65536"/>
              <a:gd name="T14" fmla="*/ 0 60000 65536"/>
              <a:gd name="T15" fmla="*/ 0 60000 65536"/>
              <a:gd name="T16" fmla="*/ 0 60000 65536"/>
              <a:gd name="T17" fmla="*/ 0 60000 65536"/>
              <a:gd name="T18" fmla="*/ 0 w 2705100"/>
              <a:gd name="T19" fmla="*/ 0 h 2066925"/>
              <a:gd name="T20" fmla="*/ 2705100 w 2705100"/>
              <a:gd name="T21" fmla="*/ 2066925 h 2066925"/>
            </a:gdLst>
            <a:ahLst/>
            <a:cxnLst>
              <a:cxn ang="T12">
                <a:pos x="T0" y="T1"/>
              </a:cxn>
              <a:cxn ang="T13">
                <a:pos x="T2" y="T3"/>
              </a:cxn>
              <a:cxn ang="T14">
                <a:pos x="T4" y="T5"/>
              </a:cxn>
              <a:cxn ang="T15">
                <a:pos x="T6" y="T7"/>
              </a:cxn>
              <a:cxn ang="T16">
                <a:pos x="T8" y="T9"/>
              </a:cxn>
              <a:cxn ang="T17">
                <a:pos x="T10" y="T11"/>
              </a:cxn>
            </a:cxnLst>
            <a:rect l="T18" t="T19" r="T20" b="T21"/>
            <a:pathLst>
              <a:path w="2705100" h="2066925">
                <a:moveTo>
                  <a:pt x="0" y="2066925"/>
                </a:moveTo>
                <a:lnTo>
                  <a:pt x="2043112" y="2066925"/>
                </a:lnTo>
                <a:lnTo>
                  <a:pt x="2700337" y="1381125"/>
                </a:lnTo>
                <a:cubicBezTo>
                  <a:pt x="2701925" y="920750"/>
                  <a:pt x="2703512" y="460375"/>
                  <a:pt x="2705100" y="0"/>
                </a:cubicBezTo>
                <a:lnTo>
                  <a:pt x="2662237" y="0"/>
                </a:lnTo>
                <a:lnTo>
                  <a:pt x="190500" y="1933575"/>
                </a:lnTo>
              </a:path>
            </a:pathLst>
          </a:custGeom>
          <a:solidFill>
            <a:schemeClr val="tx1"/>
          </a:solidFill>
          <a:ln w="9525">
            <a:solidFill>
              <a:schemeClr val="tx1"/>
            </a:solidFill>
            <a:round/>
            <a:headEnd/>
            <a:tailEnd/>
          </a:ln>
        </p:spPr>
        <p:txBody>
          <a:bodyPr wrap="none"/>
          <a:lstStyle/>
          <a:p>
            <a:endParaRPr lang="en-US"/>
          </a:p>
        </p:txBody>
      </p:sp>
      <p:sp>
        <p:nvSpPr>
          <p:cNvPr id="6" name="TextBox 5"/>
          <p:cNvSpPr txBox="1"/>
          <p:nvPr/>
        </p:nvSpPr>
        <p:spPr>
          <a:xfrm rot="19321285">
            <a:off x="7134225" y="5565775"/>
            <a:ext cx="2062163"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Bob</a:t>
            </a:r>
          </a:p>
        </p:txBody>
      </p:sp>
      <p:sp>
        <p:nvSpPr>
          <p:cNvPr id="7" name="TextBox 6"/>
          <p:cNvSpPr txBox="1"/>
          <p:nvPr/>
        </p:nvSpPr>
        <p:spPr>
          <a:xfrm rot="19321285">
            <a:off x="7134225" y="5565775"/>
            <a:ext cx="2062163"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Mary</a:t>
            </a:r>
          </a:p>
        </p:txBody>
      </p:sp>
      <p:sp>
        <p:nvSpPr>
          <p:cNvPr id="8" name="TextBox 7"/>
          <p:cNvSpPr txBox="1"/>
          <p:nvPr/>
        </p:nvSpPr>
        <p:spPr>
          <a:xfrm rot="19321285">
            <a:off x="7134225" y="5565775"/>
            <a:ext cx="2062163"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Jose</a:t>
            </a:r>
          </a:p>
        </p:txBody>
      </p:sp>
      <p:sp>
        <p:nvSpPr>
          <p:cNvPr id="9" name="TextBox 8"/>
          <p:cNvSpPr txBox="1"/>
          <p:nvPr/>
        </p:nvSpPr>
        <p:spPr>
          <a:xfrm rot="19321285">
            <a:off x="7134225" y="5565775"/>
            <a:ext cx="2062163"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Derrick</a:t>
            </a:r>
          </a:p>
        </p:txBody>
      </p:sp>
      <p:sp>
        <p:nvSpPr>
          <p:cNvPr id="10" name="TextBox 9"/>
          <p:cNvSpPr txBox="1"/>
          <p:nvPr/>
        </p:nvSpPr>
        <p:spPr>
          <a:xfrm rot="19321285">
            <a:off x="7131050" y="5565775"/>
            <a:ext cx="2062163" cy="70167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Richell</a:t>
            </a:r>
          </a:p>
        </p:txBody>
      </p:sp>
      <p:sp>
        <p:nvSpPr>
          <p:cNvPr id="11" name="TextBox 10"/>
          <p:cNvSpPr txBox="1"/>
          <p:nvPr/>
        </p:nvSpPr>
        <p:spPr>
          <a:xfrm rot="19321285">
            <a:off x="6977063" y="5576888"/>
            <a:ext cx="2351087"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Bethany</a:t>
            </a:r>
          </a:p>
        </p:txBody>
      </p:sp>
      <p:sp>
        <p:nvSpPr>
          <p:cNvPr id="12" name="TextBox 11"/>
          <p:cNvSpPr txBox="1"/>
          <p:nvPr/>
        </p:nvSpPr>
        <p:spPr>
          <a:xfrm rot="19321285">
            <a:off x="6977063" y="5576888"/>
            <a:ext cx="2351087"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Tom</a:t>
            </a:r>
          </a:p>
        </p:txBody>
      </p:sp>
      <p:sp>
        <p:nvSpPr>
          <p:cNvPr id="13" name="TextBox 12"/>
          <p:cNvSpPr txBox="1"/>
          <p:nvPr/>
        </p:nvSpPr>
        <p:spPr>
          <a:xfrm rot="19321285">
            <a:off x="6975475" y="5576888"/>
            <a:ext cx="2352675" cy="708025"/>
          </a:xfrm>
          <a:prstGeom prst="rect">
            <a:avLst/>
          </a:prstGeom>
          <a:noFill/>
        </p:spPr>
        <p:txBody>
          <a:bodyPr>
            <a:spAutoFit/>
          </a:bodyPr>
          <a:lstStyle/>
          <a:p>
            <a:pPr algn="ctr" defTabSz="914400">
              <a:defRPr/>
            </a:pPr>
            <a:r>
              <a:rPr lang="en-US" sz="4000" b="1" dirty="0">
                <a:solidFill>
                  <a:schemeClr val="bg2">
                    <a:lumMod val="90000"/>
                    <a:lumOff val="10000"/>
                  </a:schemeClr>
                </a:solidFill>
                <a:latin typeface="Bradley Hand ITC" pitchFamily="66" charset="0"/>
                <a:ea typeface="+mn-ea"/>
              </a:rPr>
              <a:t>Sherry</a:t>
            </a:r>
          </a:p>
        </p:txBody>
      </p:sp>
      <p:sp>
        <p:nvSpPr>
          <p:cNvPr id="14" name="Freeform 13"/>
          <p:cNvSpPr>
            <a:spLocks noChangeArrowheads="1"/>
          </p:cNvSpPr>
          <p:nvPr/>
        </p:nvSpPr>
        <p:spPr bwMode="auto">
          <a:xfrm>
            <a:off x="6286500" y="4648200"/>
            <a:ext cx="2705100" cy="2066925"/>
          </a:xfrm>
          <a:custGeom>
            <a:avLst/>
            <a:gdLst>
              <a:gd name="T0" fmla="*/ 0 w 2705100"/>
              <a:gd name="T1" fmla="*/ 2066925 h 2066925"/>
              <a:gd name="T2" fmla="*/ 2043112 w 2705100"/>
              <a:gd name="T3" fmla="*/ 2066925 h 2066925"/>
              <a:gd name="T4" fmla="*/ 2700336 w 2705100"/>
              <a:gd name="T5" fmla="*/ 1381125 h 2066925"/>
              <a:gd name="T6" fmla="*/ 2705100 w 2705100"/>
              <a:gd name="T7" fmla="*/ 0 h 2066925"/>
              <a:gd name="T8" fmla="*/ 2662236 w 2705100"/>
              <a:gd name="T9" fmla="*/ 0 h 2066925"/>
              <a:gd name="T10" fmla="*/ 190500 w 2705100"/>
              <a:gd name="T11" fmla="*/ 1933575 h 2066925"/>
              <a:gd name="T12" fmla="*/ 0 60000 65536"/>
              <a:gd name="T13" fmla="*/ 0 60000 65536"/>
              <a:gd name="T14" fmla="*/ 0 60000 65536"/>
              <a:gd name="T15" fmla="*/ 0 60000 65536"/>
              <a:gd name="T16" fmla="*/ 0 60000 65536"/>
              <a:gd name="T17" fmla="*/ 0 60000 65536"/>
              <a:gd name="T18" fmla="*/ 0 w 2705100"/>
              <a:gd name="T19" fmla="*/ 0 h 2066925"/>
              <a:gd name="T20" fmla="*/ 2705100 w 2705100"/>
              <a:gd name="T21" fmla="*/ 2066925 h 2066925"/>
            </a:gdLst>
            <a:ahLst/>
            <a:cxnLst>
              <a:cxn ang="T12">
                <a:pos x="T0" y="T1"/>
              </a:cxn>
              <a:cxn ang="T13">
                <a:pos x="T2" y="T3"/>
              </a:cxn>
              <a:cxn ang="T14">
                <a:pos x="T4" y="T5"/>
              </a:cxn>
              <a:cxn ang="T15">
                <a:pos x="T6" y="T7"/>
              </a:cxn>
              <a:cxn ang="T16">
                <a:pos x="T8" y="T9"/>
              </a:cxn>
              <a:cxn ang="T17">
                <a:pos x="T10" y="T11"/>
              </a:cxn>
            </a:cxnLst>
            <a:rect l="T18" t="T19" r="T20" b="T21"/>
            <a:pathLst>
              <a:path w="2705100" h="2066925">
                <a:moveTo>
                  <a:pt x="0" y="2066925"/>
                </a:moveTo>
                <a:lnTo>
                  <a:pt x="2043112" y="2066925"/>
                </a:lnTo>
                <a:lnTo>
                  <a:pt x="2700337" y="1381125"/>
                </a:lnTo>
                <a:cubicBezTo>
                  <a:pt x="2701925" y="920750"/>
                  <a:pt x="2703512" y="460375"/>
                  <a:pt x="2705100" y="0"/>
                </a:cubicBezTo>
                <a:lnTo>
                  <a:pt x="2662237" y="0"/>
                </a:lnTo>
                <a:lnTo>
                  <a:pt x="190500" y="1933575"/>
                </a:lnTo>
              </a:path>
            </a:pathLst>
          </a:custGeom>
          <a:solidFill>
            <a:schemeClr val="tx1"/>
          </a:solidFill>
          <a:ln w="9525">
            <a:solidFill>
              <a:srgbClr val="C00000"/>
            </a:solidFill>
            <a:round/>
            <a:headEnd/>
            <a:tailEnd/>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par>
                                <p:cTn id="12" presetID="22" presetClass="exit" presetSubtype="8" fill="hold" grpId="0" nodeType="withEffect">
                                  <p:stCondLst>
                                    <p:cond delay="0"/>
                                  </p:stCondLst>
                                  <p:childTnLst>
                                    <p:animEffect transition="out" filter="wipe(left)">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2000"/>
                            </p:stCondLst>
                            <p:childTnLst>
                              <p:par>
                                <p:cTn id="16" presetID="22" presetClass="exit" presetSubtype="8" fill="hold" grpId="0" nodeType="afterEffect">
                                  <p:stCondLst>
                                    <p:cond delay="1500"/>
                                  </p:stCondLst>
                                  <p:childTnLst>
                                    <p:animEffect transition="out" filter="wipe(lef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22" presetClass="entr" presetSubtype="8"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2000"/>
                                        <p:tgtEl>
                                          <p:spTgt spid="7"/>
                                        </p:tgtEl>
                                      </p:cBhvr>
                                    </p:animEffect>
                                  </p:childTnLst>
                                </p:cTn>
                              </p:par>
                            </p:childTnLst>
                          </p:cTn>
                        </p:par>
                        <p:par>
                          <p:cTn id="22" fill="hold">
                            <p:stCondLst>
                              <p:cond delay="5500"/>
                            </p:stCondLst>
                            <p:childTnLst>
                              <p:par>
                                <p:cTn id="23" presetID="22" presetClass="exit" presetSubtype="8" fill="hold" grpId="1" nodeType="afterEffect">
                                  <p:stCondLst>
                                    <p:cond delay="1500"/>
                                  </p:stCondLst>
                                  <p:childTnLst>
                                    <p:animEffect transition="out" filter="wipe(left)">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par>
                                <p:cTn id="26" presetID="22" presetClass="entr" presetSubtype="8" fill="hold" nodeType="withEffect">
                                  <p:stCondLst>
                                    <p:cond delay="15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childTnLst>
                          </p:cTn>
                        </p:par>
                        <p:par>
                          <p:cTn id="29" fill="hold">
                            <p:stCondLst>
                              <p:cond delay="9000"/>
                            </p:stCondLst>
                            <p:childTnLst>
                              <p:par>
                                <p:cTn id="30" presetID="22" presetClass="exit" presetSubtype="8" fill="hold" grpId="0" nodeType="afterEffect">
                                  <p:stCondLst>
                                    <p:cond delay="1500"/>
                                  </p:stCondLst>
                                  <p:childTnLst>
                                    <p:animEffect transition="out" filter="wipe(left)">
                                      <p:cBhvr>
                                        <p:cTn id="31" dur="2000"/>
                                        <p:tgtEl>
                                          <p:spTgt spid="8"/>
                                        </p:tgtEl>
                                      </p:cBhvr>
                                    </p:animEffect>
                                    <p:set>
                                      <p:cBhvr>
                                        <p:cTn id="32" dur="1" fill="hold">
                                          <p:stCondLst>
                                            <p:cond delay="1999"/>
                                          </p:stCondLst>
                                        </p:cTn>
                                        <p:tgtEl>
                                          <p:spTgt spid="8"/>
                                        </p:tgtEl>
                                        <p:attrNameLst>
                                          <p:attrName>style.visibility</p:attrName>
                                        </p:attrNameLst>
                                      </p:cBhvr>
                                      <p:to>
                                        <p:strVal val="hidden"/>
                                      </p:to>
                                    </p:set>
                                  </p:childTnLst>
                                </p:cTn>
                              </p:par>
                              <p:par>
                                <p:cTn id="33" presetID="22" presetClass="entr" presetSubtype="8" fill="hold" nodeType="withEffect">
                                  <p:stCondLst>
                                    <p:cond delay="150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000"/>
                                        <p:tgtEl>
                                          <p:spTgt spid="13"/>
                                        </p:tgtEl>
                                      </p:cBhvr>
                                    </p:animEffect>
                                  </p:childTnLst>
                                </p:cTn>
                              </p:par>
                            </p:childTnLst>
                          </p:cTn>
                        </p:par>
                        <p:par>
                          <p:cTn id="36" fill="hold">
                            <p:stCondLst>
                              <p:cond delay="12500"/>
                            </p:stCondLst>
                            <p:childTnLst>
                              <p:par>
                                <p:cTn id="37" presetID="22" presetClass="exit" presetSubtype="4" fill="hold" grpId="0" nodeType="afterEffect">
                                  <p:stCondLst>
                                    <p:cond delay="1500"/>
                                  </p:stCondLst>
                                  <p:childTnLst>
                                    <p:animEffect transition="out" filter="wipe(down)">
                                      <p:cBhvr>
                                        <p:cTn id="38" dur="2000"/>
                                        <p:tgtEl>
                                          <p:spTgt spid="13"/>
                                        </p:tgtEl>
                                      </p:cBhvr>
                                    </p:animEffect>
                                    <p:set>
                                      <p:cBhvr>
                                        <p:cTn id="39" dur="1" fill="hold">
                                          <p:stCondLst>
                                            <p:cond delay="1999"/>
                                          </p:stCondLst>
                                        </p:cTn>
                                        <p:tgtEl>
                                          <p:spTgt spid="13"/>
                                        </p:tgtEl>
                                        <p:attrNameLst>
                                          <p:attrName>style.visibility</p:attrName>
                                        </p:attrNameLst>
                                      </p:cBhvr>
                                      <p:to>
                                        <p:strVal val="hidden"/>
                                      </p:to>
                                    </p:set>
                                  </p:childTnLst>
                                </p:cTn>
                              </p:par>
                              <p:par>
                                <p:cTn id="40" presetID="22" presetClass="entr" presetSubtype="8" fill="hold" nodeType="withEffect">
                                  <p:stCondLst>
                                    <p:cond delay="1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par>
                          <p:cTn id="43" fill="hold">
                            <p:stCondLst>
                              <p:cond delay="16000"/>
                            </p:stCondLst>
                            <p:childTnLst>
                              <p:par>
                                <p:cTn id="44" presetID="22" presetClass="exit" presetSubtype="8" fill="hold" grpId="0" nodeType="afterEffect">
                                  <p:stCondLst>
                                    <p:cond delay="1500"/>
                                  </p:stCondLst>
                                  <p:childTnLst>
                                    <p:animEffect transition="out" filter="wipe(left)">
                                      <p:cBhvr>
                                        <p:cTn id="45" dur="2000"/>
                                        <p:tgtEl>
                                          <p:spTgt spid="9"/>
                                        </p:tgtEl>
                                      </p:cBhvr>
                                    </p:animEffect>
                                    <p:set>
                                      <p:cBhvr>
                                        <p:cTn id="46" dur="1" fill="hold">
                                          <p:stCondLst>
                                            <p:cond delay="1999"/>
                                          </p:stCondLst>
                                        </p:cTn>
                                        <p:tgtEl>
                                          <p:spTgt spid="9"/>
                                        </p:tgtEl>
                                        <p:attrNameLst>
                                          <p:attrName>style.visibility</p:attrName>
                                        </p:attrNameLst>
                                      </p:cBhvr>
                                      <p:to>
                                        <p:strVal val="hidden"/>
                                      </p:to>
                                    </p:set>
                                  </p:childTnLst>
                                </p:cTn>
                              </p:par>
                              <p:par>
                                <p:cTn id="47" presetID="22" presetClass="entr" presetSubtype="8" fill="hold" nodeType="withEffect">
                                  <p:stCondLst>
                                    <p:cond delay="15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2000"/>
                                        <p:tgtEl>
                                          <p:spTgt spid="12"/>
                                        </p:tgtEl>
                                      </p:cBhvr>
                                    </p:animEffect>
                                  </p:childTnLst>
                                </p:cTn>
                              </p:par>
                            </p:childTnLst>
                          </p:cTn>
                        </p:par>
                        <p:par>
                          <p:cTn id="50" fill="hold">
                            <p:stCondLst>
                              <p:cond delay="19500"/>
                            </p:stCondLst>
                            <p:childTnLst>
                              <p:par>
                                <p:cTn id="51" presetID="22" presetClass="exit" presetSubtype="4" fill="hold" grpId="0" nodeType="afterEffect">
                                  <p:stCondLst>
                                    <p:cond delay="1500"/>
                                  </p:stCondLst>
                                  <p:childTnLst>
                                    <p:animEffect transition="out" filter="wipe(down)">
                                      <p:cBhvr>
                                        <p:cTn id="52" dur="2000"/>
                                        <p:tgtEl>
                                          <p:spTgt spid="12"/>
                                        </p:tgtEl>
                                      </p:cBhvr>
                                    </p:animEffect>
                                    <p:set>
                                      <p:cBhvr>
                                        <p:cTn id="53" dur="1" fill="hold">
                                          <p:stCondLst>
                                            <p:cond delay="1999"/>
                                          </p:stCondLst>
                                        </p:cTn>
                                        <p:tgtEl>
                                          <p:spTgt spid="12"/>
                                        </p:tgtEl>
                                        <p:attrNameLst>
                                          <p:attrName>style.visibility</p:attrName>
                                        </p:attrNameLst>
                                      </p:cBhvr>
                                      <p:to>
                                        <p:strVal val="hidden"/>
                                      </p:to>
                                    </p:set>
                                  </p:childTnLst>
                                </p:cTn>
                              </p:par>
                              <p:par>
                                <p:cTn id="54" presetID="22" presetClass="entr" presetSubtype="8" fill="hold" nodeType="withEffect">
                                  <p:stCondLst>
                                    <p:cond delay="150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2000"/>
                                        <p:tgtEl>
                                          <p:spTgt spid="10"/>
                                        </p:tgtEl>
                                      </p:cBhvr>
                                    </p:animEffect>
                                  </p:childTnLst>
                                </p:cTn>
                              </p:par>
                            </p:childTnLst>
                          </p:cTn>
                        </p:par>
                        <p:par>
                          <p:cTn id="57" fill="hold">
                            <p:stCondLst>
                              <p:cond delay="23000"/>
                            </p:stCondLst>
                            <p:childTnLst>
                              <p:par>
                                <p:cTn id="58" presetID="22" presetClass="exit" presetSubtype="8" fill="hold" grpId="0" nodeType="afterEffect">
                                  <p:stCondLst>
                                    <p:cond delay="1500"/>
                                  </p:stCondLst>
                                  <p:childTnLst>
                                    <p:animEffect transition="out" filter="wipe(left)">
                                      <p:cBhvr>
                                        <p:cTn id="59" dur="2000"/>
                                        <p:tgtEl>
                                          <p:spTgt spid="10"/>
                                        </p:tgtEl>
                                      </p:cBhvr>
                                    </p:animEffect>
                                    <p:set>
                                      <p:cBhvr>
                                        <p:cTn id="60" dur="1" fill="hold">
                                          <p:stCondLst>
                                            <p:cond delay="1999"/>
                                          </p:stCondLst>
                                        </p:cTn>
                                        <p:tgtEl>
                                          <p:spTgt spid="10"/>
                                        </p:tgtEl>
                                        <p:attrNameLst>
                                          <p:attrName>style.visibility</p:attrName>
                                        </p:attrNameLst>
                                      </p:cBhvr>
                                      <p:to>
                                        <p:strVal val="hidden"/>
                                      </p:to>
                                    </p:set>
                                  </p:childTnLst>
                                </p:cTn>
                              </p:par>
                              <p:par>
                                <p:cTn id="61" presetID="22" presetClass="entr" presetSubtype="8" fill="hold" nodeType="withEffect">
                                  <p:stCondLst>
                                    <p:cond delay="150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2000"/>
                                        <p:tgtEl>
                                          <p:spTgt spid="11"/>
                                        </p:tgtEl>
                                      </p:cBhvr>
                                    </p:animEffect>
                                  </p:childTnLst>
                                </p:cTn>
                              </p:par>
                            </p:childTnLst>
                          </p:cTn>
                        </p:par>
                        <p:par>
                          <p:cTn id="64" fill="hold">
                            <p:stCondLst>
                              <p:cond delay="26500"/>
                            </p:stCondLst>
                            <p:childTnLst>
                              <p:par>
                                <p:cTn id="65" presetID="22" presetClass="exit" presetSubtype="8" fill="hold" grpId="0" nodeType="afterEffect">
                                  <p:stCondLst>
                                    <p:cond delay="1500"/>
                                  </p:stCondLst>
                                  <p:childTnLst>
                                    <p:animEffect transition="out" filter="wipe(left)">
                                      <p:cBhvr>
                                        <p:cTn id="66" dur="2000"/>
                                        <p:tgtEl>
                                          <p:spTgt spid="11"/>
                                        </p:tgtEl>
                                      </p:cBhvr>
                                    </p:animEffect>
                                    <p:set>
                                      <p:cBhvr>
                                        <p:cTn id="6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6" grpId="0"/>
      <p:bldP spid="7" grpId="0"/>
      <p:bldP spid="7" grpId="1"/>
      <p:bldP spid="8" grpId="0"/>
      <p:bldP spid="9" grpId="0"/>
      <p:bldP spid="10" grpId="0"/>
      <p:bldP spid="11" grpId="0"/>
      <p:bldP spid="12" grpId="0"/>
      <p:bldP spid="13" grpId="0"/>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74755" name="Title 1"/>
          <p:cNvSpPr>
            <a:spLocks noGrp="1"/>
          </p:cNvSpPr>
          <p:nvPr>
            <p:ph type="title" idx="4294967295"/>
          </p:nvPr>
        </p:nvSpPr>
        <p:spPr>
          <a:xfrm>
            <a:off x="0" y="327025"/>
            <a:ext cx="85598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Medication Dosages</a:t>
            </a:r>
          </a:p>
        </p:txBody>
      </p:sp>
      <p:sp>
        <p:nvSpPr>
          <p:cNvPr id="74756" name="Content Placeholder 2"/>
          <p:cNvSpPr>
            <a:spLocks noGrp="1"/>
          </p:cNvSpPr>
          <p:nvPr>
            <p:ph type="body" sz="half" idx="4294967295"/>
          </p:nvPr>
        </p:nvSpPr>
        <p:spPr>
          <a:xfrm>
            <a:off x="514350" y="2590800"/>
            <a:ext cx="3706813" cy="3276600"/>
          </a:xfrm>
        </p:spPr>
        <p:txBody>
          <a:bodyPr/>
          <a:lstStyle/>
          <a:p>
            <a:pPr>
              <a:spcAft>
                <a:spcPct val="40000"/>
              </a:spcAft>
              <a:buFontTx/>
              <a:buChar char="•"/>
            </a:pPr>
            <a:r>
              <a:rPr lang="en-US" sz="2800" smtClean="0">
                <a:ea typeface="ＭＳ Ｐゴシック" pitchFamily="34" charset="-128"/>
              </a:rPr>
              <a:t>On-site doses were directly observed by study personnel</a:t>
            </a:r>
          </a:p>
          <a:p>
            <a:pPr>
              <a:spcAft>
                <a:spcPct val="40000"/>
              </a:spcAft>
              <a:buFontTx/>
              <a:buChar char="•"/>
            </a:pPr>
            <a:r>
              <a:rPr lang="en-US" sz="2800" smtClean="0">
                <a:ea typeface="ＭＳ Ｐゴシック" pitchFamily="34" charset="-128"/>
              </a:rPr>
              <a:t>Take home doses given when clinic was closed</a:t>
            </a:r>
          </a:p>
        </p:txBody>
      </p:sp>
      <p:sp>
        <p:nvSpPr>
          <p:cNvPr id="74757" name="Rectangle 13"/>
          <p:cNvSpPr>
            <a:spLocks noGrp="1" noChangeArrowheads="1"/>
          </p:cNvSpPr>
          <p:nvPr>
            <p:ph type="body" sz="half" idx="4294967295"/>
          </p:nvPr>
        </p:nvSpPr>
        <p:spPr>
          <a:xfrm>
            <a:off x="514350" y="1524000"/>
            <a:ext cx="6477000" cy="922338"/>
          </a:xfrm>
        </p:spPr>
        <p:txBody>
          <a:bodyPr/>
          <a:lstStyle/>
          <a:p>
            <a:pPr>
              <a:lnSpc>
                <a:spcPct val="90000"/>
              </a:lnSpc>
              <a:spcAft>
                <a:spcPct val="40000"/>
              </a:spcAft>
              <a:buFontTx/>
              <a:buChar char="•"/>
            </a:pPr>
            <a:r>
              <a:rPr lang="en-US" sz="2800" smtClean="0">
                <a:ea typeface="ＭＳ Ｐゴシック" pitchFamily="34" charset="-128"/>
              </a:rPr>
              <a:t>Medication administered on site 5-7 days per week</a:t>
            </a:r>
          </a:p>
        </p:txBody>
      </p:sp>
      <p:pic>
        <p:nvPicPr>
          <p:cNvPr id="74758" name="Picture 8" descr="suboxon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74759" name="Picture 11" descr="Suboxone_Bottle"/>
          <p:cNvPicPr>
            <a:picLocks noChangeAspect="1" noChangeArrowheads="1"/>
          </p:cNvPicPr>
          <p:nvPr/>
        </p:nvPicPr>
        <p:blipFill>
          <a:blip r:embed="rId4"/>
          <a:srcRect/>
          <a:stretch>
            <a:fillRect/>
          </a:stretch>
        </p:blipFill>
        <p:spPr bwMode="auto">
          <a:xfrm>
            <a:off x="4221163" y="3200400"/>
            <a:ext cx="4318000" cy="2065338"/>
          </a:xfrm>
          <a:prstGeom prst="rect">
            <a:avLst/>
          </a:prstGeom>
          <a:noFill/>
          <a:ln w="9525">
            <a:noFill/>
            <a:miter lim="800000"/>
            <a:headEnd/>
            <a:tailEnd/>
          </a:ln>
        </p:spPr>
      </p:pic>
      <p:sp>
        <p:nvSpPr>
          <p:cNvPr id="74760" name="Slide Number Placeholder 7"/>
          <p:cNvSpPr>
            <a:spLocks noGrp="1"/>
          </p:cNvSpPr>
          <p:nvPr>
            <p:ph type="sldNum" sz="quarter" idx="12"/>
          </p:nvPr>
        </p:nvSpPr>
        <p:spPr bwMode="auto">
          <a:noFill/>
          <a:ln>
            <a:miter lim="800000"/>
            <a:headEnd/>
            <a:tailEnd/>
          </a:ln>
        </p:spPr>
        <p:txBody>
          <a:bodyPr/>
          <a:lstStyle/>
          <a:p>
            <a:fld id="{A1A935AB-EC00-4475-8D8F-988B950C6EB0}"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75779" name="Title 1"/>
          <p:cNvSpPr>
            <a:spLocks noGrp="1"/>
          </p:cNvSpPr>
          <p:nvPr>
            <p:ph type="title" idx="4294967295"/>
          </p:nvPr>
        </p:nvSpPr>
        <p:spPr>
          <a:xfrm>
            <a:off x="0" y="411163"/>
            <a:ext cx="8677275"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Medication Dosages</a:t>
            </a:r>
          </a:p>
        </p:txBody>
      </p:sp>
      <p:sp>
        <p:nvSpPr>
          <p:cNvPr id="32772" name="Content Placeholder 2"/>
          <p:cNvSpPr>
            <a:spLocks noGrp="1"/>
          </p:cNvSpPr>
          <p:nvPr>
            <p:ph idx="4294967295"/>
          </p:nvPr>
        </p:nvSpPr>
        <p:spPr>
          <a:xfrm>
            <a:off x="268288" y="1219200"/>
            <a:ext cx="8229600" cy="4191000"/>
          </a:xfrm>
        </p:spPr>
        <p:txBody>
          <a:bodyPr/>
          <a:lstStyle/>
          <a:p>
            <a:pPr>
              <a:spcAft>
                <a:spcPct val="20000"/>
              </a:spcAft>
              <a:buClr>
                <a:schemeClr val="tx1"/>
              </a:buClr>
              <a:buFontTx/>
              <a:buChar char="•"/>
            </a:pPr>
            <a:r>
              <a:rPr lang="en-US" sz="2800" smtClean="0">
                <a:solidFill>
                  <a:schemeClr val="hlink"/>
                </a:solidFill>
                <a:ea typeface="ＭＳ Ｐゴシック" pitchFamily="34" charset="-128"/>
              </a:rPr>
              <a:t>Day 1:</a:t>
            </a:r>
          </a:p>
          <a:p>
            <a:pPr lvl="1">
              <a:spcAft>
                <a:spcPct val="20000"/>
              </a:spcAft>
            </a:pPr>
            <a:r>
              <a:rPr lang="en-US" sz="2400" smtClean="0">
                <a:ea typeface="ＭＳ Ｐゴシック" pitchFamily="34" charset="-128"/>
              </a:rPr>
              <a:t>2 mg administered and observed for 1.5 – 2 hours</a:t>
            </a:r>
          </a:p>
          <a:p>
            <a:pPr lvl="1">
              <a:spcAft>
                <a:spcPct val="20000"/>
              </a:spcAft>
            </a:pPr>
            <a:r>
              <a:rPr lang="en-US" sz="2400" smtClean="0">
                <a:ea typeface="ＭＳ Ｐゴシック" pitchFamily="34" charset="-128"/>
              </a:rPr>
              <a:t>A second dose of 2-6 mg administered as appropriate</a:t>
            </a:r>
          </a:p>
          <a:p>
            <a:pPr>
              <a:spcAft>
                <a:spcPct val="20000"/>
              </a:spcAft>
              <a:buClr>
                <a:schemeClr val="tx1"/>
              </a:buClr>
              <a:buFontTx/>
              <a:buChar char="•"/>
            </a:pPr>
            <a:r>
              <a:rPr lang="en-US" sz="2800" smtClean="0">
                <a:solidFill>
                  <a:schemeClr val="hlink"/>
                </a:solidFill>
                <a:ea typeface="ＭＳ Ｐゴシック" pitchFamily="34" charset="-128"/>
              </a:rPr>
              <a:t>Day 2:</a:t>
            </a:r>
          </a:p>
          <a:p>
            <a:pPr lvl="1">
              <a:spcAft>
                <a:spcPct val="20000"/>
              </a:spcAft>
            </a:pPr>
            <a:r>
              <a:rPr lang="en-US" sz="2400" smtClean="0">
                <a:ea typeface="ＭＳ Ｐゴシック" pitchFamily="34" charset="-128"/>
              </a:rPr>
              <a:t>Received dose from day 1 unless adjustment needed and observed for 1.5 – 2 hours</a:t>
            </a:r>
          </a:p>
          <a:p>
            <a:pPr lvl="1">
              <a:spcAft>
                <a:spcPct val="20000"/>
              </a:spcAft>
            </a:pPr>
            <a:r>
              <a:rPr lang="en-US" sz="2400" smtClean="0">
                <a:ea typeface="ＭＳ Ｐゴシック" pitchFamily="34" charset="-128"/>
              </a:rPr>
              <a:t>Additional 2-6 mg could be administered as needed</a:t>
            </a:r>
          </a:p>
          <a:p>
            <a:pPr>
              <a:spcAft>
                <a:spcPct val="20000"/>
              </a:spcAft>
              <a:buClr>
                <a:schemeClr val="tx1"/>
              </a:buClr>
              <a:buFontTx/>
              <a:buChar char="•"/>
            </a:pPr>
            <a:r>
              <a:rPr lang="en-US" sz="2800" smtClean="0">
                <a:solidFill>
                  <a:schemeClr val="hlink"/>
                </a:solidFill>
                <a:ea typeface="ＭＳ Ｐゴシック" pitchFamily="34" charset="-128"/>
              </a:rPr>
              <a:t>Day 3:</a:t>
            </a:r>
          </a:p>
          <a:p>
            <a:pPr lvl="1">
              <a:spcAft>
                <a:spcPct val="20000"/>
              </a:spcAft>
            </a:pPr>
            <a:r>
              <a:rPr lang="en-US" sz="2400" smtClean="0">
                <a:ea typeface="ＭＳ Ｐゴシック" pitchFamily="34" charset="-128"/>
              </a:rPr>
              <a:t>Received dose from day 2 unless adjustment needed and observed for 1.5 – 2 hours</a:t>
            </a:r>
          </a:p>
          <a:p>
            <a:pPr lvl="1">
              <a:spcAft>
                <a:spcPct val="20000"/>
              </a:spcAft>
            </a:pPr>
            <a:r>
              <a:rPr lang="en-US" sz="2400" smtClean="0">
                <a:ea typeface="ＭＳ Ｐゴシック" pitchFamily="34" charset="-128"/>
              </a:rPr>
              <a:t>Additional 2-6 mg could be administered as needed</a:t>
            </a:r>
          </a:p>
        </p:txBody>
      </p:sp>
      <p:pic>
        <p:nvPicPr>
          <p:cNvPr id="75781" name="Picture 4"/>
          <p:cNvPicPr>
            <a:picLocks noChangeAspect="1" noChangeArrowheads="1"/>
          </p:cNvPicPr>
          <p:nvPr/>
        </p:nvPicPr>
        <p:blipFill>
          <a:blip r:embed="rId3"/>
          <a:srcRect/>
          <a:stretch>
            <a:fillRect/>
          </a:stretch>
        </p:blipFill>
        <p:spPr bwMode="auto">
          <a:xfrm>
            <a:off x="6651625" y="304800"/>
            <a:ext cx="1846263" cy="1003300"/>
          </a:xfrm>
          <a:prstGeom prst="rect">
            <a:avLst/>
          </a:prstGeom>
          <a:noFill/>
          <a:ln w="9525">
            <a:noFill/>
            <a:miter lim="800000"/>
            <a:headEnd/>
            <a:tailEnd/>
          </a:ln>
        </p:spPr>
      </p:pic>
      <p:sp>
        <p:nvSpPr>
          <p:cNvPr id="75782" name="Slide Number Placeholder 5"/>
          <p:cNvSpPr>
            <a:spLocks noGrp="1"/>
          </p:cNvSpPr>
          <p:nvPr>
            <p:ph type="sldNum" sz="quarter" idx="12"/>
          </p:nvPr>
        </p:nvSpPr>
        <p:spPr bwMode="auto">
          <a:noFill/>
          <a:ln>
            <a:miter lim="800000"/>
            <a:headEnd/>
            <a:tailEnd/>
          </a:ln>
        </p:spPr>
        <p:txBody>
          <a:bodyPr/>
          <a:lstStyle/>
          <a:p>
            <a:fld id="{E65EEC60-3DBA-49DE-8575-DB6E30467938}" type="slidenum">
              <a:rPr lang="en-US" smtClean="0"/>
              <a:pPr/>
              <a:t>61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wipe(left)">
                                      <p:cBhvr>
                                        <p:cTn id="7" dur="500"/>
                                        <p:tgtEl>
                                          <p:spTgt spid="3277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2">
                                            <p:txEl>
                                              <p:pRg st="1" end="1"/>
                                            </p:txEl>
                                          </p:spTgt>
                                        </p:tgtEl>
                                        <p:attrNameLst>
                                          <p:attrName>style.visibility</p:attrName>
                                        </p:attrNameLst>
                                      </p:cBhvr>
                                      <p:to>
                                        <p:strVal val="visible"/>
                                      </p:to>
                                    </p:set>
                                    <p:animEffect transition="in" filter="wipe(left)">
                                      <p:cBhvr>
                                        <p:cTn id="10" dur="500"/>
                                        <p:tgtEl>
                                          <p:spTgt spid="3277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animEffect transition="in" filter="wipe(left)">
                                      <p:cBhvr>
                                        <p:cTn id="13" dur="500"/>
                                        <p:tgtEl>
                                          <p:spTgt spid="3277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772">
                                            <p:txEl>
                                              <p:pRg st="3" end="3"/>
                                            </p:txEl>
                                          </p:spTgt>
                                        </p:tgtEl>
                                        <p:attrNameLst>
                                          <p:attrName>style.visibility</p:attrName>
                                        </p:attrNameLst>
                                      </p:cBhvr>
                                      <p:to>
                                        <p:strVal val="visible"/>
                                      </p:to>
                                    </p:set>
                                    <p:animEffect transition="in" filter="wipe(left)">
                                      <p:cBhvr>
                                        <p:cTn id="18" dur="500"/>
                                        <p:tgtEl>
                                          <p:spTgt spid="3277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772">
                                            <p:txEl>
                                              <p:pRg st="4" end="4"/>
                                            </p:txEl>
                                          </p:spTgt>
                                        </p:tgtEl>
                                        <p:attrNameLst>
                                          <p:attrName>style.visibility</p:attrName>
                                        </p:attrNameLst>
                                      </p:cBhvr>
                                      <p:to>
                                        <p:strVal val="visible"/>
                                      </p:to>
                                    </p:set>
                                    <p:animEffect transition="in" filter="wipe(left)">
                                      <p:cBhvr>
                                        <p:cTn id="21" dur="500"/>
                                        <p:tgtEl>
                                          <p:spTgt spid="32772">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772">
                                            <p:txEl>
                                              <p:pRg st="5" end="5"/>
                                            </p:txEl>
                                          </p:spTgt>
                                        </p:tgtEl>
                                        <p:attrNameLst>
                                          <p:attrName>style.visibility</p:attrName>
                                        </p:attrNameLst>
                                      </p:cBhvr>
                                      <p:to>
                                        <p:strVal val="visible"/>
                                      </p:to>
                                    </p:set>
                                    <p:animEffect transition="in" filter="wipe(left)">
                                      <p:cBhvr>
                                        <p:cTn id="24" dur="500"/>
                                        <p:tgtEl>
                                          <p:spTgt spid="3277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772">
                                            <p:txEl>
                                              <p:pRg st="6" end="6"/>
                                            </p:txEl>
                                          </p:spTgt>
                                        </p:tgtEl>
                                        <p:attrNameLst>
                                          <p:attrName>style.visibility</p:attrName>
                                        </p:attrNameLst>
                                      </p:cBhvr>
                                      <p:to>
                                        <p:strVal val="visible"/>
                                      </p:to>
                                    </p:set>
                                    <p:animEffect transition="in" filter="wipe(left)">
                                      <p:cBhvr>
                                        <p:cTn id="29" dur="500"/>
                                        <p:tgtEl>
                                          <p:spTgt spid="32772">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772">
                                            <p:txEl>
                                              <p:pRg st="7" end="7"/>
                                            </p:txEl>
                                          </p:spTgt>
                                        </p:tgtEl>
                                        <p:attrNameLst>
                                          <p:attrName>style.visibility</p:attrName>
                                        </p:attrNameLst>
                                      </p:cBhvr>
                                      <p:to>
                                        <p:strVal val="visible"/>
                                      </p:to>
                                    </p:set>
                                    <p:animEffect transition="in" filter="wipe(left)">
                                      <p:cBhvr>
                                        <p:cTn id="32" dur="500"/>
                                        <p:tgtEl>
                                          <p:spTgt spid="32772">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2772">
                                            <p:txEl>
                                              <p:pRg st="8" end="8"/>
                                            </p:txEl>
                                          </p:spTgt>
                                        </p:tgtEl>
                                        <p:attrNameLst>
                                          <p:attrName>style.visibility</p:attrName>
                                        </p:attrNameLst>
                                      </p:cBhvr>
                                      <p:to>
                                        <p:strVal val="visible"/>
                                      </p:to>
                                    </p:set>
                                    <p:animEffect transition="in" filter="wipe(left)">
                                      <p:cBhvr>
                                        <p:cTn id="35" dur="500"/>
                                        <p:tgtEl>
                                          <p:spTgt spid="327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76803" name="Title 1"/>
          <p:cNvSpPr>
            <a:spLocks noGrp="1"/>
          </p:cNvSpPr>
          <p:nvPr>
            <p:ph type="title" idx="4294967295"/>
          </p:nvPr>
        </p:nvSpPr>
        <p:spPr>
          <a:xfrm>
            <a:off x="0" y="466725"/>
            <a:ext cx="857408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Medication Dosages</a:t>
            </a:r>
          </a:p>
        </p:txBody>
      </p:sp>
      <p:sp>
        <p:nvSpPr>
          <p:cNvPr id="76804" name="Content Placeholder 2"/>
          <p:cNvSpPr>
            <a:spLocks noGrp="1"/>
          </p:cNvSpPr>
          <p:nvPr>
            <p:ph idx="4294967295"/>
          </p:nvPr>
        </p:nvSpPr>
        <p:spPr>
          <a:xfrm>
            <a:off x="344488" y="1828800"/>
            <a:ext cx="8229600" cy="4572000"/>
          </a:xfrm>
        </p:spPr>
        <p:txBody>
          <a:bodyPr/>
          <a:lstStyle/>
          <a:p>
            <a:pPr>
              <a:spcAft>
                <a:spcPct val="20000"/>
              </a:spcAft>
              <a:buFont typeface="Arial" charset="0"/>
              <a:buNone/>
            </a:pPr>
            <a:r>
              <a:rPr lang="en-US" sz="3000" b="1" u="sng" smtClean="0">
                <a:solidFill>
                  <a:schemeClr val="hlink"/>
                </a:solidFill>
                <a:ea typeface="ＭＳ Ｐゴシック" pitchFamily="34" charset="-128"/>
              </a:rPr>
              <a:t>Detoxification Group</a:t>
            </a:r>
          </a:p>
          <a:p>
            <a:pPr>
              <a:spcAft>
                <a:spcPct val="20000"/>
              </a:spcAft>
              <a:buFontTx/>
              <a:buChar char="•"/>
            </a:pPr>
            <a:r>
              <a:rPr lang="en-US" sz="2800" smtClean="0">
                <a:ea typeface="ＭＳ Ｐゴシック" pitchFamily="34" charset="-128"/>
              </a:rPr>
              <a:t>Maximum dose = 14 mg</a:t>
            </a:r>
          </a:p>
          <a:p>
            <a:pPr>
              <a:spcAft>
                <a:spcPct val="20000"/>
              </a:spcAft>
              <a:buFontTx/>
              <a:buChar char="•"/>
            </a:pPr>
            <a:r>
              <a:rPr lang="en-US" sz="2800" smtClean="0">
                <a:ea typeface="ＭＳ Ｐゴシック" pitchFamily="34" charset="-128"/>
              </a:rPr>
              <a:t>Taper began immediately and ended by Day 14</a:t>
            </a:r>
          </a:p>
          <a:p>
            <a:pPr>
              <a:buFont typeface="Arial" charset="0"/>
              <a:buNone/>
            </a:pPr>
            <a:endParaRPr lang="en-US" sz="1000" b="1" smtClean="0">
              <a:ea typeface="ＭＳ Ｐゴシック" pitchFamily="34" charset="-128"/>
            </a:endParaRPr>
          </a:p>
          <a:p>
            <a:pPr>
              <a:spcAft>
                <a:spcPct val="20000"/>
              </a:spcAft>
              <a:buFont typeface="Arial" charset="0"/>
              <a:buNone/>
            </a:pPr>
            <a:r>
              <a:rPr lang="en-US" sz="3000" b="1" u="sng" smtClean="0">
                <a:solidFill>
                  <a:schemeClr val="hlink"/>
                </a:solidFill>
                <a:ea typeface="ＭＳ Ｐゴシック" pitchFamily="34" charset="-128"/>
              </a:rPr>
              <a:t>12-week Group </a:t>
            </a:r>
          </a:p>
          <a:p>
            <a:pPr>
              <a:spcAft>
                <a:spcPct val="20000"/>
              </a:spcAft>
              <a:buFontTx/>
              <a:buChar char="•"/>
            </a:pPr>
            <a:r>
              <a:rPr lang="en-US" sz="2800" smtClean="0">
                <a:ea typeface="ＭＳ Ｐゴシック" pitchFamily="34" charset="-128"/>
              </a:rPr>
              <a:t>Maximum dose = 24 mg</a:t>
            </a:r>
          </a:p>
          <a:p>
            <a:pPr>
              <a:spcAft>
                <a:spcPct val="20000"/>
              </a:spcAft>
              <a:buFontTx/>
              <a:buChar char="•"/>
            </a:pPr>
            <a:r>
              <a:rPr lang="en-US" sz="2800" smtClean="0">
                <a:ea typeface="ＭＳ Ｐゴシック" pitchFamily="34" charset="-128"/>
              </a:rPr>
              <a:t>Taper began at Week 9 and ended by Week 12</a:t>
            </a:r>
          </a:p>
        </p:txBody>
      </p:sp>
      <p:pic>
        <p:nvPicPr>
          <p:cNvPr id="76805" name="Picture 3"/>
          <p:cNvPicPr>
            <a:picLocks noChangeAspect="1" noChangeArrowheads="1"/>
          </p:cNvPicPr>
          <p:nvPr/>
        </p:nvPicPr>
        <p:blipFill>
          <a:blip r:embed="rId3"/>
          <a:srcRect/>
          <a:stretch>
            <a:fillRect/>
          </a:stretch>
        </p:blipFill>
        <p:spPr bwMode="auto">
          <a:xfrm>
            <a:off x="6897688" y="228600"/>
            <a:ext cx="1676400" cy="1281113"/>
          </a:xfrm>
          <a:prstGeom prst="rect">
            <a:avLst/>
          </a:prstGeom>
          <a:noFill/>
          <a:ln w="9525">
            <a:noFill/>
            <a:miter lim="800000"/>
            <a:headEnd/>
            <a:tailEnd/>
          </a:ln>
        </p:spPr>
      </p:pic>
      <p:sp>
        <p:nvSpPr>
          <p:cNvPr id="76806" name="Slide Number Placeholder 5"/>
          <p:cNvSpPr>
            <a:spLocks noGrp="1"/>
          </p:cNvSpPr>
          <p:nvPr>
            <p:ph type="sldNum" sz="quarter" idx="12"/>
          </p:nvPr>
        </p:nvSpPr>
        <p:spPr bwMode="auto">
          <a:noFill/>
          <a:ln>
            <a:miter lim="800000"/>
            <a:headEnd/>
            <a:tailEnd/>
          </a:ln>
        </p:spPr>
        <p:txBody>
          <a:bodyPr/>
          <a:lstStyle/>
          <a:p>
            <a:fld id="{EB7EA21A-3197-475F-A959-77D6170EBF85}"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77827" name="Title 1"/>
          <p:cNvSpPr>
            <a:spLocks noGrp="1"/>
          </p:cNvSpPr>
          <p:nvPr>
            <p:ph type="title" idx="4294967295"/>
          </p:nvPr>
        </p:nvSpPr>
        <p:spPr>
          <a:xfrm>
            <a:off x="0" y="466725"/>
            <a:ext cx="86106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Medication Dosages</a:t>
            </a:r>
          </a:p>
        </p:txBody>
      </p:sp>
      <p:sp>
        <p:nvSpPr>
          <p:cNvPr id="77828" name="Content Placeholder 2"/>
          <p:cNvSpPr>
            <a:spLocks noGrp="1"/>
          </p:cNvSpPr>
          <p:nvPr>
            <p:ph idx="4294967295"/>
          </p:nvPr>
        </p:nvSpPr>
        <p:spPr>
          <a:xfrm>
            <a:off x="195263" y="1611313"/>
            <a:ext cx="8415337" cy="4495800"/>
          </a:xfrm>
        </p:spPr>
        <p:txBody>
          <a:bodyPr/>
          <a:lstStyle/>
          <a:p>
            <a:pPr marL="0" indent="0" defTabSz="914400">
              <a:buFont typeface="Arial" charset="0"/>
              <a:buNone/>
            </a:pPr>
            <a:r>
              <a:rPr lang="en-US" sz="2800" smtClean="0">
                <a:ea typeface="ＭＳ Ｐゴシック" pitchFamily="34" charset="-128"/>
              </a:rPr>
              <a:t>Medication was stopped if three (3) consecutive missed doses</a:t>
            </a:r>
          </a:p>
          <a:p>
            <a:pPr marL="0" indent="0" defTabSz="914400">
              <a:buFontTx/>
              <a:buChar char="•"/>
            </a:pPr>
            <a:r>
              <a:rPr lang="en-US" sz="2800" smtClean="0">
                <a:ea typeface="ＭＳ Ｐゴシック" pitchFamily="34" charset="-128"/>
              </a:rPr>
              <a:t>  </a:t>
            </a:r>
            <a:r>
              <a:rPr lang="en-US" sz="2600" smtClean="0">
                <a:ea typeface="ＭＳ Ｐゴシック" pitchFamily="34" charset="-128"/>
              </a:rPr>
              <a:t>For detoxification group, </a:t>
            </a:r>
            <a:r>
              <a:rPr lang="en-US" sz="2600" smtClean="0">
                <a:solidFill>
                  <a:schemeClr val="hlink"/>
                </a:solidFill>
                <a:ea typeface="ＭＳ Ｐゴシック" pitchFamily="34" charset="-128"/>
              </a:rPr>
              <a:t>not restarted</a:t>
            </a:r>
          </a:p>
          <a:p>
            <a:pPr marL="0" indent="0" defTabSz="914400">
              <a:buFontTx/>
              <a:buChar char="•"/>
            </a:pPr>
            <a:r>
              <a:rPr lang="en-US" sz="2600" smtClean="0">
                <a:ea typeface="ＭＳ Ｐゴシック" pitchFamily="34" charset="-128"/>
              </a:rPr>
              <a:t>  For 12-week group, </a:t>
            </a:r>
            <a:r>
              <a:rPr lang="en-US" sz="2600" smtClean="0">
                <a:solidFill>
                  <a:schemeClr val="hlink"/>
                </a:solidFill>
                <a:ea typeface="ＭＳ Ｐゴシック" pitchFamily="34" charset="-128"/>
              </a:rPr>
              <a:t>restarted if returned within 7 </a:t>
            </a:r>
          </a:p>
          <a:p>
            <a:pPr marL="0" indent="0" defTabSz="914400">
              <a:buFont typeface="Wingdings" pitchFamily="2" charset="2"/>
              <a:buNone/>
            </a:pPr>
            <a:r>
              <a:rPr lang="en-US" sz="2600" smtClean="0">
                <a:solidFill>
                  <a:schemeClr val="hlink"/>
                </a:solidFill>
                <a:ea typeface="ＭＳ Ｐゴシック" pitchFamily="34" charset="-128"/>
              </a:rPr>
              <a:t>   days</a:t>
            </a:r>
          </a:p>
          <a:p>
            <a:pPr lvl="1" defTabSz="914400"/>
            <a:r>
              <a:rPr lang="en-US" sz="2400" smtClean="0">
                <a:ea typeface="ＭＳ Ｐゴシック" pitchFamily="34" charset="-128"/>
              </a:rPr>
              <a:t>When restarted, administered half of last dose</a:t>
            </a:r>
          </a:p>
          <a:p>
            <a:pPr lvl="1" defTabSz="914400"/>
            <a:r>
              <a:rPr lang="en-US" sz="2400" smtClean="0">
                <a:ea typeface="ＭＳ Ｐゴシック" pitchFamily="34" charset="-128"/>
              </a:rPr>
              <a:t>Observed for 1.5 – 2 hours</a:t>
            </a:r>
          </a:p>
          <a:p>
            <a:pPr lvl="1" defTabSz="914400"/>
            <a:r>
              <a:rPr lang="en-US" sz="2400" smtClean="0">
                <a:ea typeface="ＭＳ Ｐゴシック" pitchFamily="34" charset="-128"/>
              </a:rPr>
              <a:t>If well tolerated, received remaining portion of medication dose</a:t>
            </a:r>
          </a:p>
          <a:p>
            <a:pPr marL="0" indent="0" defTabSz="914400">
              <a:buFont typeface="Arial" charset="0"/>
              <a:buNone/>
            </a:pPr>
            <a:r>
              <a:rPr lang="en-US" sz="2600" smtClean="0">
                <a:solidFill>
                  <a:schemeClr val="hlink"/>
                </a:solidFill>
                <a:ea typeface="ＭＳ Ｐゴシック" pitchFamily="34" charset="-128"/>
              </a:rPr>
              <a:t>Patients encouraged to continue counseling if medication stopped</a:t>
            </a:r>
          </a:p>
        </p:txBody>
      </p:sp>
      <p:pic>
        <p:nvPicPr>
          <p:cNvPr id="77829" name="Picture 2"/>
          <p:cNvPicPr>
            <a:picLocks noChangeAspect="1" noChangeArrowheads="1"/>
          </p:cNvPicPr>
          <p:nvPr/>
        </p:nvPicPr>
        <p:blipFill>
          <a:blip r:embed="rId3"/>
          <a:srcRect/>
          <a:stretch>
            <a:fillRect/>
          </a:stretch>
        </p:blipFill>
        <p:spPr bwMode="auto">
          <a:xfrm>
            <a:off x="7086600" y="228600"/>
            <a:ext cx="1524000" cy="1382713"/>
          </a:xfrm>
          <a:prstGeom prst="rect">
            <a:avLst/>
          </a:prstGeom>
          <a:noFill/>
          <a:ln w="9525">
            <a:noFill/>
            <a:miter lim="800000"/>
            <a:headEnd/>
            <a:tailEnd/>
          </a:ln>
        </p:spPr>
      </p:pic>
      <p:sp>
        <p:nvSpPr>
          <p:cNvPr id="77830" name="Slide Number Placeholder 5"/>
          <p:cNvSpPr>
            <a:spLocks noGrp="1"/>
          </p:cNvSpPr>
          <p:nvPr>
            <p:ph type="sldNum" sz="quarter" idx="12"/>
          </p:nvPr>
        </p:nvSpPr>
        <p:spPr bwMode="auto">
          <a:noFill/>
          <a:ln>
            <a:miter lim="800000"/>
            <a:headEnd/>
            <a:tailEnd/>
          </a:ln>
        </p:spPr>
        <p:txBody>
          <a:bodyPr/>
          <a:lstStyle/>
          <a:p>
            <a:fld id="{146D8FEE-21D2-4412-8829-E81D60292B81}"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3"/>
          <p:cNvSpPr>
            <a:spLocks noGrp="1" noChangeArrowheads="1"/>
          </p:cNvSpPr>
          <p:nvPr>
            <p:ph type="title" idx="4294967295"/>
          </p:nvPr>
        </p:nvSpPr>
        <p:spPr>
          <a:xfrm>
            <a:off x="152400" y="288925"/>
            <a:ext cx="83058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Study Design</a:t>
            </a:r>
          </a:p>
        </p:txBody>
      </p:sp>
      <p:sp>
        <p:nvSpPr>
          <p:cNvPr id="78851"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grpSp>
        <p:nvGrpSpPr>
          <p:cNvPr id="2" name="Group 30"/>
          <p:cNvGrpSpPr>
            <a:grpSpLocks/>
          </p:cNvGrpSpPr>
          <p:nvPr/>
        </p:nvGrpSpPr>
        <p:grpSpPr bwMode="auto">
          <a:xfrm>
            <a:off x="0" y="931863"/>
            <a:ext cx="8839200" cy="5545137"/>
            <a:chOff x="152400" y="1066800"/>
            <a:chExt cx="8839200" cy="5544530"/>
          </a:xfrm>
        </p:grpSpPr>
        <p:grpSp>
          <p:nvGrpSpPr>
            <p:cNvPr id="78854" name="Group 29"/>
            <p:cNvGrpSpPr>
              <a:grpSpLocks/>
            </p:cNvGrpSpPr>
            <p:nvPr/>
          </p:nvGrpSpPr>
          <p:grpSpPr bwMode="auto">
            <a:xfrm>
              <a:off x="152400" y="1066800"/>
              <a:ext cx="8839200" cy="5544530"/>
              <a:chOff x="152400" y="1066800"/>
              <a:chExt cx="8839200" cy="5544530"/>
            </a:xfrm>
          </p:grpSpPr>
          <p:grpSp>
            <p:nvGrpSpPr>
              <p:cNvPr id="4" name="Group 65"/>
              <p:cNvGrpSpPr>
                <a:grpSpLocks/>
              </p:cNvGrpSpPr>
              <p:nvPr/>
            </p:nvGrpSpPr>
            <p:grpSpPr bwMode="auto">
              <a:xfrm>
                <a:off x="5249769" y="4687454"/>
                <a:ext cx="3413125" cy="1923753"/>
                <a:chOff x="3564" y="3741"/>
                <a:chExt cx="1632" cy="531"/>
              </a:xfrm>
              <a:gradFill flip="none" rotWithShape="1">
                <a:gsLst>
                  <a:gs pos="18000">
                    <a:schemeClr val="accent2">
                      <a:lumMod val="20000"/>
                      <a:lumOff val="80000"/>
                    </a:schemeClr>
                  </a:gs>
                  <a:gs pos="65000">
                    <a:schemeClr val="accent2">
                      <a:lumMod val="60000"/>
                      <a:lumOff val="40000"/>
                    </a:schemeClr>
                  </a:gs>
                  <a:gs pos="100000">
                    <a:schemeClr val="accent2">
                      <a:lumMod val="60000"/>
                      <a:lumOff val="40000"/>
                    </a:schemeClr>
                  </a:gs>
                </a:gsLst>
                <a:path path="shape">
                  <a:fillToRect l="50000" t="50000" r="50000" b="50000"/>
                </a:path>
                <a:tileRect/>
              </a:gradFill>
            </p:grpSpPr>
            <p:sp>
              <p:nvSpPr>
                <p:cNvPr id="2072" name="AutoShape 38"/>
                <p:cNvSpPr>
                  <a:spLocks noChangeArrowheads="1"/>
                </p:cNvSpPr>
                <p:nvPr/>
              </p:nvSpPr>
              <p:spPr bwMode="auto">
                <a:xfrm>
                  <a:off x="3564" y="3840"/>
                  <a:ext cx="1632" cy="432"/>
                </a:xfrm>
                <a:prstGeom prst="roundRect">
                  <a:avLst>
                    <a:gd name="adj" fmla="val 16667"/>
                  </a:avLst>
                </a:prstGeom>
                <a:grpFill/>
                <a:ln w="76200">
                  <a:solidFill>
                    <a:schemeClr val="tx1"/>
                  </a:solidFill>
                  <a:round/>
                  <a:headEnd/>
                  <a:tailEnd/>
                </a:ln>
              </p:spPr>
              <p:style>
                <a:lnRef idx="0">
                  <a:scrgbClr r="0" g="0" b="0"/>
                </a:lnRef>
                <a:fillRef idx="1003">
                  <a:schemeClr val="dk2"/>
                </a:fillRef>
                <a:effectRef idx="0">
                  <a:scrgbClr r="0" g="0" b="0"/>
                </a:effectRef>
                <a:fontRef idx="major"/>
              </p:style>
              <p:txBody>
                <a:bodyPr wrap="none" anchor="ctr"/>
                <a:lstStyle/>
                <a:p>
                  <a:pPr algn="ctr" defTabSz="914400">
                    <a:defRPr/>
                  </a:pPr>
                  <a:r>
                    <a:rPr lang="en-US" sz="2000" b="1" dirty="0"/>
                    <a:t>Included in Primary</a:t>
                  </a:r>
                  <a:br>
                    <a:rPr lang="en-US" sz="2000" b="1" dirty="0"/>
                  </a:br>
                  <a:r>
                    <a:rPr lang="en-US" sz="2000" b="1" dirty="0"/>
                    <a:t>Analysis (n=74)</a:t>
                  </a:r>
                  <a:br>
                    <a:rPr lang="en-US" sz="2000" b="1" dirty="0"/>
                  </a:br>
                  <a:r>
                    <a:rPr lang="en-US" sz="2000" b="1" dirty="0">
                      <a:latin typeface="Arial" pitchFamily="34" charset="0"/>
                    </a:rPr>
                    <a:t/>
                  </a:r>
                  <a:br>
                    <a:rPr lang="en-US" sz="2000" b="1" dirty="0">
                      <a:latin typeface="Arial" pitchFamily="34" charset="0"/>
                    </a:rPr>
                  </a:br>
                  <a:endParaRPr lang="en-US" sz="2000" b="1" dirty="0">
                    <a:latin typeface="Arial" pitchFamily="34" charset="0"/>
                  </a:endParaRPr>
                </a:p>
              </p:txBody>
            </p:sp>
            <p:cxnSp>
              <p:nvCxnSpPr>
                <p:cNvPr id="2073" name="AutoShape 59"/>
                <p:cNvCxnSpPr>
                  <a:cxnSpLocks noChangeShapeType="1"/>
                  <a:stCxn id="2074" idx="2"/>
                  <a:endCxn id="2072" idx="0"/>
                </p:cNvCxnSpPr>
                <p:nvPr/>
              </p:nvCxnSpPr>
              <p:spPr bwMode="auto">
                <a:xfrm rot="16200000" flipH="1">
                  <a:off x="4330" y="3790"/>
                  <a:ext cx="99" cy="1"/>
                </a:xfrm>
                <a:prstGeom prst="straightConnector1">
                  <a:avLst/>
                </a:prstGeom>
                <a:grpFill/>
                <a:ln w="76200">
                  <a:solidFill>
                    <a:schemeClr val="tx1"/>
                  </a:solidFill>
                  <a:round/>
                  <a:headEnd/>
                  <a:tailEnd/>
                </a:ln>
              </p:spPr>
              <p:style>
                <a:lnRef idx="0">
                  <a:scrgbClr r="0" g="0" b="0"/>
                </a:lnRef>
                <a:fillRef idx="1003">
                  <a:schemeClr val="dk2"/>
                </a:fillRef>
                <a:effectRef idx="0">
                  <a:scrgbClr r="0" g="0" b="0"/>
                </a:effectRef>
                <a:fontRef idx="major"/>
              </p:style>
            </p:cxnSp>
          </p:grpSp>
          <p:grpSp>
            <p:nvGrpSpPr>
              <p:cNvPr id="78857" name="Organization Chart 5"/>
              <p:cNvGrpSpPr>
                <a:grpSpLocks noChangeAspect="1"/>
              </p:cNvGrpSpPr>
              <p:nvPr/>
            </p:nvGrpSpPr>
            <p:grpSpPr bwMode="auto">
              <a:xfrm>
                <a:off x="152400" y="1066800"/>
                <a:ext cx="8839200" cy="1752600"/>
                <a:chOff x="1152" y="1298"/>
                <a:chExt cx="1872" cy="1378"/>
              </a:xfrm>
            </p:grpSpPr>
            <p:sp>
              <p:nvSpPr>
                <p:cNvPr id="78871" name="AutoShape 4"/>
                <p:cNvSpPr>
                  <a:spLocks noChangeAspect="1" noChangeArrowheads="1" noTextEdit="1"/>
                </p:cNvSpPr>
                <p:nvPr/>
              </p:nvSpPr>
              <p:spPr bwMode="auto">
                <a:xfrm>
                  <a:off x="1152" y="1298"/>
                  <a:ext cx="1872" cy="1378"/>
                </a:xfrm>
                <a:prstGeom prst="rect">
                  <a:avLst/>
                </a:prstGeom>
                <a:noFill/>
                <a:ln w="9525">
                  <a:noFill/>
                  <a:miter lim="800000"/>
                  <a:headEnd/>
                  <a:tailEnd/>
                </a:ln>
              </p:spPr>
              <p:txBody>
                <a:bodyPr/>
                <a:lstStyle/>
                <a:p>
                  <a:endParaRPr lang="en-US"/>
                </a:p>
              </p:txBody>
            </p:sp>
            <p:cxnSp>
              <p:nvCxnSpPr>
                <p:cNvPr id="78872" name="_s3076"/>
                <p:cNvCxnSpPr>
                  <a:cxnSpLocks noChangeShapeType="1"/>
                  <a:stCxn id="78878" idx="0"/>
                  <a:endCxn id="78876" idx="2"/>
                </p:cNvCxnSpPr>
                <p:nvPr/>
              </p:nvCxnSpPr>
              <p:spPr bwMode="auto">
                <a:xfrm rot="5400000" flipH="1">
                  <a:off x="2211" y="2008"/>
                  <a:ext cx="257" cy="504"/>
                </a:xfrm>
                <a:prstGeom prst="bentConnector3">
                  <a:avLst>
                    <a:gd name="adj1" fmla="val 34954"/>
                  </a:avLst>
                </a:prstGeom>
                <a:noFill/>
                <a:ln w="28575">
                  <a:solidFill>
                    <a:schemeClr val="tx1"/>
                  </a:solidFill>
                  <a:miter lim="800000"/>
                  <a:headEnd/>
                  <a:tailEnd/>
                </a:ln>
              </p:spPr>
            </p:cxnSp>
            <p:cxnSp>
              <p:nvCxnSpPr>
                <p:cNvPr id="78873" name="_s3077"/>
                <p:cNvCxnSpPr>
                  <a:cxnSpLocks noChangeShapeType="1"/>
                  <a:stCxn id="78877" idx="0"/>
                  <a:endCxn id="78876" idx="2"/>
                </p:cNvCxnSpPr>
                <p:nvPr/>
              </p:nvCxnSpPr>
              <p:spPr bwMode="auto">
                <a:xfrm rot="-5400000">
                  <a:off x="1707" y="2008"/>
                  <a:ext cx="257" cy="504"/>
                </a:xfrm>
                <a:prstGeom prst="bentConnector3">
                  <a:avLst>
                    <a:gd name="adj1" fmla="val 34954"/>
                  </a:avLst>
                </a:prstGeom>
                <a:noFill/>
                <a:ln w="28575">
                  <a:solidFill>
                    <a:schemeClr val="tx1"/>
                  </a:solidFill>
                  <a:miter lim="800000"/>
                  <a:headEnd/>
                  <a:tailEnd/>
                </a:ln>
              </p:spPr>
            </p:cxnSp>
            <p:cxnSp>
              <p:nvCxnSpPr>
                <p:cNvPr id="78874" name="_s3078"/>
                <p:cNvCxnSpPr>
                  <a:cxnSpLocks noChangeShapeType="1"/>
                  <a:stCxn id="78876" idx="0"/>
                  <a:endCxn id="78875" idx="2"/>
                </p:cNvCxnSpPr>
                <p:nvPr/>
              </p:nvCxnSpPr>
              <p:spPr bwMode="auto">
                <a:xfrm rot="-5400000">
                  <a:off x="1960" y="1714"/>
                  <a:ext cx="257" cy="1"/>
                </a:xfrm>
                <a:prstGeom prst="straightConnector1">
                  <a:avLst/>
                </a:prstGeom>
                <a:noFill/>
                <a:ln w="28575">
                  <a:solidFill>
                    <a:schemeClr val="tx1"/>
                  </a:solidFill>
                  <a:round/>
                  <a:headEnd/>
                  <a:tailEnd/>
                </a:ln>
              </p:spPr>
            </p:cxnSp>
            <p:sp>
              <p:nvSpPr>
                <p:cNvPr id="78875" name="_s3079"/>
                <p:cNvSpPr>
                  <a:spLocks noChangeArrowheads="1"/>
                </p:cNvSpPr>
                <p:nvPr/>
              </p:nvSpPr>
              <p:spPr bwMode="auto">
                <a:xfrm>
                  <a:off x="1656" y="1298"/>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200" b="1">
                      <a:latin typeface="Calibri" pitchFamily="34" charset="0"/>
                      <a:cs typeface="Arial" charset="0"/>
                    </a:rPr>
                    <a:t>Screening (N=236)</a:t>
                  </a:r>
                </a:p>
              </p:txBody>
            </p:sp>
            <p:sp>
              <p:nvSpPr>
                <p:cNvPr id="78876" name="_s3080"/>
                <p:cNvSpPr>
                  <a:spLocks noChangeArrowheads="1"/>
                </p:cNvSpPr>
                <p:nvPr/>
              </p:nvSpPr>
              <p:spPr bwMode="auto">
                <a:xfrm>
                  <a:off x="1656" y="184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200" b="1">
                      <a:latin typeface="Calibri" pitchFamily="34" charset="0"/>
                      <a:cs typeface="Arial" charset="0"/>
                    </a:rPr>
                    <a:t>Randomization</a:t>
                  </a:r>
                  <a:r>
                    <a:rPr lang="en-US" sz="2200">
                      <a:latin typeface="Calibri" pitchFamily="34" charset="0"/>
                      <a:cs typeface="Arial" charset="0"/>
                    </a:rPr>
                    <a:t> </a:t>
                  </a:r>
                  <a:r>
                    <a:rPr lang="en-US" sz="2200" b="1">
                      <a:latin typeface="Calibri" pitchFamily="34" charset="0"/>
                      <a:cs typeface="Arial" charset="0"/>
                    </a:rPr>
                    <a:t>(N=154)</a:t>
                  </a:r>
                </a:p>
              </p:txBody>
            </p:sp>
            <p:sp>
              <p:nvSpPr>
                <p:cNvPr id="78877" name="_s3081"/>
                <p:cNvSpPr>
                  <a:spLocks noChangeArrowheads="1"/>
                </p:cNvSpPr>
                <p:nvPr/>
              </p:nvSpPr>
              <p:spPr bwMode="auto">
                <a:xfrm>
                  <a:off x="1152" y="2388"/>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p>
                  <a:pPr algn="ctr"/>
                  <a:r>
                    <a:rPr lang="en-US" sz="2200" b="1">
                      <a:latin typeface="Calibri" pitchFamily="34" charset="0"/>
                      <a:cs typeface="Arial" charset="0"/>
                    </a:rPr>
                    <a:t>Detox (n=80)</a:t>
                  </a:r>
                </a:p>
              </p:txBody>
            </p:sp>
            <p:sp>
              <p:nvSpPr>
                <p:cNvPr id="78878" name="_s3082"/>
                <p:cNvSpPr>
                  <a:spLocks noChangeArrowheads="1"/>
                </p:cNvSpPr>
                <p:nvPr/>
              </p:nvSpPr>
              <p:spPr bwMode="auto">
                <a:xfrm>
                  <a:off x="2160" y="2388"/>
                  <a:ext cx="864" cy="288"/>
                </a:xfrm>
                <a:prstGeom prst="roundRect">
                  <a:avLst>
                    <a:gd name="adj" fmla="val 16667"/>
                  </a:avLst>
                </a:prstGeom>
                <a:solidFill>
                  <a:srgbClr val="CCECFF"/>
                </a:solidFill>
                <a:ln w="9525">
                  <a:solidFill>
                    <a:schemeClr val="tx1"/>
                  </a:solidFill>
                  <a:round/>
                  <a:headEnd/>
                  <a:tailEnd/>
                </a:ln>
              </p:spPr>
              <p:txBody>
                <a:bodyPr wrap="none" lIns="0" tIns="0" rIns="0" bIns="0" anchor="ctr"/>
                <a:lstStyle/>
                <a:p>
                  <a:pPr algn="ctr"/>
                  <a:r>
                    <a:rPr lang="en-US" sz="1900" b="1">
                      <a:cs typeface="Arial" charset="0"/>
                    </a:rPr>
                    <a:t>12-Week (n=74)</a:t>
                  </a:r>
                </a:p>
              </p:txBody>
            </p:sp>
          </p:grpSp>
          <p:grpSp>
            <p:nvGrpSpPr>
              <p:cNvPr id="6" name="Group 62"/>
              <p:cNvGrpSpPr>
                <a:grpSpLocks/>
              </p:cNvGrpSpPr>
              <p:nvPr/>
            </p:nvGrpSpPr>
            <p:grpSpPr bwMode="auto">
              <a:xfrm>
                <a:off x="484094" y="4687577"/>
                <a:ext cx="3413125" cy="1923753"/>
                <a:chOff x="562" y="3768"/>
                <a:chExt cx="1632" cy="531"/>
              </a:xfrm>
              <a:gradFill flip="none" rotWithShape="1">
                <a:gsLst>
                  <a:gs pos="18000">
                    <a:schemeClr val="tx2">
                      <a:lumMod val="20000"/>
                      <a:lumOff val="80000"/>
                    </a:schemeClr>
                  </a:gs>
                  <a:gs pos="65000">
                    <a:schemeClr val="tx2">
                      <a:lumMod val="40000"/>
                      <a:lumOff val="60000"/>
                    </a:schemeClr>
                  </a:gs>
                  <a:gs pos="100000">
                    <a:schemeClr val="tx2"/>
                  </a:gs>
                </a:gsLst>
                <a:path path="shape">
                  <a:fillToRect l="50000" t="50000" r="50000" b="50000"/>
                </a:path>
                <a:tileRect/>
              </a:gradFill>
            </p:grpSpPr>
            <p:sp>
              <p:nvSpPr>
                <p:cNvPr id="2082" name="AutoShape 36"/>
                <p:cNvSpPr>
                  <a:spLocks noChangeArrowheads="1"/>
                </p:cNvSpPr>
                <p:nvPr/>
              </p:nvSpPr>
              <p:spPr bwMode="auto">
                <a:xfrm>
                  <a:off x="562" y="3867"/>
                  <a:ext cx="1632" cy="432"/>
                </a:xfrm>
                <a:prstGeom prst="roundRect">
                  <a:avLst>
                    <a:gd name="adj" fmla="val 16667"/>
                  </a:avLst>
                </a:prstGeom>
                <a:grpFill/>
                <a:ln w="76200">
                  <a:solidFill>
                    <a:schemeClr val="tx1"/>
                  </a:solidFill>
                  <a:round/>
                  <a:headEnd/>
                  <a:tailEnd/>
                </a:ln>
              </p:spPr>
              <p:style>
                <a:lnRef idx="0">
                  <a:scrgbClr r="0" g="0" b="0"/>
                </a:lnRef>
                <a:fillRef idx="1003">
                  <a:schemeClr val="lt2"/>
                </a:fillRef>
                <a:effectRef idx="0">
                  <a:scrgbClr r="0" g="0" b="0"/>
                </a:effectRef>
                <a:fontRef idx="major"/>
              </p:style>
              <p:txBody>
                <a:bodyPr wrap="none" anchor="ctr"/>
                <a:lstStyle/>
                <a:p>
                  <a:pPr algn="ctr" defTabSz="914400">
                    <a:defRPr/>
                  </a:pPr>
                  <a:r>
                    <a:rPr lang="en-US" sz="2000" b="1" dirty="0"/>
                    <a:t>Included in Primary </a:t>
                  </a:r>
                </a:p>
                <a:p>
                  <a:pPr algn="ctr" defTabSz="914400">
                    <a:defRPr/>
                  </a:pPr>
                  <a:r>
                    <a:rPr lang="en-US" sz="2000" b="1" dirty="0"/>
                    <a:t>Analysis (n=78)*</a:t>
                  </a: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endParaRPr lang="en-US" sz="2000" b="1" dirty="0">
                    <a:solidFill>
                      <a:schemeClr val="bg1"/>
                    </a:solidFill>
                  </a:endParaRPr>
                </a:p>
              </p:txBody>
            </p:sp>
            <p:cxnSp>
              <p:nvCxnSpPr>
                <p:cNvPr id="2083" name="AutoShape 53"/>
                <p:cNvCxnSpPr>
                  <a:cxnSpLocks noChangeShapeType="1"/>
                  <a:stCxn id="2082" idx="0"/>
                  <a:endCxn id="2080" idx="2"/>
                </p:cNvCxnSpPr>
                <p:nvPr/>
              </p:nvCxnSpPr>
              <p:spPr bwMode="auto">
                <a:xfrm rot="16200000" flipV="1">
                  <a:off x="1328" y="3817"/>
                  <a:ext cx="99" cy="1"/>
                </a:xfrm>
                <a:prstGeom prst="straightConnector1">
                  <a:avLst/>
                </a:prstGeom>
                <a:grpFill/>
                <a:ln w="76200">
                  <a:solidFill>
                    <a:schemeClr val="tx1"/>
                  </a:solidFill>
                  <a:round/>
                  <a:headEnd/>
                  <a:tailEnd/>
                </a:ln>
              </p:spPr>
              <p:style>
                <a:lnRef idx="0">
                  <a:scrgbClr r="0" g="0" b="0"/>
                </a:lnRef>
                <a:fillRef idx="1003">
                  <a:schemeClr val="lt2"/>
                </a:fillRef>
                <a:effectRef idx="0">
                  <a:scrgbClr r="0" g="0" b="0"/>
                </a:effectRef>
                <a:fontRef idx="major"/>
              </p:style>
            </p:cxnSp>
          </p:grpSp>
          <p:grpSp>
            <p:nvGrpSpPr>
              <p:cNvPr id="78859" name="Group 61"/>
              <p:cNvGrpSpPr>
                <a:grpSpLocks/>
              </p:cNvGrpSpPr>
              <p:nvPr/>
            </p:nvGrpSpPr>
            <p:grpSpPr bwMode="auto">
              <a:xfrm>
                <a:off x="892175" y="3735390"/>
                <a:ext cx="2590800" cy="950913"/>
                <a:chOff x="562" y="3073"/>
                <a:chExt cx="1632" cy="599"/>
              </a:xfrm>
            </p:grpSpPr>
            <p:sp>
              <p:nvSpPr>
                <p:cNvPr id="78869" name="AutoShape 35"/>
                <p:cNvSpPr>
                  <a:spLocks noChangeArrowheads="1"/>
                </p:cNvSpPr>
                <p:nvPr/>
              </p:nvSpPr>
              <p:spPr bwMode="auto">
                <a:xfrm>
                  <a:off x="562" y="3240"/>
                  <a:ext cx="1632" cy="432"/>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r>
                    <a:rPr lang="en-US" sz="2200" b="1">
                      <a:latin typeface="Calibri" pitchFamily="34" charset="0"/>
                      <a:cs typeface="Arial" charset="0"/>
                    </a:rPr>
                    <a:t>Completed Tx (n=16)</a:t>
                  </a:r>
                </a:p>
              </p:txBody>
            </p:sp>
            <p:cxnSp>
              <p:nvCxnSpPr>
                <p:cNvPr id="78870" name="AutoShape 54"/>
                <p:cNvCxnSpPr>
                  <a:cxnSpLocks noChangeShapeType="1"/>
                  <a:stCxn id="78869" idx="0"/>
                  <a:endCxn id="78867" idx="2"/>
                </p:cNvCxnSpPr>
                <p:nvPr/>
              </p:nvCxnSpPr>
              <p:spPr bwMode="auto">
                <a:xfrm rot="5400000" flipH="1" flipV="1">
                  <a:off x="1294" y="3156"/>
                  <a:ext cx="168" cy="1"/>
                </a:xfrm>
                <a:prstGeom prst="straightConnector1">
                  <a:avLst/>
                </a:prstGeom>
                <a:noFill/>
                <a:ln w="28575">
                  <a:solidFill>
                    <a:schemeClr val="tx1"/>
                  </a:solidFill>
                  <a:round/>
                  <a:headEnd/>
                  <a:tailEnd/>
                </a:ln>
              </p:spPr>
            </p:cxnSp>
          </p:grpSp>
          <p:grpSp>
            <p:nvGrpSpPr>
              <p:cNvPr id="78860" name="Group 60"/>
              <p:cNvGrpSpPr>
                <a:grpSpLocks/>
              </p:cNvGrpSpPr>
              <p:nvPr/>
            </p:nvGrpSpPr>
            <p:grpSpPr bwMode="auto">
              <a:xfrm>
                <a:off x="892175" y="2819400"/>
                <a:ext cx="2590800" cy="914400"/>
                <a:chOff x="562" y="2496"/>
                <a:chExt cx="1632" cy="576"/>
              </a:xfrm>
            </p:grpSpPr>
            <p:sp>
              <p:nvSpPr>
                <p:cNvPr id="78867" name="AutoShape 39"/>
                <p:cNvSpPr>
                  <a:spLocks noChangeArrowheads="1"/>
                </p:cNvSpPr>
                <p:nvPr/>
              </p:nvSpPr>
              <p:spPr bwMode="auto">
                <a:xfrm>
                  <a:off x="562" y="2640"/>
                  <a:ext cx="1632" cy="432"/>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r>
                    <a:rPr lang="en-US" sz="2200" b="1">
                      <a:latin typeface="Calibri" pitchFamily="34" charset="0"/>
                      <a:cs typeface="Arial" charset="0"/>
                    </a:rPr>
                    <a:t>Withdrew (n=62)</a:t>
                  </a:r>
                </a:p>
              </p:txBody>
            </p:sp>
            <p:cxnSp>
              <p:nvCxnSpPr>
                <p:cNvPr id="78868" name="AutoShape 55"/>
                <p:cNvCxnSpPr>
                  <a:cxnSpLocks noChangeShapeType="1"/>
                  <a:stCxn id="78867" idx="0"/>
                </p:cNvCxnSpPr>
                <p:nvPr/>
              </p:nvCxnSpPr>
              <p:spPr bwMode="auto">
                <a:xfrm flipV="1">
                  <a:off x="1378" y="2496"/>
                  <a:ext cx="3" cy="144"/>
                </a:xfrm>
                <a:prstGeom prst="straightConnector1">
                  <a:avLst/>
                </a:prstGeom>
                <a:noFill/>
                <a:ln w="28575">
                  <a:solidFill>
                    <a:schemeClr val="tx1"/>
                  </a:solidFill>
                  <a:round/>
                  <a:headEnd/>
                  <a:tailEnd/>
                </a:ln>
              </p:spPr>
            </p:cxnSp>
          </p:grpSp>
          <p:grpSp>
            <p:nvGrpSpPr>
              <p:cNvPr id="78861" name="Group 63"/>
              <p:cNvGrpSpPr>
                <a:grpSpLocks/>
              </p:cNvGrpSpPr>
              <p:nvPr/>
            </p:nvGrpSpPr>
            <p:grpSpPr bwMode="auto">
              <a:xfrm>
                <a:off x="5657850" y="2819400"/>
                <a:ext cx="2590800" cy="914400"/>
                <a:chOff x="3564" y="2496"/>
                <a:chExt cx="1632" cy="576"/>
              </a:xfrm>
            </p:grpSpPr>
            <p:sp>
              <p:nvSpPr>
                <p:cNvPr id="78865" name="AutoShape 40"/>
                <p:cNvSpPr>
                  <a:spLocks noChangeArrowheads="1"/>
                </p:cNvSpPr>
                <p:nvPr/>
              </p:nvSpPr>
              <p:spPr bwMode="auto">
                <a:xfrm>
                  <a:off x="3564" y="2640"/>
                  <a:ext cx="1632" cy="432"/>
                </a:xfrm>
                <a:prstGeom prst="roundRect">
                  <a:avLst>
                    <a:gd name="adj" fmla="val 16667"/>
                  </a:avLst>
                </a:prstGeom>
                <a:solidFill>
                  <a:srgbClr val="CCECFF"/>
                </a:solidFill>
                <a:ln w="9525">
                  <a:solidFill>
                    <a:schemeClr val="tx1"/>
                  </a:solidFill>
                  <a:round/>
                  <a:headEnd/>
                  <a:tailEnd/>
                </a:ln>
              </p:spPr>
              <p:txBody>
                <a:bodyPr wrap="none" anchor="ctr"/>
                <a:lstStyle/>
                <a:p>
                  <a:pPr algn="ctr" defTabSz="914400"/>
                  <a:r>
                    <a:rPr lang="en-US" sz="2200" b="1">
                      <a:latin typeface="Calibri" pitchFamily="34" charset="0"/>
                      <a:cs typeface="Arial" charset="0"/>
                    </a:rPr>
                    <a:t>Withdrew (n=22)</a:t>
                  </a:r>
                </a:p>
              </p:txBody>
            </p:sp>
            <p:cxnSp>
              <p:nvCxnSpPr>
                <p:cNvPr id="78866" name="AutoShape 57"/>
                <p:cNvCxnSpPr>
                  <a:cxnSpLocks noChangeShapeType="1"/>
                  <a:endCxn id="78865" idx="0"/>
                </p:cNvCxnSpPr>
                <p:nvPr/>
              </p:nvCxnSpPr>
              <p:spPr bwMode="auto">
                <a:xfrm>
                  <a:off x="4379" y="2496"/>
                  <a:ext cx="1" cy="144"/>
                </a:xfrm>
                <a:prstGeom prst="straightConnector1">
                  <a:avLst/>
                </a:prstGeom>
                <a:noFill/>
                <a:ln w="28575">
                  <a:solidFill>
                    <a:schemeClr val="tx1"/>
                  </a:solidFill>
                  <a:round/>
                  <a:headEnd/>
                  <a:tailEnd/>
                </a:ln>
              </p:spPr>
            </p:cxnSp>
          </p:grpSp>
          <p:grpSp>
            <p:nvGrpSpPr>
              <p:cNvPr id="78862" name="Group 64"/>
              <p:cNvGrpSpPr>
                <a:grpSpLocks/>
              </p:cNvGrpSpPr>
              <p:nvPr/>
            </p:nvGrpSpPr>
            <p:grpSpPr bwMode="auto">
              <a:xfrm>
                <a:off x="5657850" y="3659190"/>
                <a:ext cx="2590800" cy="1027113"/>
                <a:chOff x="3564" y="3025"/>
                <a:chExt cx="1632" cy="647"/>
              </a:xfrm>
            </p:grpSpPr>
            <p:sp>
              <p:nvSpPr>
                <p:cNvPr id="78863" name="AutoShape 37"/>
                <p:cNvSpPr>
                  <a:spLocks noChangeArrowheads="1"/>
                </p:cNvSpPr>
                <p:nvPr/>
              </p:nvSpPr>
              <p:spPr bwMode="auto">
                <a:xfrm>
                  <a:off x="3564" y="3240"/>
                  <a:ext cx="1632" cy="432"/>
                </a:xfrm>
                <a:prstGeom prst="roundRect">
                  <a:avLst>
                    <a:gd name="adj" fmla="val 16667"/>
                  </a:avLst>
                </a:prstGeom>
                <a:solidFill>
                  <a:srgbClr val="CCECFF"/>
                </a:solidFill>
                <a:ln w="9525">
                  <a:solidFill>
                    <a:schemeClr val="tx1"/>
                  </a:solidFill>
                  <a:round/>
                  <a:headEnd/>
                  <a:tailEnd/>
                </a:ln>
              </p:spPr>
              <p:txBody>
                <a:bodyPr wrap="none" anchor="ctr"/>
                <a:lstStyle/>
                <a:p>
                  <a:pPr algn="ctr" defTabSz="914400"/>
                  <a:r>
                    <a:rPr lang="en-US" sz="2200" b="1">
                      <a:latin typeface="Calibri" pitchFamily="34" charset="0"/>
                      <a:cs typeface="Arial" charset="0"/>
                    </a:rPr>
                    <a:t>Completed Tx (n=52)</a:t>
                  </a:r>
                </a:p>
              </p:txBody>
            </p:sp>
            <p:cxnSp>
              <p:nvCxnSpPr>
                <p:cNvPr id="78864" name="AutoShape 58"/>
                <p:cNvCxnSpPr>
                  <a:cxnSpLocks noChangeShapeType="1"/>
                  <a:stCxn id="78865" idx="2"/>
                  <a:endCxn id="78863" idx="0"/>
                </p:cNvCxnSpPr>
                <p:nvPr/>
              </p:nvCxnSpPr>
              <p:spPr bwMode="auto">
                <a:xfrm rot="5400000">
                  <a:off x="4272" y="3132"/>
                  <a:ext cx="216" cy="1"/>
                </a:xfrm>
                <a:prstGeom prst="straightConnector1">
                  <a:avLst/>
                </a:prstGeom>
                <a:noFill/>
                <a:ln w="28575">
                  <a:solidFill>
                    <a:schemeClr val="tx1"/>
                  </a:solidFill>
                  <a:round/>
                  <a:headEnd/>
                  <a:tailEnd/>
                </a:ln>
              </p:spPr>
            </p:cxnSp>
          </p:grpSp>
        </p:grpSp>
        <p:sp>
          <p:nvSpPr>
            <p:cNvPr id="78855" name="Text Box 51"/>
            <p:cNvSpPr txBox="1">
              <a:spLocks noChangeArrowheads="1"/>
            </p:cNvSpPr>
            <p:nvPr/>
          </p:nvSpPr>
          <p:spPr bwMode="auto">
            <a:xfrm>
              <a:off x="457200" y="6138446"/>
              <a:ext cx="3429000" cy="338554"/>
            </a:xfrm>
            <a:prstGeom prst="rect">
              <a:avLst/>
            </a:prstGeom>
            <a:noFill/>
            <a:ln w="9525">
              <a:noFill/>
              <a:miter lim="800000"/>
              <a:headEnd/>
              <a:tailEnd/>
            </a:ln>
          </p:spPr>
          <p:txBody>
            <a:bodyPr>
              <a:spAutoFit/>
            </a:bodyPr>
            <a:lstStyle/>
            <a:p>
              <a:pPr algn="ctr" defTabSz="914400">
                <a:lnSpc>
                  <a:spcPct val="80000"/>
                </a:lnSpc>
              </a:pPr>
              <a:r>
                <a:rPr lang="en-US" sz="2000">
                  <a:solidFill>
                    <a:srgbClr val="000000"/>
                  </a:solidFill>
                  <a:latin typeface="Calibri" pitchFamily="34" charset="0"/>
                  <a:cs typeface="Arial" charset="0"/>
                </a:rPr>
                <a:t>*2 excluded (never entered tx)</a:t>
              </a:r>
            </a:p>
          </p:txBody>
        </p:sp>
      </p:grpSp>
      <p:sp>
        <p:nvSpPr>
          <p:cNvPr id="78853" name="Slide Number Placeholder 25"/>
          <p:cNvSpPr>
            <a:spLocks noGrp="1"/>
          </p:cNvSpPr>
          <p:nvPr>
            <p:ph type="sldNum" sz="quarter" idx="12"/>
          </p:nvPr>
        </p:nvSpPr>
        <p:spPr bwMode="auto">
          <a:noFill/>
          <a:ln>
            <a:miter lim="800000"/>
            <a:headEnd/>
            <a:tailEnd/>
          </a:ln>
        </p:spPr>
        <p:txBody>
          <a:bodyPr/>
          <a:lstStyle/>
          <a:p>
            <a:fld id="{844278C8-4A83-4E2D-8311-3EB631D547B2}" type="slidenum">
              <a:rPr lang="en-US" smtClean="0"/>
              <a:pPr/>
              <a:t>64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0" y="411163"/>
            <a:ext cx="8507413"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Participant Demographics</a:t>
            </a:r>
          </a:p>
        </p:txBody>
      </p:sp>
      <p:graphicFrame>
        <p:nvGraphicFramePr>
          <p:cNvPr id="6" name="Chart 5"/>
          <p:cNvGraphicFramePr>
            <a:graphicFrameLocks/>
          </p:cNvGraphicFramePr>
          <p:nvPr/>
        </p:nvGraphicFramePr>
        <p:xfrm>
          <a:off x="-276225" y="3848100"/>
          <a:ext cx="3683000" cy="3162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441325" y="1328738"/>
          <a:ext cx="3594100" cy="27098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5154613" y="3848100"/>
          <a:ext cx="3684587" cy="31623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nvGraphicFramePr>
        <p:xfrm>
          <a:off x="4991100" y="1328738"/>
          <a:ext cx="3592513" cy="2709862"/>
        </p:xfrm>
        <a:graphic>
          <a:graphicData uri="http://schemas.openxmlformats.org/drawingml/2006/chart">
            <c:chart xmlns:c="http://schemas.openxmlformats.org/drawingml/2006/chart" xmlns:r="http://schemas.openxmlformats.org/officeDocument/2006/relationships" r:id="rId6"/>
          </a:graphicData>
        </a:graphic>
      </p:graphicFrame>
      <p:cxnSp>
        <p:nvCxnSpPr>
          <p:cNvPr id="17" name="Straight Connector 16"/>
          <p:cNvCxnSpPr>
            <a:cxnSpLocks noChangeShapeType="1"/>
          </p:cNvCxnSpPr>
          <p:nvPr/>
        </p:nvCxnSpPr>
        <p:spPr bwMode="auto">
          <a:xfrm rot="5400000">
            <a:off x="815976" y="4114800"/>
            <a:ext cx="4876800" cy="3175"/>
          </a:xfrm>
          <a:prstGeom prst="line">
            <a:avLst/>
          </a:prstGeom>
          <a:noFill/>
          <a:ln w="38100" cap="rnd" cmpd="tri" algn="ctr">
            <a:solidFill>
              <a:schemeClr val="tx1"/>
            </a:solidFill>
            <a:prstDash val="sysDot"/>
            <a:round/>
            <a:headEnd/>
            <a:tailEnd/>
          </a:ln>
        </p:spPr>
      </p:cxnSp>
      <p:cxnSp>
        <p:nvCxnSpPr>
          <p:cNvPr id="18" name="Straight Connector 17"/>
          <p:cNvCxnSpPr>
            <a:cxnSpLocks noChangeShapeType="1"/>
          </p:cNvCxnSpPr>
          <p:nvPr/>
        </p:nvCxnSpPr>
        <p:spPr bwMode="auto">
          <a:xfrm rot="5400000">
            <a:off x="3102769" y="4114006"/>
            <a:ext cx="4876800" cy="1588"/>
          </a:xfrm>
          <a:prstGeom prst="line">
            <a:avLst/>
          </a:prstGeom>
          <a:noFill/>
          <a:ln w="38100" cap="rnd" cmpd="tri" algn="ctr">
            <a:solidFill>
              <a:schemeClr val="tx1"/>
            </a:solidFill>
            <a:prstDash val="sysDot"/>
            <a:round/>
            <a:headEnd/>
            <a:tailEnd/>
          </a:ln>
        </p:spPr>
      </p:cxnSp>
      <p:grpSp>
        <p:nvGrpSpPr>
          <p:cNvPr id="2" name="Group 28"/>
          <p:cNvGrpSpPr>
            <a:grpSpLocks/>
          </p:cNvGrpSpPr>
          <p:nvPr/>
        </p:nvGrpSpPr>
        <p:grpSpPr bwMode="auto">
          <a:xfrm>
            <a:off x="2849563" y="682625"/>
            <a:ext cx="3244850" cy="6905625"/>
            <a:chOff x="3176122" y="682236"/>
            <a:chExt cx="3245184" cy="6906341"/>
          </a:xfrm>
        </p:grpSpPr>
        <p:sp>
          <p:nvSpPr>
            <p:cNvPr id="23" name="Pie 22"/>
            <p:cNvSpPr/>
            <p:nvPr/>
          </p:nvSpPr>
          <p:spPr bwMode="auto">
            <a:xfrm rot="3358486">
              <a:off x="3214225" y="644133"/>
              <a:ext cx="3048316" cy="3124522"/>
            </a:xfrm>
            <a:prstGeom prst="pie">
              <a:avLst>
                <a:gd name="adj1" fmla="val 26445"/>
                <a:gd name="adj2" fmla="val 3849938"/>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dirty="0">
                <a:latin typeface="+mn-lt"/>
                <a:ea typeface="+mn-ea"/>
              </a:endParaRPr>
            </a:p>
          </p:txBody>
        </p:sp>
        <p:sp>
          <p:nvSpPr>
            <p:cNvPr id="25" name="Pie 24"/>
            <p:cNvSpPr/>
            <p:nvPr/>
          </p:nvSpPr>
          <p:spPr bwMode="auto">
            <a:xfrm rot="14392385">
              <a:off x="3334887" y="4502158"/>
              <a:ext cx="3048316" cy="3124522"/>
            </a:xfrm>
            <a:prstGeom prst="pie">
              <a:avLst>
                <a:gd name="adj1" fmla="val 199863"/>
                <a:gd name="adj2" fmla="val 3583753"/>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wrap="none"/>
            <a:lstStyle/>
            <a:p>
              <a:pPr defTabSz="914400">
                <a:defRPr/>
              </a:pPr>
              <a:endParaRPr lang="en-US" dirty="0">
                <a:latin typeface="+mn-lt"/>
                <a:ea typeface="+mn-ea"/>
              </a:endParaRPr>
            </a:p>
          </p:txBody>
        </p:sp>
        <p:grpSp>
          <p:nvGrpSpPr>
            <p:cNvPr id="79888" name="Group 27"/>
            <p:cNvGrpSpPr>
              <a:grpSpLocks/>
            </p:cNvGrpSpPr>
            <p:nvPr/>
          </p:nvGrpSpPr>
          <p:grpSpPr bwMode="auto">
            <a:xfrm>
              <a:off x="4254138" y="2964673"/>
              <a:ext cx="1079861" cy="2145192"/>
              <a:chOff x="4254138" y="2964673"/>
              <a:chExt cx="1079861" cy="2145192"/>
            </a:xfrm>
          </p:grpSpPr>
          <p:sp>
            <p:nvSpPr>
              <p:cNvPr id="24" name="TextBox 23"/>
              <p:cNvSpPr txBox="1"/>
              <p:nvPr/>
            </p:nvSpPr>
            <p:spPr>
              <a:xfrm>
                <a:off x="4254145" y="2965298"/>
                <a:ext cx="990702" cy="462011"/>
              </a:xfrm>
              <a:prstGeom prst="rect">
                <a:avLst/>
              </a:prstGeom>
              <a:noFill/>
            </p:spPr>
            <p:txBody>
              <a:bodyPr>
                <a:spAutoFit/>
              </a:bodyPr>
              <a:lstStyle/>
              <a:p>
                <a:pPr algn="ctr" defTabSz="914400">
                  <a:defRPr/>
                </a:pPr>
                <a:r>
                  <a:rPr lang="en-US" dirty="0">
                    <a:latin typeface="+mn-lt"/>
                    <a:ea typeface="+mn-ea"/>
                  </a:rPr>
                  <a:t>18%</a:t>
                </a:r>
              </a:p>
            </p:txBody>
          </p:sp>
          <p:sp>
            <p:nvSpPr>
              <p:cNvPr id="26" name="TextBox 25"/>
              <p:cNvSpPr txBox="1"/>
              <p:nvPr/>
            </p:nvSpPr>
            <p:spPr>
              <a:xfrm>
                <a:off x="4343054" y="4648222"/>
                <a:ext cx="990702" cy="462011"/>
              </a:xfrm>
              <a:prstGeom prst="rect">
                <a:avLst/>
              </a:prstGeom>
              <a:noFill/>
            </p:spPr>
            <p:txBody>
              <a:bodyPr>
                <a:spAutoFit/>
              </a:bodyPr>
              <a:lstStyle/>
              <a:p>
                <a:pPr algn="ctr" defTabSz="914400">
                  <a:defRPr/>
                </a:pPr>
                <a:r>
                  <a:rPr lang="en-US" dirty="0">
                    <a:latin typeface="+mn-lt"/>
                    <a:ea typeface="+mn-ea"/>
                  </a:rPr>
                  <a:t>16%</a:t>
                </a:r>
              </a:p>
            </p:txBody>
          </p:sp>
        </p:grpSp>
        <p:sp>
          <p:nvSpPr>
            <p:cNvPr id="27" name="TextBox 26"/>
            <p:cNvSpPr txBox="1"/>
            <p:nvPr/>
          </p:nvSpPr>
          <p:spPr>
            <a:xfrm>
              <a:off x="3885807" y="3962351"/>
              <a:ext cx="1813112" cy="369926"/>
            </a:xfrm>
            <a:prstGeom prst="rect">
              <a:avLst/>
            </a:prstGeom>
            <a:noFill/>
          </p:spPr>
          <p:txBody>
            <a:bodyPr wrap="none">
              <a:spAutoFit/>
            </a:bodyPr>
            <a:lstStyle/>
            <a:p>
              <a:pPr marL="234950" indent="-234950" defTabSz="914400">
                <a:buClr>
                  <a:schemeClr val="bg1">
                    <a:lumMod val="40000"/>
                    <a:lumOff val="60000"/>
                  </a:schemeClr>
                </a:buClr>
                <a:buFont typeface="Arial" pitchFamily="34" charset="0"/>
                <a:buChar char="■"/>
                <a:defRPr/>
              </a:pPr>
              <a:r>
                <a:rPr lang="en-US" sz="1800" dirty="0">
                  <a:latin typeface="+mn-lt"/>
                  <a:ea typeface="+mn-ea"/>
                </a:rPr>
                <a:t>&lt;18 years old</a:t>
              </a:r>
            </a:p>
          </p:txBody>
        </p:sp>
      </p:grpSp>
      <p:sp>
        <p:nvSpPr>
          <p:cNvPr id="21" name="Rectangle 20"/>
          <p:cNvSpPr>
            <a:spLocks noChangeArrowheads="1"/>
          </p:cNvSpPr>
          <p:nvPr/>
        </p:nvSpPr>
        <p:spPr bwMode="auto">
          <a:xfrm>
            <a:off x="3192463" y="1524000"/>
            <a:ext cx="2286000" cy="5334000"/>
          </a:xfrm>
          <a:prstGeom prst="rect">
            <a:avLst/>
          </a:prstGeom>
          <a:solidFill>
            <a:schemeClr val="accent1">
              <a:lumMod val="60000"/>
              <a:lumOff val="40000"/>
              <a:alpha val="39999"/>
            </a:schemeClr>
          </a:solidFill>
          <a:ln w="9525" algn="ctr">
            <a:noFill/>
            <a:round/>
            <a:headEnd/>
            <a:tailEnd/>
          </a:ln>
        </p:spPr>
        <p:txBody>
          <a:bodyPr wrap="none"/>
          <a:lstStyle/>
          <a:p>
            <a:pPr defTabSz="914400">
              <a:defRPr/>
            </a:pPr>
            <a:endParaRPr lang="en-US">
              <a:latin typeface="Times New Roman" pitchFamily="18" charset="0"/>
              <a:cs typeface="Arial" charset="0"/>
            </a:endParaRPr>
          </a:p>
        </p:txBody>
      </p:sp>
      <p:sp>
        <p:nvSpPr>
          <p:cNvPr id="79883" name="Slide Number Placeholder 18"/>
          <p:cNvSpPr>
            <a:spLocks noGrp="1"/>
          </p:cNvSpPr>
          <p:nvPr>
            <p:ph type="sldNum" sz="quarter" idx="12"/>
          </p:nvPr>
        </p:nvSpPr>
        <p:spPr bwMode="auto">
          <a:noFill/>
          <a:ln>
            <a:miter lim="800000"/>
            <a:headEnd/>
            <a:tailEnd/>
          </a:ln>
        </p:spPr>
        <p:txBody>
          <a:bodyPr/>
          <a:lstStyle/>
          <a:p>
            <a:fld id="{ABD24DF7-34E6-45DC-941D-C1913194C015}" type="slidenum">
              <a:rPr lang="en-US" smtClean="0"/>
              <a:pPr/>
              <a:t>65</a:t>
            </a:fld>
            <a:endParaRPr lang="en-US" smtClean="0"/>
          </a:p>
        </p:txBody>
      </p:sp>
      <p:sp>
        <p:nvSpPr>
          <p:cNvPr id="28" name="Rectangle 27"/>
          <p:cNvSpPr>
            <a:spLocks noChangeArrowheads="1"/>
          </p:cNvSpPr>
          <p:nvPr/>
        </p:nvSpPr>
        <p:spPr bwMode="auto">
          <a:xfrm>
            <a:off x="603250" y="1524000"/>
            <a:ext cx="2590800" cy="5334000"/>
          </a:xfrm>
          <a:prstGeom prst="rect">
            <a:avLst/>
          </a:prstGeom>
          <a:solidFill>
            <a:schemeClr val="accent1">
              <a:lumMod val="60000"/>
              <a:lumOff val="40000"/>
              <a:alpha val="39999"/>
            </a:schemeClr>
          </a:solidFill>
          <a:ln w="9525" algn="ctr">
            <a:noFill/>
            <a:round/>
            <a:headEnd/>
            <a:tailEnd/>
          </a:ln>
        </p:spPr>
        <p:txBody>
          <a:bodyPr wrap="none"/>
          <a:lstStyle/>
          <a:p>
            <a:pPr defTabSz="914400">
              <a:defRPr/>
            </a:pPr>
            <a:endParaRPr lang="en-US" dirty="0">
              <a:solidFill>
                <a:srgbClr val="002060"/>
              </a:solidFill>
              <a:latin typeface="Times New Roman" pitchFamily="18" charset="0"/>
            </a:endParaRPr>
          </a:p>
        </p:txBody>
      </p:sp>
      <p:sp>
        <p:nvSpPr>
          <p:cNvPr id="29" name="Rectangle 28"/>
          <p:cNvSpPr>
            <a:spLocks noChangeArrowheads="1"/>
          </p:cNvSpPr>
          <p:nvPr/>
        </p:nvSpPr>
        <p:spPr bwMode="auto">
          <a:xfrm>
            <a:off x="5478463" y="1524000"/>
            <a:ext cx="3276600" cy="5334000"/>
          </a:xfrm>
          <a:prstGeom prst="rect">
            <a:avLst/>
          </a:prstGeom>
          <a:solidFill>
            <a:schemeClr val="accent1">
              <a:lumMod val="60000"/>
              <a:lumOff val="40000"/>
              <a:alpha val="39999"/>
            </a:schemeClr>
          </a:solidFill>
          <a:ln w="9525" algn="ctr">
            <a:noFill/>
            <a:round/>
            <a:headEnd/>
            <a:tailEnd/>
          </a:ln>
        </p:spPr>
        <p:txBody>
          <a:bodyPr wrap="none"/>
          <a:lstStyle/>
          <a:p>
            <a:pPr defTabSz="914400">
              <a:defRPr/>
            </a:pPr>
            <a:endParaRPr lang="en-US" dirty="0">
              <a:solidFill>
                <a:srgbClr val="00206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10" grpId="0">
        <p:bldAsOne/>
      </p:bldGraphic>
      <p:bldGraphic spid="11" grpId="0">
        <p:bldAsOne/>
      </p:bldGraphic>
      <p:bldP spid="21" grpId="0" animBg="1"/>
      <p:bldP spid="28" grpId="0" animBg="1"/>
      <p:bldP spid="2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4"/>
          <p:cNvSpPr txBox="1">
            <a:spLocks noGrp="1" noChangeArrowheads="1"/>
          </p:cNvSpPr>
          <p:nvPr/>
        </p:nvSpPr>
        <p:spPr bwMode="auto">
          <a:xfrm>
            <a:off x="6732588"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80899" name="Title 1"/>
          <p:cNvSpPr>
            <a:spLocks noGrp="1"/>
          </p:cNvSpPr>
          <p:nvPr>
            <p:ph type="title" idx="4294967295"/>
          </p:nvPr>
        </p:nvSpPr>
        <p:spPr>
          <a:xfrm>
            <a:off x="0" y="158750"/>
            <a:ext cx="8372475"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The Results</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Opioid Positive Urine Tests</a:t>
            </a:r>
          </a:p>
        </p:txBody>
      </p:sp>
      <p:pic>
        <p:nvPicPr>
          <p:cNvPr id="80900" name="Picture 2"/>
          <p:cNvPicPr>
            <a:picLocks noGrp="1" noChangeAspect="1" noChangeArrowheads="1"/>
          </p:cNvPicPr>
          <p:nvPr>
            <p:ph idx="4294967295"/>
          </p:nvPr>
        </p:nvPicPr>
        <p:blipFill>
          <a:blip r:embed="rId3"/>
          <a:srcRect/>
          <a:stretch>
            <a:fillRect/>
          </a:stretch>
        </p:blipFill>
        <p:spPr>
          <a:xfrm>
            <a:off x="636588" y="1409700"/>
            <a:ext cx="7086600" cy="4876800"/>
          </a:xfrm>
        </p:spPr>
      </p:pic>
      <p:sp>
        <p:nvSpPr>
          <p:cNvPr id="12" name="Rectangle 11"/>
          <p:cNvSpPr>
            <a:spLocks noChangeArrowheads="1"/>
          </p:cNvSpPr>
          <p:nvPr/>
        </p:nvSpPr>
        <p:spPr bwMode="auto">
          <a:xfrm>
            <a:off x="3398838" y="1838325"/>
            <a:ext cx="4168775" cy="3581400"/>
          </a:xfrm>
          <a:prstGeom prst="rect">
            <a:avLst/>
          </a:prstGeom>
          <a:solidFill>
            <a:schemeClr val="bg1"/>
          </a:solidFill>
          <a:ln w="9525">
            <a:noFill/>
            <a:round/>
            <a:headEnd/>
            <a:tailEnd/>
          </a:ln>
        </p:spPr>
        <p:txBody>
          <a:bodyPr wrap="none"/>
          <a:lstStyle/>
          <a:p>
            <a:pPr defTabSz="914400"/>
            <a:endParaRPr lang="en-US">
              <a:latin typeface="Times New Roman" pitchFamily="18" charset="0"/>
              <a:cs typeface="Arial" charset="0"/>
            </a:endParaRPr>
          </a:p>
        </p:txBody>
      </p:sp>
      <p:sp>
        <p:nvSpPr>
          <p:cNvPr id="15" name="Rectangle 14"/>
          <p:cNvSpPr>
            <a:spLocks noChangeArrowheads="1"/>
          </p:cNvSpPr>
          <p:nvPr/>
        </p:nvSpPr>
        <p:spPr bwMode="auto">
          <a:xfrm>
            <a:off x="2963863" y="1838325"/>
            <a:ext cx="3775075" cy="3581400"/>
          </a:xfrm>
          <a:prstGeom prst="rect">
            <a:avLst/>
          </a:prstGeom>
          <a:solidFill>
            <a:schemeClr val="bg1"/>
          </a:solidFill>
          <a:ln w="9525">
            <a:noFill/>
            <a:round/>
            <a:headEnd/>
            <a:tailEnd/>
          </a:ln>
        </p:spPr>
        <p:txBody>
          <a:bodyPr wrap="none"/>
          <a:lstStyle/>
          <a:p>
            <a:pPr defTabSz="914400"/>
            <a:endParaRPr lang="en-US">
              <a:latin typeface="Times New Roman" pitchFamily="18" charset="0"/>
              <a:cs typeface="Arial" charset="0"/>
            </a:endParaRPr>
          </a:p>
        </p:txBody>
      </p:sp>
      <p:sp>
        <p:nvSpPr>
          <p:cNvPr id="16" name="Rectangle 15"/>
          <p:cNvSpPr>
            <a:spLocks noChangeArrowheads="1"/>
          </p:cNvSpPr>
          <p:nvPr/>
        </p:nvSpPr>
        <p:spPr bwMode="auto">
          <a:xfrm>
            <a:off x="1779588" y="1838325"/>
            <a:ext cx="2667000" cy="3581400"/>
          </a:xfrm>
          <a:prstGeom prst="rect">
            <a:avLst/>
          </a:prstGeom>
          <a:solidFill>
            <a:schemeClr val="bg1"/>
          </a:solidFill>
          <a:ln w="9525">
            <a:noFill/>
            <a:round/>
            <a:headEnd/>
            <a:tailEnd/>
          </a:ln>
        </p:spPr>
        <p:txBody>
          <a:bodyPr wrap="none"/>
          <a:lstStyle/>
          <a:p>
            <a:pPr defTabSz="914400"/>
            <a:endParaRPr lang="en-US">
              <a:latin typeface="Times New Roman" pitchFamily="18" charset="0"/>
              <a:cs typeface="Arial" charset="0"/>
            </a:endParaRPr>
          </a:p>
        </p:txBody>
      </p:sp>
      <p:pic>
        <p:nvPicPr>
          <p:cNvPr id="80904" name="Picture 4"/>
          <p:cNvPicPr>
            <a:picLocks noChangeAspect="1" noChangeArrowheads="1"/>
          </p:cNvPicPr>
          <p:nvPr/>
        </p:nvPicPr>
        <p:blipFill>
          <a:blip r:embed="rId4"/>
          <a:srcRect/>
          <a:stretch>
            <a:fillRect/>
          </a:stretch>
        </p:blipFill>
        <p:spPr bwMode="auto">
          <a:xfrm>
            <a:off x="5132388" y="4346575"/>
            <a:ext cx="2105025" cy="698500"/>
          </a:xfrm>
          <a:prstGeom prst="rect">
            <a:avLst/>
          </a:prstGeom>
          <a:noFill/>
          <a:ln w="9525">
            <a:noFill/>
            <a:miter lim="800000"/>
            <a:headEnd/>
            <a:tailEnd/>
          </a:ln>
        </p:spPr>
      </p:pic>
      <p:sp>
        <p:nvSpPr>
          <p:cNvPr id="80905" name="Slide Number Placeholder 8"/>
          <p:cNvSpPr>
            <a:spLocks noGrp="1"/>
          </p:cNvSpPr>
          <p:nvPr>
            <p:ph type="sldNum" sz="quarter" idx="12"/>
          </p:nvPr>
        </p:nvSpPr>
        <p:spPr bwMode="auto">
          <a:noFill/>
          <a:ln>
            <a:miter lim="800000"/>
            <a:headEnd/>
            <a:tailEnd/>
          </a:ln>
        </p:spPr>
        <p:txBody>
          <a:bodyPr/>
          <a:lstStyle/>
          <a:p>
            <a:fld id="{9BE09B33-2538-45A9-AFB4-CAC816C6ABE7}" type="slidenum">
              <a:rPr lang="en-US" smtClean="0"/>
              <a:pPr/>
              <a:t>66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39" name="Object 147"/>
          <p:cNvGraphicFramePr>
            <a:graphicFrameLocks noChangeAspect="1"/>
          </p:cNvGraphicFramePr>
          <p:nvPr/>
        </p:nvGraphicFramePr>
        <p:xfrm>
          <a:off x="5616575" y="990600"/>
          <a:ext cx="3581400" cy="4067175"/>
        </p:xfrm>
        <a:graphic>
          <a:graphicData uri="http://schemas.openxmlformats.org/presentationml/2006/ole">
            <mc:AlternateContent xmlns:mc="http://schemas.openxmlformats.org/markup-compatibility/2006">
              <mc:Choice xmlns:v="urn:schemas-microsoft-com:vml" Requires="v">
                <p:oleObj spid="_x0000_s2055" name="Chart" r:id="rId4" imgW="6096000" imgH="4067266" progId="MSGraph.Chart.8">
                  <p:embed followColorScheme="full"/>
                </p:oleObj>
              </mc:Choice>
              <mc:Fallback>
                <p:oleObj name="Chart" r:id="rId4" imgW="6096000" imgH="4067266" progId="MSGraph.Chart.8">
                  <p:embed followColorScheme="full"/>
                  <p:pic>
                    <p:nvPicPr>
                      <p:cNvPr id="0" name="Object 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575" y="990600"/>
                        <a:ext cx="35814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941" name="Object 149"/>
          <p:cNvGraphicFramePr>
            <a:graphicFrameLocks noChangeAspect="1"/>
          </p:cNvGraphicFramePr>
          <p:nvPr/>
        </p:nvGraphicFramePr>
        <p:xfrm>
          <a:off x="5616575" y="1447800"/>
          <a:ext cx="3581400" cy="4067175"/>
        </p:xfrm>
        <a:graphic>
          <a:graphicData uri="http://schemas.openxmlformats.org/presentationml/2006/ole">
            <mc:AlternateContent xmlns:mc="http://schemas.openxmlformats.org/markup-compatibility/2006">
              <mc:Choice xmlns:v="urn:schemas-microsoft-com:vml" Requires="v">
                <p:oleObj spid="_x0000_s2056" name="Chart" r:id="rId6" imgW="6096000" imgH="4067266" progId="MSGraph.Chart.8">
                  <p:embed followColorScheme="full"/>
                </p:oleObj>
              </mc:Choice>
              <mc:Fallback>
                <p:oleObj name="Chart" r:id="rId6" imgW="6096000" imgH="4067266" progId="MSGraph.Chart.8">
                  <p:embed followColorScheme="full"/>
                  <p:pic>
                    <p:nvPicPr>
                      <p:cNvPr id="0" name="Object 1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6575" y="1447800"/>
                        <a:ext cx="35814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942" name="Object 150"/>
          <p:cNvGraphicFramePr>
            <a:graphicFrameLocks noChangeAspect="1"/>
          </p:cNvGraphicFramePr>
          <p:nvPr/>
        </p:nvGraphicFramePr>
        <p:xfrm>
          <a:off x="5616575" y="1981200"/>
          <a:ext cx="3581400" cy="4067175"/>
        </p:xfrm>
        <a:graphic>
          <a:graphicData uri="http://schemas.openxmlformats.org/presentationml/2006/ole">
            <mc:AlternateContent xmlns:mc="http://schemas.openxmlformats.org/markup-compatibility/2006">
              <mc:Choice xmlns:v="urn:schemas-microsoft-com:vml" Requires="v">
                <p:oleObj spid="_x0000_s2057" name="Chart" r:id="rId8" imgW="6096000" imgH="4067266" progId="MSGraph.Chart.8">
                  <p:embed followColorScheme="full"/>
                </p:oleObj>
              </mc:Choice>
              <mc:Fallback>
                <p:oleObj name="Chart" r:id="rId8" imgW="6096000" imgH="4067266" progId="MSGraph.Chart.8">
                  <p:embed followColorScheme="full"/>
                  <p:pic>
                    <p:nvPicPr>
                      <p:cNvPr id="0" name="Object 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6575" y="1981200"/>
                        <a:ext cx="35814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943" name="Object 151"/>
          <p:cNvGraphicFramePr>
            <a:graphicFrameLocks noChangeAspect="1"/>
          </p:cNvGraphicFramePr>
          <p:nvPr/>
        </p:nvGraphicFramePr>
        <p:xfrm>
          <a:off x="5616575" y="2790825"/>
          <a:ext cx="3581400" cy="4067175"/>
        </p:xfrm>
        <a:graphic>
          <a:graphicData uri="http://schemas.openxmlformats.org/presentationml/2006/ole">
            <mc:AlternateContent xmlns:mc="http://schemas.openxmlformats.org/markup-compatibility/2006">
              <mc:Choice xmlns:v="urn:schemas-microsoft-com:vml" Requires="v">
                <p:oleObj spid="_x0000_s2058" name="Chart" r:id="rId10" imgW="6096000" imgH="4067266" progId="MSGraph.Chart.8">
                  <p:embed followColorScheme="full"/>
                </p:oleObj>
              </mc:Choice>
              <mc:Fallback>
                <p:oleObj name="Chart" r:id="rId10" imgW="6096000" imgH="4067266" progId="MSGraph.Chart.8">
                  <p:embed followColorScheme="full"/>
                  <p:pic>
                    <p:nvPicPr>
                      <p:cNvPr id="0" name="Object 1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6575" y="2790825"/>
                        <a:ext cx="35814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944" name="Object 152"/>
          <p:cNvGraphicFramePr>
            <a:graphicFrameLocks noChangeAspect="1"/>
          </p:cNvGraphicFramePr>
          <p:nvPr/>
        </p:nvGraphicFramePr>
        <p:xfrm>
          <a:off x="5616575" y="2790825"/>
          <a:ext cx="3581400" cy="4067175"/>
        </p:xfrm>
        <a:graphic>
          <a:graphicData uri="http://schemas.openxmlformats.org/presentationml/2006/ole">
            <mc:AlternateContent xmlns:mc="http://schemas.openxmlformats.org/markup-compatibility/2006">
              <mc:Choice xmlns:v="urn:schemas-microsoft-com:vml" Requires="v">
                <p:oleObj spid="_x0000_s2059" name="Chart" r:id="rId12" imgW="6096000" imgH="4067266" progId="MSGraph.Chart.8">
                  <p:embed followColorScheme="full"/>
                </p:oleObj>
              </mc:Choice>
              <mc:Fallback>
                <p:oleObj name="Chart" r:id="rId12" imgW="6096000" imgH="4067266" progId="MSGraph.Chart.8">
                  <p:embed followColorScheme="full"/>
                  <p:pic>
                    <p:nvPicPr>
                      <p:cNvPr id="0" name="Object 1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16575" y="2790825"/>
                        <a:ext cx="35814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945" name="Rectangle 153"/>
          <p:cNvSpPr>
            <a:spLocks noChangeArrowheads="1"/>
          </p:cNvSpPr>
          <p:nvPr/>
        </p:nvSpPr>
        <p:spPr bwMode="auto">
          <a:xfrm>
            <a:off x="0" y="990600"/>
            <a:ext cx="9144000" cy="5867400"/>
          </a:xfrm>
          <a:prstGeom prst="rect">
            <a:avLst/>
          </a:prstGeom>
          <a:solidFill>
            <a:schemeClr val="bg1"/>
          </a:solidFill>
          <a:ln w="9525">
            <a:solidFill>
              <a:srgbClr val="60CCE2"/>
            </a:solidFill>
            <a:miter lim="800000"/>
            <a:headEnd/>
            <a:tailEnd/>
          </a:ln>
        </p:spPr>
        <p:txBody>
          <a:bodyPr wrap="none" anchor="ctr"/>
          <a:lstStyle/>
          <a:p>
            <a:pPr defTabSz="914400"/>
            <a:endParaRPr lang="en-US">
              <a:latin typeface="Times New Roman" pitchFamily="18" charset="0"/>
              <a:cs typeface="Arial" charset="0"/>
            </a:endParaRPr>
          </a:p>
        </p:txBody>
      </p:sp>
      <p:sp>
        <p:nvSpPr>
          <p:cNvPr id="2056" name="Title 1"/>
          <p:cNvSpPr>
            <a:spLocks noGrp="1"/>
          </p:cNvSpPr>
          <p:nvPr>
            <p:ph type="title" idx="4294967295"/>
          </p:nvPr>
        </p:nvSpPr>
        <p:spPr>
          <a:xfrm>
            <a:off x="0" y="334963"/>
            <a:ext cx="85598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What About Other Indicators?</a:t>
            </a:r>
          </a:p>
        </p:txBody>
      </p:sp>
      <p:graphicFrame>
        <p:nvGraphicFramePr>
          <p:cNvPr id="150606" name="Group 78"/>
          <p:cNvGraphicFramePr>
            <a:graphicFrameLocks noGrp="1"/>
          </p:cNvGraphicFramePr>
          <p:nvPr/>
        </p:nvGraphicFramePr>
        <p:xfrm>
          <a:off x="152400" y="1295400"/>
          <a:ext cx="5499100" cy="5060315"/>
        </p:xfrm>
        <a:graphic>
          <a:graphicData uri="http://schemas.openxmlformats.org/drawingml/2006/table">
            <a:tbl>
              <a:tblPr/>
              <a:tblGrid>
                <a:gridCol w="3733800"/>
                <a:gridCol w="776288"/>
                <a:gridCol w="989012"/>
              </a:tblGrid>
              <a:tr h="2873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cs typeface="Arial" charset="0"/>
                        </a:rPr>
                        <a:t>Detox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cs typeface="Arial" charset="0"/>
                        </a:rPr>
                        <a:t>12-Wk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Retention in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 Counseling Sessions Attended (Mean)**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Additional Addiction Tx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cs typeface="Arial" charset="0"/>
                        </a:rPr>
                        <a:t>(after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Alcohol Use During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Alcohol Use After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Marijuana Use During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Marijuana Use After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Cocaine Use During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Cocaine Use After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IDU During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rPr>
                        <a:t>IDU After 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935" name="Rectangle 143"/>
          <p:cNvSpPr>
            <a:spLocks noChangeArrowheads="1"/>
          </p:cNvSpPr>
          <p:nvPr/>
        </p:nvSpPr>
        <p:spPr bwMode="auto">
          <a:xfrm>
            <a:off x="147638" y="3973513"/>
            <a:ext cx="5503862" cy="396875"/>
          </a:xfrm>
          <a:prstGeom prst="rect">
            <a:avLst/>
          </a:prstGeom>
          <a:solidFill>
            <a:srgbClr val="FFC000">
              <a:alpha val="39607"/>
            </a:srgbClr>
          </a:solidFill>
          <a:ln w="9525">
            <a:solidFill>
              <a:schemeClr val="tx1"/>
            </a:solidFill>
            <a:miter lim="800000"/>
            <a:headEnd/>
            <a:tailEnd/>
          </a:ln>
        </p:spPr>
        <p:txBody>
          <a:bodyPr wrap="none" anchor="ctr"/>
          <a:lstStyle/>
          <a:p>
            <a:pPr defTabSz="914400"/>
            <a:endParaRPr lang="en-US">
              <a:latin typeface="Times New Roman" pitchFamily="18" charset="0"/>
              <a:cs typeface="Arial" charset="0"/>
            </a:endParaRPr>
          </a:p>
        </p:txBody>
      </p:sp>
      <p:sp>
        <p:nvSpPr>
          <p:cNvPr id="33934" name="Rectangle 142"/>
          <p:cNvSpPr>
            <a:spLocks noChangeArrowheads="1"/>
          </p:cNvSpPr>
          <p:nvPr/>
        </p:nvSpPr>
        <p:spPr bwMode="auto">
          <a:xfrm>
            <a:off x="152400" y="2092325"/>
            <a:ext cx="5499100" cy="698500"/>
          </a:xfrm>
          <a:prstGeom prst="rect">
            <a:avLst/>
          </a:prstGeom>
          <a:solidFill>
            <a:srgbClr val="FFC000">
              <a:alpha val="39607"/>
            </a:srgbClr>
          </a:solidFill>
          <a:ln w="9525">
            <a:solidFill>
              <a:schemeClr val="tx1"/>
            </a:solidFill>
            <a:miter lim="800000"/>
            <a:headEnd/>
            <a:tailEnd/>
          </a:ln>
        </p:spPr>
        <p:txBody>
          <a:bodyPr wrap="none" anchor="ctr"/>
          <a:lstStyle/>
          <a:p>
            <a:pPr defTabSz="914400"/>
            <a:endParaRPr lang="en-US">
              <a:latin typeface="Times New Roman" pitchFamily="18" charset="0"/>
              <a:cs typeface="Arial" charset="0"/>
            </a:endParaRPr>
          </a:p>
        </p:txBody>
      </p:sp>
      <p:sp>
        <p:nvSpPr>
          <p:cNvPr id="33937" name="Rectangle 145"/>
          <p:cNvSpPr>
            <a:spLocks noChangeArrowheads="1"/>
          </p:cNvSpPr>
          <p:nvPr/>
        </p:nvSpPr>
        <p:spPr bwMode="auto">
          <a:xfrm>
            <a:off x="152400" y="4764088"/>
            <a:ext cx="5499100" cy="395287"/>
          </a:xfrm>
          <a:prstGeom prst="rect">
            <a:avLst/>
          </a:prstGeom>
          <a:solidFill>
            <a:srgbClr val="FFC000">
              <a:alpha val="39607"/>
            </a:srgbClr>
          </a:solidFill>
          <a:ln w="9525">
            <a:solidFill>
              <a:schemeClr val="tx1"/>
            </a:solidFill>
            <a:miter lim="800000"/>
            <a:headEnd/>
            <a:tailEnd/>
          </a:ln>
        </p:spPr>
        <p:txBody>
          <a:bodyPr wrap="none" anchor="ctr"/>
          <a:lstStyle/>
          <a:p>
            <a:pPr defTabSz="914400"/>
            <a:endParaRPr lang="en-US">
              <a:latin typeface="Times New Roman" pitchFamily="18" charset="0"/>
              <a:cs typeface="Arial" charset="0"/>
            </a:endParaRPr>
          </a:p>
        </p:txBody>
      </p:sp>
      <p:sp>
        <p:nvSpPr>
          <p:cNvPr id="33938" name="Rectangle 146"/>
          <p:cNvSpPr>
            <a:spLocks noChangeArrowheads="1"/>
          </p:cNvSpPr>
          <p:nvPr/>
        </p:nvSpPr>
        <p:spPr bwMode="auto">
          <a:xfrm>
            <a:off x="152400" y="5562600"/>
            <a:ext cx="5499100" cy="387350"/>
          </a:xfrm>
          <a:prstGeom prst="rect">
            <a:avLst/>
          </a:prstGeom>
          <a:solidFill>
            <a:srgbClr val="FFC000">
              <a:alpha val="39607"/>
            </a:srgbClr>
          </a:solidFill>
          <a:ln w="9525">
            <a:solidFill>
              <a:schemeClr val="tx1"/>
            </a:solidFill>
            <a:miter lim="800000"/>
            <a:headEnd/>
            <a:tailEnd/>
          </a:ln>
        </p:spPr>
        <p:txBody>
          <a:bodyPr wrap="none" anchor="ctr"/>
          <a:lstStyle/>
          <a:p>
            <a:pPr defTabSz="914400"/>
            <a:endParaRPr lang="en-US">
              <a:latin typeface="Times New Roman" pitchFamily="18" charset="0"/>
              <a:cs typeface="Arial" charset="0"/>
            </a:endParaRPr>
          </a:p>
        </p:txBody>
      </p:sp>
      <p:sp>
        <p:nvSpPr>
          <p:cNvPr id="2115" name="TextBox 11"/>
          <p:cNvSpPr txBox="1">
            <a:spLocks noChangeArrowheads="1"/>
          </p:cNvSpPr>
          <p:nvPr/>
        </p:nvSpPr>
        <p:spPr bwMode="auto">
          <a:xfrm>
            <a:off x="381000" y="1295400"/>
            <a:ext cx="2686050" cy="396875"/>
          </a:xfrm>
          <a:prstGeom prst="rect">
            <a:avLst/>
          </a:prstGeom>
          <a:noFill/>
          <a:ln w="9525">
            <a:noFill/>
            <a:miter lim="800000"/>
            <a:headEnd/>
            <a:tailEnd/>
          </a:ln>
        </p:spPr>
        <p:txBody>
          <a:bodyPr wrap="none">
            <a:spAutoFit/>
          </a:bodyPr>
          <a:lstStyle/>
          <a:p>
            <a:pPr defTabSz="914400"/>
            <a:r>
              <a:rPr lang="en-US" sz="2000">
                <a:latin typeface="Calibri" pitchFamily="34" charset="0"/>
                <a:cs typeface="Arial" charset="0"/>
              </a:rPr>
              <a:t>* p&lt;.01, **p=.10 (trend)</a:t>
            </a:r>
          </a:p>
        </p:txBody>
      </p:sp>
      <p:sp>
        <p:nvSpPr>
          <p:cNvPr id="33933" name="Rectangle 141"/>
          <p:cNvSpPr>
            <a:spLocks noChangeArrowheads="1"/>
          </p:cNvSpPr>
          <p:nvPr/>
        </p:nvSpPr>
        <p:spPr bwMode="auto">
          <a:xfrm>
            <a:off x="152400" y="1690688"/>
            <a:ext cx="5499100" cy="401637"/>
          </a:xfrm>
          <a:prstGeom prst="rect">
            <a:avLst/>
          </a:prstGeom>
          <a:solidFill>
            <a:srgbClr val="FFC000">
              <a:alpha val="39607"/>
            </a:srgbClr>
          </a:solidFill>
          <a:ln w="9525">
            <a:solidFill>
              <a:schemeClr val="tx1"/>
            </a:solidFill>
            <a:miter lim="800000"/>
            <a:headEnd/>
            <a:tailEnd/>
          </a:ln>
        </p:spPr>
        <p:txBody>
          <a:bodyPr wrap="none" anchor="ctr"/>
          <a:lstStyle/>
          <a:p>
            <a:pPr defTabSz="914400"/>
            <a:endParaRPr lang="en-US">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933"/>
                                        </p:tgtEl>
                                        <p:attrNameLst>
                                          <p:attrName>style.visibility</p:attrName>
                                        </p:attrNameLst>
                                      </p:cBhvr>
                                      <p:to>
                                        <p:strVal val="visible"/>
                                      </p:to>
                                    </p:set>
                                    <p:animEffect transition="in" filter="wipe(left)">
                                      <p:cBhvr>
                                        <p:cTn id="7" dur="500"/>
                                        <p:tgtEl>
                                          <p:spTgt spid="33933"/>
                                        </p:tgtEl>
                                      </p:cBhvr>
                                    </p:animEffect>
                                  </p:childTnLst>
                                </p:cTn>
                              </p:par>
                              <p:par>
                                <p:cTn id="8" presetID="22" presetClass="exit" presetSubtype="8" fill="hold" grpId="0" nodeType="withEffect">
                                  <p:stCondLst>
                                    <p:cond delay="0"/>
                                  </p:stCondLst>
                                  <p:childTnLst>
                                    <p:animEffect transition="out" filter="wipe(left)">
                                      <p:cBhvr>
                                        <p:cTn id="9" dur="1000"/>
                                        <p:tgtEl>
                                          <p:spTgt spid="33945"/>
                                        </p:tgtEl>
                                      </p:cBhvr>
                                    </p:animEffect>
                                    <p:set>
                                      <p:cBhvr>
                                        <p:cTn id="10" dur="1" fill="hold">
                                          <p:stCondLst>
                                            <p:cond delay="999"/>
                                          </p:stCondLst>
                                        </p:cTn>
                                        <p:tgtEl>
                                          <p:spTgt spid="33945"/>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33939"/>
                                        </p:tgtEl>
                                        <p:attrNameLst>
                                          <p:attrName>style.visibility</p:attrName>
                                        </p:attrNameLst>
                                      </p:cBhvr>
                                      <p:to>
                                        <p:strVal val="visible"/>
                                      </p:to>
                                    </p:set>
                                    <p:animEffect transition="in" filter="wipe(left)">
                                      <p:cBhvr>
                                        <p:cTn id="13" dur="500"/>
                                        <p:tgtEl>
                                          <p:spTgt spid="339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grpId="1" nodeType="clickEffect">
                                  <p:stCondLst>
                                    <p:cond delay="0"/>
                                  </p:stCondLst>
                                  <p:childTnLst>
                                    <p:animEffect transition="out" filter="wipe(left)">
                                      <p:cBhvr>
                                        <p:cTn id="17" dur="500"/>
                                        <p:tgtEl>
                                          <p:spTgt spid="33933"/>
                                        </p:tgtEl>
                                      </p:cBhvr>
                                    </p:animEffect>
                                    <p:set>
                                      <p:cBhvr>
                                        <p:cTn id="18" dur="1" fill="hold">
                                          <p:stCondLst>
                                            <p:cond delay="499"/>
                                          </p:stCondLst>
                                        </p:cTn>
                                        <p:tgtEl>
                                          <p:spTgt spid="33933"/>
                                        </p:tgtEl>
                                        <p:attrNameLst>
                                          <p:attrName>style.visibility</p:attrName>
                                        </p:attrNameLst>
                                      </p:cBhvr>
                                      <p:to>
                                        <p:strVal val="hidden"/>
                                      </p:to>
                                    </p:set>
                                  </p:childTnLst>
                                </p:cTn>
                              </p:par>
                              <p:par>
                                <p:cTn id="19" presetID="22" presetClass="exit" presetSubtype="8" fill="hold" grpId="1" nodeType="withEffect">
                                  <p:stCondLst>
                                    <p:cond delay="0"/>
                                  </p:stCondLst>
                                  <p:childTnLst>
                                    <p:animEffect transition="out" filter="wipe(left)">
                                      <p:cBhvr>
                                        <p:cTn id="20" dur="500"/>
                                        <p:tgtEl>
                                          <p:spTgt spid="33939"/>
                                        </p:tgtEl>
                                      </p:cBhvr>
                                    </p:animEffect>
                                    <p:set>
                                      <p:cBhvr>
                                        <p:cTn id="21" dur="1" fill="hold">
                                          <p:stCondLst>
                                            <p:cond delay="499"/>
                                          </p:stCondLst>
                                        </p:cTn>
                                        <p:tgtEl>
                                          <p:spTgt spid="33939"/>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33934"/>
                                        </p:tgtEl>
                                        <p:attrNameLst>
                                          <p:attrName>style.visibility</p:attrName>
                                        </p:attrNameLst>
                                      </p:cBhvr>
                                      <p:to>
                                        <p:strVal val="visible"/>
                                      </p:to>
                                    </p:set>
                                    <p:animEffect transition="in" filter="wipe(left)">
                                      <p:cBhvr>
                                        <p:cTn id="24" dur="500"/>
                                        <p:tgtEl>
                                          <p:spTgt spid="339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3941"/>
                                        </p:tgtEl>
                                        <p:attrNameLst>
                                          <p:attrName>style.visibility</p:attrName>
                                        </p:attrNameLst>
                                      </p:cBhvr>
                                      <p:to>
                                        <p:strVal val="visible"/>
                                      </p:to>
                                    </p:set>
                                    <p:animEffect transition="in" filter="wipe(left)">
                                      <p:cBhvr>
                                        <p:cTn id="28" dur="500"/>
                                        <p:tgtEl>
                                          <p:spTgt spid="339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8" fill="hold" grpId="1" nodeType="clickEffect">
                                  <p:stCondLst>
                                    <p:cond delay="0"/>
                                  </p:stCondLst>
                                  <p:childTnLst>
                                    <p:animEffect transition="out" filter="wipe(left)">
                                      <p:cBhvr>
                                        <p:cTn id="32" dur="500"/>
                                        <p:tgtEl>
                                          <p:spTgt spid="33941"/>
                                        </p:tgtEl>
                                      </p:cBhvr>
                                    </p:animEffect>
                                    <p:set>
                                      <p:cBhvr>
                                        <p:cTn id="33" dur="1" fill="hold">
                                          <p:stCondLst>
                                            <p:cond delay="499"/>
                                          </p:stCondLst>
                                        </p:cTn>
                                        <p:tgtEl>
                                          <p:spTgt spid="33941"/>
                                        </p:tgtEl>
                                        <p:attrNameLst>
                                          <p:attrName>style.visibility</p:attrName>
                                        </p:attrNameLst>
                                      </p:cBhvr>
                                      <p:to>
                                        <p:strVal val="hidden"/>
                                      </p:to>
                                    </p:set>
                                  </p:childTnLst>
                                </p:cTn>
                              </p:par>
                              <p:par>
                                <p:cTn id="34" presetID="22" presetClass="exit" presetSubtype="8" fill="hold" grpId="1" nodeType="withEffect">
                                  <p:stCondLst>
                                    <p:cond delay="0"/>
                                  </p:stCondLst>
                                  <p:childTnLst>
                                    <p:animEffect transition="out" filter="wipe(left)">
                                      <p:cBhvr>
                                        <p:cTn id="35" dur="500"/>
                                        <p:tgtEl>
                                          <p:spTgt spid="33934"/>
                                        </p:tgtEl>
                                      </p:cBhvr>
                                    </p:animEffect>
                                    <p:set>
                                      <p:cBhvr>
                                        <p:cTn id="36" dur="1" fill="hold">
                                          <p:stCondLst>
                                            <p:cond delay="499"/>
                                          </p:stCondLst>
                                        </p:cTn>
                                        <p:tgtEl>
                                          <p:spTgt spid="33934"/>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33935"/>
                                        </p:tgtEl>
                                        <p:attrNameLst>
                                          <p:attrName>style.visibility</p:attrName>
                                        </p:attrNameLst>
                                      </p:cBhvr>
                                      <p:to>
                                        <p:strVal val="visible"/>
                                      </p:to>
                                    </p:set>
                                    <p:animEffect transition="in" filter="wipe(left)">
                                      <p:cBhvr>
                                        <p:cTn id="39" dur="500"/>
                                        <p:tgtEl>
                                          <p:spTgt spid="33935"/>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3942"/>
                                        </p:tgtEl>
                                        <p:attrNameLst>
                                          <p:attrName>style.visibility</p:attrName>
                                        </p:attrNameLst>
                                      </p:cBhvr>
                                      <p:to>
                                        <p:strVal val="visible"/>
                                      </p:to>
                                    </p:set>
                                    <p:animEffect transition="in" filter="wipe(left)">
                                      <p:cBhvr>
                                        <p:cTn id="43" dur="500"/>
                                        <p:tgtEl>
                                          <p:spTgt spid="339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grpId="1" nodeType="clickEffect">
                                  <p:stCondLst>
                                    <p:cond delay="0"/>
                                  </p:stCondLst>
                                  <p:childTnLst>
                                    <p:animEffect transition="out" filter="wipe(left)">
                                      <p:cBhvr>
                                        <p:cTn id="47" dur="500"/>
                                        <p:tgtEl>
                                          <p:spTgt spid="33935"/>
                                        </p:tgtEl>
                                      </p:cBhvr>
                                    </p:animEffect>
                                    <p:set>
                                      <p:cBhvr>
                                        <p:cTn id="48" dur="1" fill="hold">
                                          <p:stCondLst>
                                            <p:cond delay="499"/>
                                          </p:stCondLst>
                                        </p:cTn>
                                        <p:tgtEl>
                                          <p:spTgt spid="33935"/>
                                        </p:tgtEl>
                                        <p:attrNameLst>
                                          <p:attrName>style.visibility</p:attrName>
                                        </p:attrNameLst>
                                      </p:cBhvr>
                                      <p:to>
                                        <p:strVal val="hidden"/>
                                      </p:to>
                                    </p:set>
                                  </p:childTnLst>
                                </p:cTn>
                              </p:par>
                              <p:par>
                                <p:cTn id="49" presetID="22" presetClass="exit" presetSubtype="8" fill="hold" grpId="1" nodeType="withEffect">
                                  <p:stCondLst>
                                    <p:cond delay="0"/>
                                  </p:stCondLst>
                                  <p:childTnLst>
                                    <p:animEffect transition="out" filter="wipe(left)">
                                      <p:cBhvr>
                                        <p:cTn id="50" dur="500"/>
                                        <p:tgtEl>
                                          <p:spTgt spid="33942"/>
                                        </p:tgtEl>
                                      </p:cBhvr>
                                    </p:animEffect>
                                    <p:set>
                                      <p:cBhvr>
                                        <p:cTn id="51" dur="1" fill="hold">
                                          <p:stCondLst>
                                            <p:cond delay="499"/>
                                          </p:stCondLst>
                                        </p:cTn>
                                        <p:tgtEl>
                                          <p:spTgt spid="33942"/>
                                        </p:tgtEl>
                                        <p:attrNameLst>
                                          <p:attrName>style.visibility</p:attrName>
                                        </p:attrNameLst>
                                      </p:cBhvr>
                                      <p:to>
                                        <p:strVal val="hidden"/>
                                      </p:to>
                                    </p:set>
                                  </p:childTnLst>
                                </p:cTn>
                              </p:par>
                              <p:par>
                                <p:cTn id="52" presetID="22" presetClass="entr" presetSubtype="8" fill="hold" grpId="0" nodeType="withEffect">
                                  <p:stCondLst>
                                    <p:cond delay="0"/>
                                  </p:stCondLst>
                                  <p:childTnLst>
                                    <p:set>
                                      <p:cBhvr>
                                        <p:cTn id="53" dur="1" fill="hold">
                                          <p:stCondLst>
                                            <p:cond delay="0"/>
                                          </p:stCondLst>
                                        </p:cTn>
                                        <p:tgtEl>
                                          <p:spTgt spid="33937"/>
                                        </p:tgtEl>
                                        <p:attrNameLst>
                                          <p:attrName>style.visibility</p:attrName>
                                        </p:attrNameLst>
                                      </p:cBhvr>
                                      <p:to>
                                        <p:strVal val="visible"/>
                                      </p:to>
                                    </p:set>
                                    <p:animEffect transition="in" filter="wipe(left)">
                                      <p:cBhvr>
                                        <p:cTn id="54" dur="500"/>
                                        <p:tgtEl>
                                          <p:spTgt spid="3393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3943"/>
                                        </p:tgtEl>
                                        <p:attrNameLst>
                                          <p:attrName>style.visibility</p:attrName>
                                        </p:attrNameLst>
                                      </p:cBhvr>
                                      <p:to>
                                        <p:strVal val="visible"/>
                                      </p:to>
                                    </p:set>
                                    <p:animEffect transition="in" filter="wipe(left)">
                                      <p:cBhvr>
                                        <p:cTn id="58" dur="500"/>
                                        <p:tgtEl>
                                          <p:spTgt spid="339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8" fill="hold" grpId="1" nodeType="clickEffect">
                                  <p:stCondLst>
                                    <p:cond delay="0"/>
                                  </p:stCondLst>
                                  <p:childTnLst>
                                    <p:animEffect transition="out" filter="wipe(left)">
                                      <p:cBhvr>
                                        <p:cTn id="62" dur="500"/>
                                        <p:tgtEl>
                                          <p:spTgt spid="33943"/>
                                        </p:tgtEl>
                                      </p:cBhvr>
                                    </p:animEffect>
                                    <p:set>
                                      <p:cBhvr>
                                        <p:cTn id="63" dur="1" fill="hold">
                                          <p:stCondLst>
                                            <p:cond delay="499"/>
                                          </p:stCondLst>
                                        </p:cTn>
                                        <p:tgtEl>
                                          <p:spTgt spid="33943"/>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33937"/>
                                        </p:tgtEl>
                                      </p:cBhvr>
                                    </p:animEffect>
                                    <p:set>
                                      <p:cBhvr>
                                        <p:cTn id="66" dur="1" fill="hold">
                                          <p:stCondLst>
                                            <p:cond delay="499"/>
                                          </p:stCondLst>
                                        </p:cTn>
                                        <p:tgtEl>
                                          <p:spTgt spid="33937"/>
                                        </p:tgtEl>
                                        <p:attrNameLst>
                                          <p:attrName>style.visibility</p:attrName>
                                        </p:attrNameLst>
                                      </p:cBhvr>
                                      <p:to>
                                        <p:strVal val="hidden"/>
                                      </p:to>
                                    </p:set>
                                  </p:childTnLst>
                                </p:cTn>
                              </p:par>
                              <p:par>
                                <p:cTn id="67" presetID="22" presetClass="entr" presetSubtype="8" fill="hold" grpId="0" nodeType="withEffect">
                                  <p:stCondLst>
                                    <p:cond delay="0"/>
                                  </p:stCondLst>
                                  <p:childTnLst>
                                    <p:set>
                                      <p:cBhvr>
                                        <p:cTn id="68" dur="1" fill="hold">
                                          <p:stCondLst>
                                            <p:cond delay="0"/>
                                          </p:stCondLst>
                                        </p:cTn>
                                        <p:tgtEl>
                                          <p:spTgt spid="33938"/>
                                        </p:tgtEl>
                                        <p:attrNameLst>
                                          <p:attrName>style.visibility</p:attrName>
                                        </p:attrNameLst>
                                      </p:cBhvr>
                                      <p:to>
                                        <p:strVal val="visible"/>
                                      </p:to>
                                    </p:set>
                                    <p:animEffect transition="in" filter="wipe(left)">
                                      <p:cBhvr>
                                        <p:cTn id="69" dur="500"/>
                                        <p:tgtEl>
                                          <p:spTgt spid="33938"/>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33944"/>
                                        </p:tgtEl>
                                        <p:attrNameLst>
                                          <p:attrName>style.visibility</p:attrName>
                                        </p:attrNameLst>
                                      </p:cBhvr>
                                      <p:to>
                                        <p:strVal val="visible"/>
                                      </p:to>
                                    </p:set>
                                    <p:animEffect transition="in" filter="wipe(left)">
                                      <p:cBhvr>
                                        <p:cTn id="73" dur="500"/>
                                        <p:tgtEl>
                                          <p:spTgt spid="33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3939" grpId="0"/>
      <p:bldOleChart spid="33939" grpId="1"/>
      <p:bldOleChart spid="33941" grpId="0"/>
      <p:bldOleChart spid="33941" grpId="1"/>
      <p:bldOleChart spid="33942" grpId="0"/>
      <p:bldOleChart spid="33942" grpId="1"/>
      <p:bldOleChart spid="33943" grpId="0"/>
      <p:bldOleChart spid="33943" grpId="1"/>
      <p:bldOleChart spid="33944" grpId="0"/>
      <p:bldP spid="33945" grpId="0" animBg="1"/>
      <p:bldP spid="33935" grpId="0" animBg="1"/>
      <p:bldP spid="33935" grpId="1" animBg="1"/>
      <p:bldP spid="33934" grpId="0" animBg="1"/>
      <p:bldP spid="33934" grpId="1" animBg="1"/>
      <p:bldP spid="33937" grpId="0" animBg="1"/>
      <p:bldP spid="33937" grpId="1" animBg="1"/>
      <p:bldP spid="33938" grpId="0" animBg="1"/>
      <p:bldP spid="33933" grpId="0" animBg="1"/>
      <p:bldP spid="3393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5" name="Content Placeholder 2"/>
          <p:cNvSpPr txBox="1">
            <a:spLocks/>
          </p:cNvSpPr>
          <p:nvPr/>
        </p:nvSpPr>
        <p:spPr bwMode="auto">
          <a:xfrm>
            <a:off x="152400" y="4648200"/>
            <a:ext cx="8229600" cy="2057400"/>
          </a:xfrm>
          <a:prstGeom prst="rect">
            <a:avLst/>
          </a:prstGeom>
          <a:noFill/>
          <a:ln w="9525">
            <a:noFill/>
            <a:miter lim="800000"/>
            <a:headEnd/>
            <a:tailEnd/>
          </a:ln>
        </p:spPr>
        <p:txBody>
          <a:bodyPr/>
          <a:lstStyle/>
          <a:p>
            <a:pPr marL="342900" indent="-342900" defTabSz="914400" eaLnBrk="0" hangingPunct="0">
              <a:spcBef>
                <a:spcPct val="20000"/>
              </a:spcBef>
              <a:spcAft>
                <a:spcPct val="20000"/>
              </a:spcAft>
              <a:buClr>
                <a:schemeClr val="tx1"/>
              </a:buClr>
              <a:buFontTx/>
              <a:buChar char="•"/>
            </a:pPr>
            <a:r>
              <a:rPr lang="en-US" sz="2600">
                <a:latin typeface="Calibri" pitchFamily="34" charset="0"/>
                <a:cs typeface="Arial" charset="0"/>
              </a:rPr>
              <a:t>Additionally, 4 of 83 patients (5%) converted from negative to positive during the trial.</a:t>
            </a:r>
          </a:p>
          <a:p>
            <a:pPr marL="342900" indent="-342900" defTabSz="914400" eaLnBrk="0" hangingPunct="0">
              <a:spcBef>
                <a:spcPct val="20000"/>
              </a:spcBef>
              <a:spcAft>
                <a:spcPct val="20000"/>
              </a:spcAft>
              <a:buFontTx/>
              <a:buChar char="•"/>
            </a:pPr>
            <a:r>
              <a:rPr lang="en-US" sz="2600">
                <a:latin typeface="Calibri" pitchFamily="34" charset="0"/>
                <a:cs typeface="Arial" charset="0"/>
              </a:rPr>
              <a:t>Indicates benefits of medication use over extended periods as part of standard treatment</a:t>
            </a:r>
          </a:p>
        </p:txBody>
      </p:sp>
      <p:sp>
        <p:nvSpPr>
          <p:cNvPr id="3077" name="Title 5"/>
          <p:cNvSpPr txBox="1">
            <a:spLocks/>
          </p:cNvSpPr>
          <p:nvPr/>
        </p:nvSpPr>
        <p:spPr bwMode="auto">
          <a:xfrm>
            <a:off x="0" y="222250"/>
            <a:ext cx="8382000" cy="641350"/>
          </a:xfrm>
          <a:prstGeom prst="rect">
            <a:avLst/>
          </a:prstGeom>
          <a:noFill/>
          <a:ln w="9525">
            <a:noFill/>
            <a:miter lim="800000"/>
            <a:headEnd/>
            <a:tailEnd/>
          </a:ln>
        </p:spPr>
        <p:txBody>
          <a:bodyPr anchor="ctr">
            <a:spAutoFit/>
          </a:bodyPr>
          <a:lstStyle/>
          <a:p>
            <a:pPr algn="ctr" defTabSz="914400" eaLnBrk="0" hangingPunct="0">
              <a:defRPr/>
            </a:pPr>
            <a:r>
              <a:rPr lang="en-US" sz="3600">
                <a:effectLst>
                  <a:outerShdw blurRad="38100" dist="38100" dir="2700000" algn="tl">
                    <a:srgbClr val="C0C0C0"/>
                  </a:outerShdw>
                </a:effectLst>
                <a:latin typeface="Impact" pitchFamily="34" charset="0"/>
                <a:cs typeface="Arial" charset="0"/>
              </a:rPr>
              <a:t>Baseline Hepatitis C Rates</a:t>
            </a:r>
          </a:p>
        </p:txBody>
      </p:sp>
      <p:graphicFrame>
        <p:nvGraphicFramePr>
          <p:cNvPr id="3074" name="Chart 6"/>
          <p:cNvGraphicFramePr>
            <a:graphicFrameLocks/>
          </p:cNvGraphicFramePr>
          <p:nvPr/>
        </p:nvGraphicFramePr>
        <p:xfrm>
          <a:off x="461963" y="893763"/>
          <a:ext cx="7505700" cy="3606800"/>
        </p:xfrm>
        <a:graphic>
          <a:graphicData uri="http://schemas.openxmlformats.org/presentationml/2006/ole">
            <mc:AlternateContent xmlns:mc="http://schemas.openxmlformats.org/markup-compatibility/2006">
              <mc:Choice xmlns:v="urn:schemas-microsoft-com:vml" Requires="v">
                <p:oleObj spid="_x0000_s3075" name="Worksheet" r:id="rId5" imgW="7505633" imgH="3610043" progId="Excel.Sheet.8">
                  <p:embed/>
                </p:oleObj>
              </mc:Choice>
              <mc:Fallback>
                <p:oleObj name="Worksheet" r:id="rId5" imgW="7505633" imgH="3610043" progId="Excel.Shee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893763"/>
                        <a:ext cx="7505700" cy="360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Slide Number Placeholder 5"/>
          <p:cNvSpPr>
            <a:spLocks noGrp="1"/>
          </p:cNvSpPr>
          <p:nvPr>
            <p:ph type="sldNum" sz="quarter" idx="12"/>
          </p:nvPr>
        </p:nvSpPr>
        <p:spPr bwMode="auto">
          <a:noFill/>
          <a:ln>
            <a:miter lim="800000"/>
            <a:headEnd/>
            <a:tailEnd/>
          </a:ln>
        </p:spPr>
        <p:txBody>
          <a:bodyPr/>
          <a:lstStyle/>
          <a:p>
            <a:fld id="{CA2DD3B1-04D0-47B7-BAE5-4EA63CA7D4D7}" type="slidenum">
              <a:rPr lang="en-US" smtClean="0"/>
              <a:pPr/>
              <a:t>68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body" idx="1"/>
          </p:nvPr>
        </p:nvSpPr>
        <p:spPr>
          <a:xfrm>
            <a:off x="179388" y="2667000"/>
            <a:ext cx="8170862" cy="3459163"/>
          </a:xfrm>
        </p:spPr>
        <p:txBody>
          <a:bodyPr/>
          <a:lstStyle/>
          <a:p>
            <a:pPr algn="ctr">
              <a:buFont typeface="Arial" charset="0"/>
              <a:buNone/>
              <a:defRPr/>
            </a:pPr>
            <a:r>
              <a:rPr lang="en-US" sz="4000" smtClean="0">
                <a:effectLst>
                  <a:outerShdw blurRad="38100" dist="38100" dir="2700000" algn="tl">
                    <a:srgbClr val="C0C0C0"/>
                  </a:outerShdw>
                </a:effectLst>
                <a:latin typeface="Impact" pitchFamily="34" charset="0"/>
                <a:ea typeface="ＭＳ Ｐゴシック" pitchFamily="34" charset="-128"/>
              </a:rPr>
              <a:t>Implications of the Study</a:t>
            </a:r>
          </a:p>
        </p:txBody>
      </p:sp>
      <p:sp>
        <p:nvSpPr>
          <p:cNvPr id="81923" name="Slide Number Placeholder 2"/>
          <p:cNvSpPr>
            <a:spLocks noGrp="1"/>
          </p:cNvSpPr>
          <p:nvPr>
            <p:ph type="sldNum" sz="quarter" idx="12"/>
          </p:nvPr>
        </p:nvSpPr>
        <p:spPr bwMode="auto">
          <a:noFill/>
          <a:ln>
            <a:miter lim="800000"/>
            <a:headEnd/>
            <a:tailEnd/>
          </a:ln>
        </p:spPr>
        <p:txBody>
          <a:bodyPr/>
          <a:lstStyle/>
          <a:p>
            <a:fld id="{B779155A-ABDF-4627-BF91-D84E4D2B172C}" type="slidenum">
              <a:rPr lang="en-US" smtClean="0"/>
              <a:pPr/>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body" idx="1"/>
          </p:nvPr>
        </p:nvSpPr>
        <p:spPr>
          <a:xfrm>
            <a:off x="0" y="2209800"/>
            <a:ext cx="8564563" cy="2743200"/>
          </a:xfrm>
        </p:spPr>
        <p:txBody>
          <a:bodyPr/>
          <a:lstStyle/>
          <a:p>
            <a:pPr algn="ctr">
              <a:buFont typeface="Arial" charset="0"/>
              <a:buNone/>
              <a:defRPr/>
            </a:pPr>
            <a:r>
              <a:rPr lang="en-US" sz="4000" smtClean="0">
                <a:effectLst>
                  <a:outerShdw blurRad="38100" dist="38100" dir="2700000" algn="tl">
                    <a:srgbClr val="C0C0C0"/>
                  </a:outerShdw>
                </a:effectLst>
                <a:latin typeface="Impact" pitchFamily="34" charset="0"/>
                <a:ea typeface="ＭＳ Ｐゴシック" pitchFamily="34" charset="-128"/>
              </a:rPr>
              <a:t>So who are the participants </a:t>
            </a:r>
          </a:p>
          <a:p>
            <a:pPr algn="ctr">
              <a:buFont typeface="Arial" charset="0"/>
              <a:buNone/>
              <a:defRPr/>
            </a:pPr>
            <a:r>
              <a:rPr lang="en-US" sz="4000" smtClean="0">
                <a:effectLst>
                  <a:outerShdw blurRad="38100" dist="38100" dir="2700000" algn="tl">
                    <a:srgbClr val="C0C0C0"/>
                  </a:outerShdw>
                </a:effectLst>
                <a:latin typeface="Impact" pitchFamily="34" charset="0"/>
                <a:ea typeface="ＭＳ Ｐゴシック" pitchFamily="34" charset="-128"/>
              </a:rPr>
              <a:t>in this endeavor?</a:t>
            </a:r>
          </a:p>
          <a:p>
            <a:pPr algn="ctr">
              <a:defRPr/>
            </a:pPr>
            <a:endParaRPr lang="en-US" sz="4000" smtClean="0">
              <a:effectLst>
                <a:outerShdw blurRad="38100" dist="38100" dir="2700000" algn="tl">
                  <a:srgbClr val="C0C0C0"/>
                </a:outerShdw>
              </a:effectLst>
              <a:latin typeface="Impact" pitchFamily="34" charset="0"/>
              <a:ea typeface="ＭＳ Ｐゴシック" pitchFamily="34" charset="-128"/>
            </a:endParaRPr>
          </a:p>
        </p:txBody>
      </p:sp>
      <p:sp>
        <p:nvSpPr>
          <p:cNvPr id="21507" name="Slide Number Placeholder 2"/>
          <p:cNvSpPr>
            <a:spLocks noGrp="1"/>
          </p:cNvSpPr>
          <p:nvPr>
            <p:ph type="sldNum" sz="quarter" idx="12"/>
          </p:nvPr>
        </p:nvSpPr>
        <p:spPr bwMode="auto">
          <a:noFill/>
          <a:ln>
            <a:miter lim="800000"/>
            <a:headEnd/>
            <a:tailEnd/>
          </a:ln>
        </p:spPr>
        <p:txBody>
          <a:bodyPr/>
          <a:lstStyle/>
          <a:p>
            <a:fld id="{2A8D1B9A-E0F0-441E-9D9E-F67CBF16D513}" type="slidenum">
              <a:rPr lang="en-US" smtClean="0"/>
              <a:pPr/>
              <a:t>7</a:t>
            </a:fld>
            <a:endParaRPr lang="en-US" smtClean="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C:\Documents and Settings\tfreese\Local Settings\Temporary Internet Files\Content.IE5\1XPODAZY\MPj03998360000[1].jpg"/>
          <p:cNvPicPr>
            <a:picLocks noChangeAspect="1" noChangeArrowheads="1"/>
          </p:cNvPicPr>
          <p:nvPr/>
        </p:nvPicPr>
        <p:blipFill>
          <a:blip r:embed="rId3"/>
          <a:srcRect/>
          <a:stretch>
            <a:fillRect/>
          </a:stretch>
        </p:blipFill>
        <p:spPr bwMode="auto">
          <a:xfrm>
            <a:off x="5791200" y="152400"/>
            <a:ext cx="2741613" cy="2157413"/>
          </a:xfrm>
          <a:prstGeom prst="rect">
            <a:avLst/>
          </a:prstGeom>
          <a:noFill/>
          <a:ln w="9525">
            <a:noFill/>
            <a:miter lim="800000"/>
            <a:headEnd/>
            <a:tailEnd/>
          </a:ln>
        </p:spPr>
      </p:pic>
      <p:sp>
        <p:nvSpPr>
          <p:cNvPr id="82947"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82948" name="Rectangle 2"/>
          <p:cNvSpPr>
            <a:spLocks noGrp="1" noChangeArrowheads="1"/>
          </p:cNvSpPr>
          <p:nvPr>
            <p:ph type="title" idx="4294967295"/>
          </p:nvPr>
        </p:nvSpPr>
        <p:spPr>
          <a:xfrm>
            <a:off x="0" y="461963"/>
            <a:ext cx="5486400" cy="1190625"/>
          </a:xfrm>
        </p:spPr>
        <p:txBody>
          <a:bodyPr>
            <a:spAutoFit/>
          </a:bodyPr>
          <a:lstStyle/>
          <a:p>
            <a:pPr algn="r">
              <a:defRPr/>
            </a:pPr>
            <a:r>
              <a:rPr lang="en-US" sz="3600" smtClean="0">
                <a:effectLst>
                  <a:outerShdw blurRad="38100" dist="38100" dir="2700000" algn="tl">
                    <a:srgbClr val="C0C0C0"/>
                  </a:outerShdw>
                </a:effectLst>
                <a:latin typeface="Impact" pitchFamily="34" charset="0"/>
                <a:ea typeface="ＭＳ Ｐゴシック" pitchFamily="34" charset="-128"/>
              </a:rPr>
              <a:t>High Prevalence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among Young Adults</a:t>
            </a:r>
          </a:p>
        </p:txBody>
      </p:sp>
      <p:sp>
        <p:nvSpPr>
          <p:cNvPr id="59396" name="Rectangle 3"/>
          <p:cNvSpPr>
            <a:spLocks noGrp="1" noChangeArrowheads="1"/>
          </p:cNvSpPr>
          <p:nvPr>
            <p:ph type="body" idx="4294967295"/>
          </p:nvPr>
        </p:nvSpPr>
        <p:spPr>
          <a:xfrm>
            <a:off x="247650" y="2309813"/>
            <a:ext cx="8075613" cy="4419600"/>
          </a:xfrm>
        </p:spPr>
        <p:txBody>
          <a:bodyPr/>
          <a:lstStyle/>
          <a:p>
            <a:pPr>
              <a:spcAft>
                <a:spcPct val="20000"/>
              </a:spcAft>
              <a:buClr>
                <a:schemeClr val="tx1"/>
              </a:buClr>
              <a:buFontTx/>
              <a:buChar char="•"/>
            </a:pPr>
            <a:r>
              <a:rPr lang="en-US" sz="2600" smtClean="0">
                <a:ea typeface="ＭＳ Ｐゴシック" pitchFamily="34" charset="-128"/>
              </a:rPr>
              <a:t>Heroin use stable</a:t>
            </a:r>
          </a:p>
          <a:p>
            <a:pPr>
              <a:spcAft>
                <a:spcPct val="20000"/>
              </a:spcAft>
              <a:buClr>
                <a:schemeClr val="tx1"/>
              </a:buClr>
              <a:buFontTx/>
              <a:buChar char="•"/>
            </a:pPr>
            <a:r>
              <a:rPr lang="en-US" sz="2600" smtClean="0">
                <a:ea typeface="ＭＳ Ｐゴシック" pitchFamily="34" charset="-128"/>
              </a:rPr>
              <a:t>Non-medical use of prescription opioids increasing</a:t>
            </a:r>
          </a:p>
          <a:p>
            <a:pPr>
              <a:spcAft>
                <a:spcPct val="20000"/>
              </a:spcAft>
              <a:buClr>
                <a:schemeClr val="tx1"/>
              </a:buClr>
              <a:buFontTx/>
              <a:buChar char="•"/>
            </a:pPr>
            <a:r>
              <a:rPr lang="en-US" sz="2600" smtClean="0">
                <a:ea typeface="ＭＳ Ｐゴシック" pitchFamily="34" charset="-128"/>
              </a:rPr>
              <a:t>Willingness for experimentation among young adults</a:t>
            </a:r>
          </a:p>
          <a:p>
            <a:pPr>
              <a:spcAft>
                <a:spcPct val="20000"/>
              </a:spcAft>
              <a:buClr>
                <a:schemeClr val="tx1"/>
              </a:buClr>
              <a:buFontTx/>
              <a:buChar char="•"/>
            </a:pPr>
            <a:r>
              <a:rPr lang="en-US" sz="2600" smtClean="0">
                <a:ea typeface="ＭＳ Ｐゴシック" pitchFamily="34" charset="-128"/>
              </a:rPr>
              <a:t>Long-term prognosis among addicted young adults is unknown. Outcomes with addicted adults are poor</a:t>
            </a:r>
          </a:p>
          <a:p>
            <a:pPr>
              <a:spcAft>
                <a:spcPct val="20000"/>
              </a:spcAft>
              <a:buClr>
                <a:schemeClr val="tx1"/>
              </a:buClr>
              <a:buFontTx/>
              <a:buChar char="•"/>
            </a:pPr>
            <a:r>
              <a:rPr lang="en-US" sz="2600" smtClean="0">
                <a:ea typeface="ＭＳ Ｐゴシック" pitchFamily="34" charset="-128"/>
              </a:rPr>
              <a:t>High rates school drop out, legal problems, psychiatric problems, HIV-risk behaviors</a:t>
            </a:r>
          </a:p>
          <a:p>
            <a:pPr>
              <a:spcAft>
                <a:spcPct val="20000"/>
              </a:spcAft>
            </a:pPr>
            <a:endParaRPr lang="en-US" sz="2600" smtClean="0">
              <a:ea typeface="ＭＳ Ｐゴシック" pitchFamily="34" charset="-128"/>
            </a:endParaRPr>
          </a:p>
        </p:txBody>
      </p:sp>
      <p:sp>
        <p:nvSpPr>
          <p:cNvPr id="82950" name="Slide Number Placeholder 5"/>
          <p:cNvSpPr>
            <a:spLocks noGrp="1"/>
          </p:cNvSpPr>
          <p:nvPr>
            <p:ph type="sldNum" sz="quarter" idx="12"/>
          </p:nvPr>
        </p:nvSpPr>
        <p:spPr bwMode="auto">
          <a:noFill/>
          <a:ln>
            <a:miter lim="800000"/>
            <a:headEnd/>
            <a:tailEnd/>
          </a:ln>
        </p:spPr>
        <p:txBody>
          <a:bodyPr/>
          <a:lstStyle/>
          <a:p>
            <a:fld id="{E8E802AB-C001-4976-A6DD-0330C5369963}" type="slidenum">
              <a:rPr lang="en-US" smtClean="0"/>
              <a:pPr/>
              <a:t>70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500"/>
                                        <p:tgtEl>
                                          <p:spTgt spid="593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396">
                                            <p:txEl>
                                              <p:pRg st="0" end="0"/>
                                            </p:txEl>
                                          </p:spTgt>
                                        </p:tgtEl>
                                        <p:attrNameLst>
                                          <p:attrName>style.visibility</p:attrName>
                                        </p:attrNameLst>
                                      </p:cBhvr>
                                      <p:to>
                                        <p:strVal val="visible"/>
                                      </p:to>
                                    </p:set>
                                    <p:animEffect transition="in" filter="wipe(left)">
                                      <p:cBhvr>
                                        <p:cTn id="12" dur="500"/>
                                        <p:tgtEl>
                                          <p:spTgt spid="59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396">
                                            <p:txEl>
                                              <p:pRg st="1" end="1"/>
                                            </p:txEl>
                                          </p:spTgt>
                                        </p:tgtEl>
                                        <p:attrNameLst>
                                          <p:attrName>style.visibility</p:attrName>
                                        </p:attrNameLst>
                                      </p:cBhvr>
                                      <p:to>
                                        <p:strVal val="visible"/>
                                      </p:to>
                                    </p:set>
                                    <p:animEffect transition="in" filter="wipe(left)">
                                      <p:cBhvr>
                                        <p:cTn id="17" dur="500"/>
                                        <p:tgtEl>
                                          <p:spTgt spid="593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396">
                                            <p:txEl>
                                              <p:pRg st="2" end="2"/>
                                            </p:txEl>
                                          </p:spTgt>
                                        </p:tgtEl>
                                        <p:attrNameLst>
                                          <p:attrName>style.visibility</p:attrName>
                                        </p:attrNameLst>
                                      </p:cBhvr>
                                      <p:to>
                                        <p:strVal val="visible"/>
                                      </p:to>
                                    </p:set>
                                    <p:animEffect transition="in" filter="wipe(left)">
                                      <p:cBhvr>
                                        <p:cTn id="22" dur="500"/>
                                        <p:tgtEl>
                                          <p:spTgt spid="593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9396">
                                            <p:txEl>
                                              <p:pRg st="3" end="3"/>
                                            </p:txEl>
                                          </p:spTgt>
                                        </p:tgtEl>
                                        <p:attrNameLst>
                                          <p:attrName>style.visibility</p:attrName>
                                        </p:attrNameLst>
                                      </p:cBhvr>
                                      <p:to>
                                        <p:strVal val="visible"/>
                                      </p:to>
                                    </p:set>
                                    <p:animEffect transition="in" filter="wipe(left)">
                                      <p:cBhvr>
                                        <p:cTn id="27" dur="500"/>
                                        <p:tgtEl>
                                          <p:spTgt spid="593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396">
                                            <p:txEl>
                                              <p:pRg st="4" end="4"/>
                                            </p:txEl>
                                          </p:spTgt>
                                        </p:tgtEl>
                                        <p:attrNameLst>
                                          <p:attrName>style.visibility</p:attrName>
                                        </p:attrNameLst>
                                      </p:cBhvr>
                                      <p:to>
                                        <p:strVal val="visible"/>
                                      </p:to>
                                    </p:set>
                                    <p:animEffect transition="in" filter="wipe(left)">
                                      <p:cBhvr>
                                        <p:cTn id="32" dur="5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C:\Documents and Settings\tfreese\Local Settings\Temporary Internet Files\Content.IE5\1XPODAZY\MPj03998360000[1].jpg"/>
          <p:cNvPicPr>
            <a:picLocks noChangeAspect="1" noChangeArrowheads="1"/>
          </p:cNvPicPr>
          <p:nvPr/>
        </p:nvPicPr>
        <p:blipFill>
          <a:blip r:embed="rId3"/>
          <a:srcRect/>
          <a:stretch>
            <a:fillRect/>
          </a:stretch>
        </p:blipFill>
        <p:spPr bwMode="auto">
          <a:xfrm>
            <a:off x="5791200" y="152400"/>
            <a:ext cx="2741613" cy="2157413"/>
          </a:xfrm>
          <a:prstGeom prst="rect">
            <a:avLst/>
          </a:prstGeom>
          <a:noFill/>
          <a:ln w="9525">
            <a:noFill/>
            <a:miter lim="800000"/>
            <a:headEnd/>
            <a:tailEnd/>
          </a:ln>
        </p:spPr>
      </p:pic>
      <p:sp>
        <p:nvSpPr>
          <p:cNvPr id="83971"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2" name="Rectangle 3"/>
          <p:cNvSpPr>
            <a:spLocks noGrp="1" noChangeArrowheads="1"/>
          </p:cNvSpPr>
          <p:nvPr>
            <p:ph type="body" idx="4294967295"/>
          </p:nvPr>
        </p:nvSpPr>
        <p:spPr>
          <a:xfrm>
            <a:off x="187325" y="1905000"/>
            <a:ext cx="8075613" cy="4495800"/>
          </a:xfrm>
        </p:spPr>
        <p:txBody>
          <a:bodyPr/>
          <a:lstStyle/>
          <a:p>
            <a:pPr>
              <a:lnSpc>
                <a:spcPct val="90000"/>
              </a:lnSpc>
              <a:spcAft>
                <a:spcPct val="20000"/>
              </a:spcAft>
              <a:buFontTx/>
              <a:buChar char="•"/>
            </a:pPr>
            <a:r>
              <a:rPr lang="en-US" sz="2800" smtClean="0">
                <a:ea typeface="ＭＳ Ｐゴシック" pitchFamily="34" charset="-128"/>
              </a:rPr>
              <a:t>Low rates of admission for </a:t>
            </a:r>
            <a:br>
              <a:rPr lang="en-US" sz="2800" smtClean="0">
                <a:ea typeface="ＭＳ Ｐゴシック" pitchFamily="34" charset="-128"/>
              </a:rPr>
            </a:br>
            <a:r>
              <a:rPr lang="en-US" sz="2800" smtClean="0">
                <a:ea typeface="ＭＳ Ｐゴシック" pitchFamily="34" charset="-128"/>
              </a:rPr>
              <a:t>young adults to treatment programs for primary opioid addiction</a:t>
            </a:r>
          </a:p>
          <a:p>
            <a:pPr>
              <a:lnSpc>
                <a:spcPct val="90000"/>
              </a:lnSpc>
              <a:spcAft>
                <a:spcPct val="20000"/>
              </a:spcAft>
              <a:buFontTx/>
              <a:buChar char="•"/>
            </a:pPr>
            <a:r>
              <a:rPr lang="en-US" sz="2800" smtClean="0">
                <a:ea typeface="ＭＳ Ｐゴシック" pitchFamily="34" charset="-128"/>
              </a:rPr>
              <a:t>Methadone is not available in all areas</a:t>
            </a:r>
            <a:r>
              <a:rPr lang="en-US" smtClean="0">
                <a:ea typeface="ＭＳ Ｐゴシック" pitchFamily="34" charset="-128"/>
              </a:rPr>
              <a:t> </a:t>
            </a:r>
          </a:p>
          <a:p>
            <a:pPr lvl="1">
              <a:lnSpc>
                <a:spcPct val="90000"/>
              </a:lnSpc>
              <a:spcAft>
                <a:spcPct val="20000"/>
              </a:spcAft>
            </a:pPr>
            <a:r>
              <a:rPr lang="en-US" sz="2600" smtClean="0">
                <a:ea typeface="ＭＳ Ｐゴシック" pitchFamily="34" charset="-128"/>
              </a:rPr>
              <a:t>limited number of programs </a:t>
            </a:r>
          </a:p>
          <a:p>
            <a:pPr lvl="1">
              <a:lnSpc>
                <a:spcPct val="90000"/>
              </a:lnSpc>
              <a:spcAft>
                <a:spcPct val="20000"/>
              </a:spcAft>
            </a:pPr>
            <a:r>
              <a:rPr lang="en-US" sz="2600" smtClean="0">
                <a:ea typeface="ＭＳ Ｐゴシック" pitchFamily="34" charset="-128"/>
              </a:rPr>
              <a:t>not an option if under 16</a:t>
            </a:r>
          </a:p>
          <a:p>
            <a:pPr lvl="1">
              <a:lnSpc>
                <a:spcPct val="90000"/>
              </a:lnSpc>
              <a:spcAft>
                <a:spcPct val="20000"/>
              </a:spcAft>
            </a:pPr>
            <a:r>
              <a:rPr lang="en-US" sz="2600" smtClean="0">
                <a:ea typeface="ＭＳ Ｐゴシック" pitchFamily="34" charset="-128"/>
              </a:rPr>
              <a:t>for those between 16 and 18 years, standard care requires 2 failed behavioral treatments and legal guardian consent</a:t>
            </a:r>
          </a:p>
          <a:p>
            <a:pPr>
              <a:lnSpc>
                <a:spcPct val="90000"/>
              </a:lnSpc>
              <a:spcAft>
                <a:spcPct val="20000"/>
              </a:spcAft>
              <a:buFont typeface="Arial" charset="0"/>
              <a:buNone/>
            </a:pPr>
            <a:endParaRPr lang="en-US" sz="2600" smtClean="0">
              <a:ea typeface="ＭＳ Ｐゴシック" pitchFamily="34" charset="-128"/>
            </a:endParaRPr>
          </a:p>
        </p:txBody>
      </p:sp>
      <p:sp>
        <p:nvSpPr>
          <p:cNvPr id="83973" name="Rectangle 2"/>
          <p:cNvSpPr>
            <a:spLocks noGrp="1" noChangeArrowheads="1"/>
          </p:cNvSpPr>
          <p:nvPr>
            <p:ph type="title" idx="4294967295"/>
          </p:nvPr>
        </p:nvSpPr>
        <p:spPr>
          <a:xfrm>
            <a:off x="0" y="401638"/>
            <a:ext cx="5486400" cy="1311275"/>
          </a:xfrm>
        </p:spPr>
        <p:txBody>
          <a:bodyPr>
            <a:spAutoFit/>
          </a:bodyPr>
          <a:lstStyle/>
          <a:p>
            <a:pPr algn="r"/>
            <a:r>
              <a:rPr lang="en-US" sz="4000" smtClean="0">
                <a:latin typeface="Impact" pitchFamily="34" charset="0"/>
                <a:ea typeface="ＭＳ Ｐゴシック" pitchFamily="34" charset="-128"/>
              </a:rPr>
              <a:t>High Prevalence </a:t>
            </a:r>
            <a:br>
              <a:rPr lang="en-US" sz="4000" smtClean="0">
                <a:latin typeface="Impact" pitchFamily="34" charset="0"/>
                <a:ea typeface="ＭＳ Ｐゴシック" pitchFamily="34" charset="-128"/>
              </a:rPr>
            </a:br>
            <a:r>
              <a:rPr lang="en-US" sz="4000" smtClean="0">
                <a:latin typeface="Impact" pitchFamily="34" charset="0"/>
                <a:ea typeface="ＭＳ Ｐゴシック" pitchFamily="34" charset="-128"/>
              </a:rPr>
              <a:t>among Young Adults</a:t>
            </a:r>
          </a:p>
        </p:txBody>
      </p:sp>
      <p:sp>
        <p:nvSpPr>
          <p:cNvPr id="83974" name="Slide Number Placeholder 5"/>
          <p:cNvSpPr>
            <a:spLocks noGrp="1"/>
          </p:cNvSpPr>
          <p:nvPr>
            <p:ph type="sldNum" sz="quarter" idx="12"/>
          </p:nvPr>
        </p:nvSpPr>
        <p:spPr bwMode="auto">
          <a:noFill/>
          <a:ln>
            <a:miter lim="800000"/>
            <a:headEnd/>
            <a:tailEnd/>
          </a:ln>
        </p:spPr>
        <p:txBody>
          <a:bodyPr/>
          <a:lstStyle/>
          <a:p>
            <a:fld id="{4C85F6B0-A811-49E5-BE30-BF909CBCF050}" type="slidenum">
              <a:rPr lang="en-US" smtClean="0"/>
              <a:pPr/>
              <a:t>71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500"/>
                                        <p:tgtEl>
                                          <p:spTgt spid="593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0" y="166688"/>
            <a:ext cx="8559800" cy="1190625"/>
          </a:xfrm>
        </p:spPr>
        <p:txBody>
          <a:bodyPr>
            <a:spAutoFit/>
          </a:bodyPr>
          <a:lstStyle/>
          <a:p>
            <a:r>
              <a:rPr lang="en-US" sz="3600" smtClean="0">
                <a:latin typeface="Impact" pitchFamily="34" charset="0"/>
                <a:ea typeface="ＭＳ Ｐゴシック" pitchFamily="34" charset="-128"/>
              </a:rPr>
              <a:t>One Provider’s Perspective on How to Make Buprenorphine Effective as Possible</a:t>
            </a:r>
          </a:p>
        </p:txBody>
      </p:sp>
      <p:sp>
        <p:nvSpPr>
          <p:cNvPr id="84995"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84996" name="Slide Number Placeholder 4"/>
          <p:cNvSpPr>
            <a:spLocks noGrp="1"/>
          </p:cNvSpPr>
          <p:nvPr>
            <p:ph type="sldNum" sz="quarter" idx="12"/>
          </p:nvPr>
        </p:nvSpPr>
        <p:spPr bwMode="auto">
          <a:noFill/>
          <a:ln>
            <a:miter lim="800000"/>
            <a:headEnd/>
            <a:tailEnd/>
          </a:ln>
        </p:spPr>
        <p:txBody>
          <a:bodyPr/>
          <a:lstStyle/>
          <a:p>
            <a:fld id="{8D7D98CE-AAF2-42B3-A8F9-C37739E888AD}" type="slidenum">
              <a:rPr lang="en-US" smtClean="0"/>
              <a:pPr/>
              <a:t>72</a:t>
            </a:fld>
            <a:endParaRPr lang="en-US" smtClean="0"/>
          </a:p>
        </p:txBody>
      </p:sp>
      <p:pic>
        <p:nvPicPr>
          <p:cNvPr id="158725" name="clips4&amp;5pg57.avi" descr="/Users/andrewrodbell/Desktop/Young Adult Bup 12-23-2009/clips4&amp;5pg57.avi">
            <a:hlinkClick r:id="" action="ppaction://media"/>
          </p:cNvPr>
          <p:cNvPicPr>
            <a:picLocks noRot="1" noChangeAspect="1" noChangeArrowheads="1"/>
          </p:cNvPicPr>
          <p:nvPr>
            <a:quickTimeFile r:link="rId1"/>
          </p:nvPr>
        </p:nvPicPr>
        <p:blipFill>
          <a:blip r:embed="rId5"/>
          <a:srcRect/>
          <a:stretch>
            <a:fillRect/>
          </a:stretch>
        </p:blipFill>
        <p:spPr bwMode="auto">
          <a:xfrm>
            <a:off x="1577975" y="2138363"/>
            <a:ext cx="5354638" cy="4065587"/>
          </a:xfrm>
          <a:prstGeom prst="rect">
            <a:avLst/>
          </a:prstGeom>
          <a:noFill/>
          <a:ln w="9525">
            <a:noFill/>
            <a:miter lim="800000"/>
            <a:headEnd/>
            <a:tailEnd/>
          </a:ln>
        </p:spPr>
      </p:pic>
      <p:sp>
        <p:nvSpPr>
          <p:cNvPr id="84998" name="Content Placeholder 2"/>
          <p:cNvSpPr>
            <a:spLocks noGrp="1"/>
          </p:cNvSpPr>
          <p:nvPr>
            <p:ph idx="4294967295"/>
          </p:nvPr>
        </p:nvSpPr>
        <p:spPr>
          <a:xfrm>
            <a:off x="881063" y="2046288"/>
            <a:ext cx="6861175" cy="4267200"/>
          </a:xfrm>
          <a:solidFill>
            <a:schemeClr val="accent1"/>
          </a:solidFill>
        </p:spPr>
        <p:txBody>
          <a:bodyPr/>
          <a:lstStyle/>
          <a:p>
            <a:pPr algn="ctr">
              <a:buFont typeface="Arial" charset="0"/>
              <a:buNone/>
            </a:pPr>
            <a:endParaRPr lang="en-US" smtClean="0">
              <a:solidFill>
                <a:schemeClr val="bg1"/>
              </a:solidFill>
              <a:latin typeface="Impact" pitchFamily="34" charset="0"/>
              <a:ea typeface="ＭＳ Ｐゴシック" pitchFamily="34" charset="-128"/>
            </a:endParaRPr>
          </a:p>
          <a:p>
            <a:pPr algn="ctr">
              <a:buFont typeface="Arial" charset="0"/>
              <a:buNone/>
            </a:pPr>
            <a:endParaRPr lang="en-US" smtClean="0">
              <a:solidFill>
                <a:schemeClr val="bg1"/>
              </a:solidFill>
              <a:latin typeface="Impact" pitchFamily="34" charset="0"/>
              <a:ea typeface="ＭＳ Ｐゴシック" pitchFamily="34" charset="-128"/>
            </a:endParaRPr>
          </a:p>
          <a:p>
            <a:pPr algn="ctr">
              <a:buFont typeface="Arial" charset="0"/>
              <a:buNone/>
            </a:pPr>
            <a:r>
              <a:rPr lang="en-US" smtClean="0">
                <a:solidFill>
                  <a:schemeClr val="bg1"/>
                </a:solidFill>
                <a:latin typeface="Impact" pitchFamily="34" charset="0"/>
                <a:ea typeface="ＭＳ Ｐゴシック" pitchFamily="34" charset="-128"/>
              </a:rPr>
              <a:t>Shannon Garrett</a:t>
            </a:r>
          </a:p>
          <a:p>
            <a:pPr algn="ctr">
              <a:buFont typeface="Arial" charset="0"/>
              <a:buNone/>
            </a:pPr>
            <a:r>
              <a:rPr lang="en-US" sz="2800" smtClean="0">
                <a:solidFill>
                  <a:schemeClr val="bg1"/>
                </a:solidFill>
                <a:latin typeface="Impact" pitchFamily="34" charset="0"/>
                <a:ea typeface="ＭＳ Ｐゴシック" pitchFamily="34" charset="-128"/>
              </a:rPr>
              <a:t>Program Director of Adolescent Services</a:t>
            </a:r>
          </a:p>
          <a:p>
            <a:pPr algn="ctr">
              <a:buFont typeface="Arial" charset="0"/>
              <a:buNone/>
            </a:pPr>
            <a:r>
              <a:rPr lang="en-US" sz="2800" smtClean="0">
                <a:solidFill>
                  <a:schemeClr val="bg1"/>
                </a:solidFill>
                <a:latin typeface="Impact" pitchFamily="34" charset="0"/>
                <a:ea typeface="ＭＳ Ｐゴシック" pitchFamily="34" charset="-128"/>
              </a:rPr>
              <a:t>Mountain Manor Treatment Center</a:t>
            </a:r>
          </a:p>
          <a:p>
            <a:pPr algn="ctr">
              <a:buFont typeface="Arial" charset="0"/>
              <a:buNone/>
            </a:pPr>
            <a:r>
              <a:rPr lang="en-US" sz="2800" smtClean="0">
                <a:solidFill>
                  <a:schemeClr val="bg1"/>
                </a:solidFill>
                <a:latin typeface="Impact" pitchFamily="34" charset="0"/>
                <a:ea typeface="ＭＳ Ｐゴシック" pitchFamily="34" charset="-128"/>
              </a:rPr>
              <a:t>Baltimore, MD</a:t>
            </a:r>
          </a:p>
        </p:txBody>
      </p:sp>
      <p:pic>
        <p:nvPicPr>
          <p:cNvPr id="8" name="clip 4 &amp; 5.wmv">
            <a:hlinkClick r:id="" action="ppaction://media"/>
          </p:cNvPr>
          <p:cNvPicPr>
            <a:picLocks noRot="1" noChangeAspect="1"/>
          </p:cNvPicPr>
          <p:nvPr>
            <a:videoFile r:link="rId2"/>
          </p:nvPr>
        </p:nvPicPr>
        <p:blipFill>
          <a:blip r:embed="rId6"/>
          <a:srcRect/>
          <a:stretch>
            <a:fillRect/>
          </a:stretch>
        </p:blipFill>
        <p:spPr bwMode="auto">
          <a:xfrm>
            <a:off x="881063" y="2046288"/>
            <a:ext cx="686117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58725"/>
                </p:tgtEl>
              </p:cMediaNode>
            </p:video>
            <p:seq concurrent="1" nextAc="seek">
              <p:cTn id="8" restart="whenNotActive" fill="hold" evtFilter="cancelBubble" nodeType="interactiveSeq">
                <p:stCondLst>
                  <p:cond evt="onClick" delay="0">
                    <p:tgtEl>
                      <p:spTgt spid="1587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8725"/>
                                        </p:tgtEl>
                                      </p:cBhvr>
                                    </p:cmd>
                                  </p:childTnLst>
                                </p:cTn>
                              </p:par>
                            </p:childTnLst>
                          </p:cTn>
                        </p:par>
                      </p:childTnLst>
                    </p:cTn>
                  </p:par>
                </p:childTnLst>
              </p:cTn>
              <p:nextCondLst>
                <p:cond evt="onClick" delay="0">
                  <p:tgtEl>
                    <p:spTgt spid="158725"/>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body" idx="1"/>
          </p:nvPr>
        </p:nvSpPr>
        <p:spPr>
          <a:xfrm>
            <a:off x="771525" y="1654175"/>
            <a:ext cx="7042150" cy="3687763"/>
          </a:xfrm>
        </p:spPr>
        <p:txBody>
          <a:bodyPr/>
          <a:lstStyle/>
          <a:p>
            <a:pPr algn="ctr">
              <a:buFont typeface="Arial" charset="0"/>
              <a:buNone/>
              <a:defRPr/>
            </a:pPr>
            <a:endParaRPr lang="en-US" sz="4400" smtClean="0">
              <a:solidFill>
                <a:schemeClr val="bg1"/>
              </a:solidFill>
              <a:latin typeface="Impact" pitchFamily="34" charset="0"/>
              <a:ea typeface="ＭＳ Ｐゴシック" pitchFamily="34" charset="-128"/>
            </a:endParaRPr>
          </a:p>
          <a:p>
            <a:pPr algn="ctr">
              <a:buFont typeface="Arial" charset="0"/>
              <a:buNone/>
              <a:defRPr/>
            </a:pPr>
            <a:r>
              <a:rPr lang="en-US" sz="4000" smtClean="0">
                <a:effectLst>
                  <a:outerShdw blurRad="38100" dist="38100" dir="2700000" algn="tl">
                    <a:srgbClr val="C0C0C0"/>
                  </a:outerShdw>
                </a:effectLst>
                <a:latin typeface="Impact" pitchFamily="34" charset="0"/>
                <a:ea typeface="ＭＳ Ｐゴシック" pitchFamily="34" charset="-128"/>
              </a:rPr>
              <a:t>So What Did We Learn?</a:t>
            </a:r>
          </a:p>
        </p:txBody>
      </p:sp>
      <p:sp>
        <p:nvSpPr>
          <p:cNvPr id="86019" name="Slide Number Placeholder 2"/>
          <p:cNvSpPr>
            <a:spLocks noGrp="1"/>
          </p:cNvSpPr>
          <p:nvPr>
            <p:ph type="sldNum" sz="quarter" idx="12"/>
          </p:nvPr>
        </p:nvSpPr>
        <p:spPr bwMode="auto">
          <a:noFill/>
          <a:ln>
            <a:miter lim="800000"/>
            <a:headEnd/>
            <a:tailEnd/>
          </a:ln>
        </p:spPr>
        <p:txBody>
          <a:bodyPr/>
          <a:lstStyle/>
          <a:p>
            <a:fld id="{BDD0D606-39CE-4B74-926F-EE470F4AD34B}" type="slidenum">
              <a:rPr lang="en-US"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1295400" y="152400"/>
            <a:ext cx="63246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Lessons Learned</a:t>
            </a:r>
          </a:p>
        </p:txBody>
      </p:sp>
      <p:sp>
        <p:nvSpPr>
          <p:cNvPr id="5124" name="Content Placeholder 2"/>
          <p:cNvSpPr>
            <a:spLocks noGrp="1"/>
          </p:cNvSpPr>
          <p:nvPr>
            <p:ph idx="4294967295"/>
          </p:nvPr>
        </p:nvSpPr>
        <p:spPr>
          <a:xfrm>
            <a:off x="304800" y="990600"/>
            <a:ext cx="8153400" cy="5715000"/>
          </a:xfrm>
        </p:spPr>
        <p:txBody>
          <a:bodyPr/>
          <a:lstStyle/>
          <a:p>
            <a:pPr defTabSz="914400">
              <a:buClr>
                <a:schemeClr val="tx1"/>
              </a:buClr>
              <a:buFontTx/>
              <a:buChar char="•"/>
            </a:pPr>
            <a:r>
              <a:rPr lang="en-US" sz="2800" smtClean="0">
                <a:solidFill>
                  <a:schemeClr val="hlink"/>
                </a:solidFill>
                <a:ea typeface="ＭＳ Ｐゴシック" pitchFamily="34" charset="-128"/>
              </a:rPr>
              <a:t>Longer treatment</a:t>
            </a:r>
            <a:r>
              <a:rPr lang="en-US" sz="2800" smtClean="0">
                <a:solidFill>
                  <a:srgbClr val="FFBA49"/>
                </a:solidFill>
                <a:ea typeface="ＭＳ Ｐゴシック" pitchFamily="34" charset="-128"/>
              </a:rPr>
              <a:t> </a:t>
            </a:r>
            <a:r>
              <a:rPr lang="en-US" sz="2800" smtClean="0">
                <a:ea typeface="ＭＳ Ｐゴシック" pitchFamily="34" charset="-128"/>
              </a:rPr>
              <a:t>seems to be better than a quick detoxification for these opioid addicted young adults</a:t>
            </a:r>
          </a:p>
          <a:p>
            <a:pPr defTabSz="914400">
              <a:buClr>
                <a:schemeClr val="tx1"/>
              </a:buClr>
              <a:buFontTx/>
              <a:buChar char="•"/>
            </a:pPr>
            <a:r>
              <a:rPr lang="en-US" sz="2800" smtClean="0">
                <a:ea typeface="ＭＳ Ｐゴシック" pitchFamily="34" charset="-128"/>
              </a:rPr>
              <a:t>When compared to those in the detoxification group, patients in </a:t>
            </a:r>
            <a:r>
              <a:rPr lang="en-US" sz="2800" smtClean="0">
                <a:solidFill>
                  <a:schemeClr val="hlink"/>
                </a:solidFill>
                <a:ea typeface="ＭＳ Ｐゴシック" pitchFamily="34" charset="-128"/>
              </a:rPr>
              <a:t>12-week condition</a:t>
            </a:r>
            <a:r>
              <a:rPr lang="en-US" sz="2800" smtClean="0">
                <a:solidFill>
                  <a:srgbClr val="FFBA49"/>
                </a:solidFill>
                <a:ea typeface="ＭＳ Ｐゴシック" pitchFamily="34" charset="-128"/>
              </a:rPr>
              <a:t> </a:t>
            </a:r>
            <a:r>
              <a:rPr lang="en-US" sz="2800" smtClean="0">
                <a:ea typeface="ＭＳ Ｐゴシック" pitchFamily="34" charset="-128"/>
              </a:rPr>
              <a:t>showed:</a:t>
            </a:r>
          </a:p>
          <a:p>
            <a:pPr marL="573088" lvl="1" defTabSz="914400">
              <a:buClr>
                <a:schemeClr val="tx1"/>
              </a:buClr>
            </a:pPr>
            <a:r>
              <a:rPr lang="en-US" sz="2600" smtClean="0">
                <a:solidFill>
                  <a:schemeClr val="hlink"/>
                </a:solidFill>
                <a:ea typeface="ＭＳ Ｐゴシック" pitchFamily="34" charset="-128"/>
              </a:rPr>
              <a:t>Fewer opioid positive</a:t>
            </a:r>
            <a:r>
              <a:rPr lang="en-US" sz="2600" smtClean="0">
                <a:solidFill>
                  <a:srgbClr val="FFBA49"/>
                </a:solidFill>
                <a:ea typeface="ＭＳ Ｐゴシック" pitchFamily="34" charset="-128"/>
              </a:rPr>
              <a:t> </a:t>
            </a:r>
            <a:r>
              <a:rPr lang="en-US" sz="2600" smtClean="0">
                <a:ea typeface="ＭＳ Ｐゴシック" pitchFamily="34" charset="-128"/>
              </a:rPr>
              <a:t>urines</a:t>
            </a:r>
          </a:p>
          <a:p>
            <a:pPr marL="573088" lvl="1" defTabSz="914400">
              <a:buClr>
                <a:schemeClr val="tx1"/>
              </a:buClr>
            </a:pPr>
            <a:r>
              <a:rPr lang="en-US" sz="2600" smtClean="0">
                <a:solidFill>
                  <a:schemeClr val="hlink"/>
                </a:solidFill>
                <a:ea typeface="ＭＳ Ｐゴシック" pitchFamily="34" charset="-128"/>
              </a:rPr>
              <a:t>Greater retention</a:t>
            </a:r>
            <a:r>
              <a:rPr lang="en-US" sz="2600" smtClean="0">
                <a:solidFill>
                  <a:srgbClr val="FFBA49"/>
                </a:solidFill>
                <a:ea typeface="ＭＳ Ｐゴシック" pitchFamily="34" charset="-128"/>
              </a:rPr>
              <a:t> </a:t>
            </a:r>
            <a:r>
              <a:rPr lang="en-US" sz="2600" smtClean="0">
                <a:ea typeface="ＭＳ Ｐゴシック" pitchFamily="34" charset="-128"/>
              </a:rPr>
              <a:t>in active treatment </a:t>
            </a:r>
            <a:br>
              <a:rPr lang="en-US" sz="2600" smtClean="0">
                <a:ea typeface="ＭＳ Ｐゴシック" pitchFamily="34" charset="-128"/>
              </a:rPr>
            </a:br>
            <a:r>
              <a:rPr lang="en-US" sz="2600" smtClean="0">
                <a:ea typeface="ＭＳ Ｐゴシック" pitchFamily="34" charset="-128"/>
              </a:rPr>
              <a:t>phase</a:t>
            </a:r>
          </a:p>
          <a:p>
            <a:pPr marL="573088" lvl="1" defTabSz="914400">
              <a:buClr>
                <a:schemeClr val="tx1"/>
              </a:buClr>
            </a:pPr>
            <a:r>
              <a:rPr lang="en-US" sz="2600" smtClean="0">
                <a:solidFill>
                  <a:schemeClr val="hlink"/>
                </a:solidFill>
                <a:ea typeface="ＭＳ Ｐゴシック" pitchFamily="34" charset="-128"/>
              </a:rPr>
              <a:t>Lowered</a:t>
            </a:r>
            <a:r>
              <a:rPr lang="en-US" sz="2600" smtClean="0">
                <a:ea typeface="ＭＳ Ｐゴシック" pitchFamily="34" charset="-128"/>
              </a:rPr>
              <a:t> use of </a:t>
            </a:r>
            <a:r>
              <a:rPr lang="en-US" sz="2600" smtClean="0">
                <a:solidFill>
                  <a:schemeClr val="hlink"/>
                </a:solidFill>
                <a:ea typeface="ＭＳ Ｐゴシック" pitchFamily="34" charset="-128"/>
              </a:rPr>
              <a:t>marijuana</a:t>
            </a:r>
            <a:r>
              <a:rPr lang="en-US" sz="2600" smtClean="0">
                <a:ea typeface="ＭＳ Ｐゴシック" pitchFamily="34" charset="-128"/>
              </a:rPr>
              <a:t> and </a:t>
            </a:r>
            <a:br>
              <a:rPr lang="en-US" sz="2600" smtClean="0">
                <a:ea typeface="ＭＳ Ｐゴシック" pitchFamily="34" charset="-128"/>
              </a:rPr>
            </a:br>
            <a:r>
              <a:rPr lang="en-US" sz="2600" smtClean="0">
                <a:solidFill>
                  <a:schemeClr val="hlink"/>
                </a:solidFill>
                <a:ea typeface="ＭＳ Ｐゴシック" pitchFamily="34" charset="-128"/>
              </a:rPr>
              <a:t>cocaine</a:t>
            </a:r>
            <a:r>
              <a:rPr lang="en-US" sz="2600" smtClean="0">
                <a:ea typeface="ＭＳ Ｐゴシック" pitchFamily="34" charset="-128"/>
              </a:rPr>
              <a:t> use and </a:t>
            </a:r>
            <a:r>
              <a:rPr lang="en-US" sz="2600" smtClean="0">
                <a:solidFill>
                  <a:schemeClr val="hlink"/>
                </a:solidFill>
                <a:ea typeface="ＭＳ Ｐゴシック" pitchFamily="34" charset="-128"/>
              </a:rPr>
              <a:t>injection drug</a:t>
            </a:r>
            <a:r>
              <a:rPr lang="en-US" sz="2600" smtClean="0">
                <a:solidFill>
                  <a:srgbClr val="FFBA49"/>
                </a:solidFill>
                <a:ea typeface="ＭＳ Ｐゴシック" pitchFamily="34" charset="-128"/>
              </a:rPr>
              <a:t> </a:t>
            </a:r>
            <a:r>
              <a:rPr lang="en-US" sz="2600" smtClean="0">
                <a:ea typeface="ＭＳ Ｐゴシック" pitchFamily="34" charset="-128"/>
              </a:rPr>
              <a:t>use </a:t>
            </a:r>
          </a:p>
          <a:p>
            <a:pPr marL="573088" lvl="1" defTabSz="914400">
              <a:buClr>
                <a:schemeClr val="tx1"/>
              </a:buClr>
            </a:pPr>
            <a:r>
              <a:rPr lang="en-US" sz="2600" smtClean="0">
                <a:solidFill>
                  <a:schemeClr val="hlink"/>
                </a:solidFill>
                <a:ea typeface="ＭＳ Ｐゴシック" pitchFamily="34" charset="-128"/>
              </a:rPr>
              <a:t>Effect only during active treatment</a:t>
            </a:r>
            <a:r>
              <a:rPr lang="en-US" sz="2600" smtClean="0">
                <a:solidFill>
                  <a:schemeClr val="bg1"/>
                </a:solidFill>
                <a:ea typeface="ＭＳ Ｐゴシック" pitchFamily="34" charset="-128"/>
              </a:rPr>
              <a:t> </a:t>
            </a:r>
            <a:br>
              <a:rPr lang="en-US" sz="2600" smtClean="0">
                <a:solidFill>
                  <a:schemeClr val="bg1"/>
                </a:solidFill>
                <a:ea typeface="ＭＳ Ｐゴシック" pitchFamily="34" charset="-128"/>
              </a:rPr>
            </a:br>
            <a:r>
              <a:rPr lang="en-US" sz="2600" smtClean="0">
                <a:ea typeface="ＭＳ Ｐゴシック" pitchFamily="34" charset="-128"/>
              </a:rPr>
              <a:t>with buprenorphine</a:t>
            </a:r>
          </a:p>
        </p:txBody>
      </p:sp>
      <p:pic>
        <p:nvPicPr>
          <p:cNvPr id="5126" name="Picture 6"/>
          <p:cNvPicPr>
            <a:picLocks noChangeAspect="1" noChangeArrowheads="1"/>
          </p:cNvPicPr>
          <p:nvPr/>
        </p:nvPicPr>
        <p:blipFill>
          <a:blip r:embed="rId3" cstate="print"/>
          <a:srcRect/>
          <a:stretch>
            <a:fillRect/>
          </a:stretch>
        </p:blipFill>
        <p:spPr bwMode="auto">
          <a:xfrm>
            <a:off x="6755784" y="3694776"/>
            <a:ext cx="2120900" cy="2884028"/>
          </a:xfrm>
          <a:prstGeom prst="rect">
            <a:avLst/>
          </a:prstGeom>
          <a:ln>
            <a:noFill/>
          </a:ln>
          <a:effectLst>
            <a:softEdge rad="112500"/>
          </a:effectLst>
        </p:spPr>
      </p:pic>
      <p:sp>
        <p:nvSpPr>
          <p:cNvPr id="87045" name="Slide Number Placeholder 4"/>
          <p:cNvSpPr>
            <a:spLocks noGrp="1"/>
          </p:cNvSpPr>
          <p:nvPr>
            <p:ph type="sldNum" sz="quarter" idx="12"/>
          </p:nvPr>
        </p:nvSpPr>
        <p:spPr bwMode="auto">
          <a:noFill/>
          <a:ln>
            <a:miter lim="800000"/>
            <a:headEnd/>
            <a:tailEnd/>
          </a:ln>
        </p:spPr>
        <p:txBody>
          <a:bodyPr/>
          <a:lstStyle/>
          <a:p>
            <a:fld id="{796F5905-21A6-409F-AA88-F7513EBCF737}" type="slidenum">
              <a:rPr lang="en-US" smtClean="0"/>
              <a:pPr/>
              <a:t>74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wipe(left)">
                                      <p:cBhvr>
                                        <p:cTn id="7" dur="500"/>
                                        <p:tgtEl>
                                          <p:spTgt spid="5124">
                                            <p:txEl>
                                              <p:pRg st="0" end="0"/>
                                            </p:txEl>
                                          </p:spTgt>
                                        </p:tgtEl>
                                      </p:cBhvr>
                                    </p:animEffect>
                                  </p:childTnLst>
                                  <p:subTnLst>
                                    <p:animClr clrSpc="rgb" dir="cw">
                                      <p:cBhvr override="childStyle">
                                        <p:cTn dur="1" fill="hold" display="0" masterRel="nextClick" afterEffect="1"/>
                                        <p:tgtEl>
                                          <p:spTgt spid="5124">
                                            <p:txEl>
                                              <p:pRg st="0" end="0"/>
                                            </p:txEl>
                                          </p:spTgt>
                                        </p:tgtEl>
                                        <p:attrNameLst>
                                          <p:attrName>ppt_c</p:attrName>
                                        </p:attrNameLst>
                                      </p:cBhvr>
                                      <p:to>
                                        <a:srgbClr val="D86C00"/>
                                      </p:to>
                                    </p:animClr>
                                  </p:subTnLst>
                                </p:cTn>
                              </p:par>
                              <p:par>
                                <p:cTn id="8" presetID="4" presetClass="entr" presetSubtype="32"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ox(out)">
                                      <p:cBhvr>
                                        <p:cTn id="10" dur="5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animEffect transition="in" filter="wipe(left)">
                                      <p:cBhvr>
                                        <p:cTn id="15" dur="500"/>
                                        <p:tgtEl>
                                          <p:spTgt spid="5124">
                                            <p:txEl>
                                              <p:pRg st="1" end="1"/>
                                            </p:txEl>
                                          </p:spTgt>
                                        </p:tgtEl>
                                      </p:cBhvr>
                                    </p:animEffect>
                                  </p:childTnLst>
                                  <p:subTnLst>
                                    <p:animClr clrSpc="rgb" dir="cw">
                                      <p:cBhvr override="childStyle">
                                        <p:cTn dur="1" fill="hold" display="0" masterRel="nextClick" afterEffect="1"/>
                                        <p:tgtEl>
                                          <p:spTgt spid="5124">
                                            <p:txEl>
                                              <p:pRg st="1" end="1"/>
                                            </p:txEl>
                                          </p:spTgt>
                                        </p:tgtEl>
                                        <p:attrNameLst>
                                          <p:attrName>ppt_c</p:attrName>
                                        </p:attrNameLst>
                                      </p:cBhvr>
                                      <p:to>
                                        <a:srgbClr val="D86C00"/>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124">
                                            <p:txEl>
                                              <p:pRg st="2" end="2"/>
                                            </p:txEl>
                                          </p:spTgt>
                                        </p:tgtEl>
                                        <p:attrNameLst>
                                          <p:attrName>style.visibility</p:attrName>
                                        </p:attrNameLst>
                                      </p:cBhvr>
                                      <p:to>
                                        <p:strVal val="visible"/>
                                      </p:to>
                                    </p:set>
                                    <p:animEffect transition="in" filter="wipe(left)">
                                      <p:cBhvr>
                                        <p:cTn id="20" dur="500"/>
                                        <p:tgtEl>
                                          <p:spTgt spid="5124">
                                            <p:txEl>
                                              <p:pRg st="2" end="2"/>
                                            </p:txEl>
                                          </p:spTgt>
                                        </p:tgtEl>
                                      </p:cBhvr>
                                    </p:animEffect>
                                  </p:childTnLst>
                                  <p:subTnLst>
                                    <p:animClr clrSpc="rgb" dir="cw">
                                      <p:cBhvr override="childStyle">
                                        <p:cTn dur="1" fill="hold" display="0" masterRel="nextClick" afterEffect="1"/>
                                        <p:tgtEl>
                                          <p:spTgt spid="5124">
                                            <p:txEl>
                                              <p:pRg st="2" end="2"/>
                                            </p:txEl>
                                          </p:spTgt>
                                        </p:tgtEl>
                                        <p:attrNameLst>
                                          <p:attrName>ppt_c</p:attrName>
                                        </p:attrNameLst>
                                      </p:cBhvr>
                                      <p:to>
                                        <a:srgbClr val="D86C00"/>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124">
                                            <p:txEl>
                                              <p:pRg st="3" end="3"/>
                                            </p:txEl>
                                          </p:spTgt>
                                        </p:tgtEl>
                                        <p:attrNameLst>
                                          <p:attrName>style.visibility</p:attrName>
                                        </p:attrNameLst>
                                      </p:cBhvr>
                                      <p:to>
                                        <p:strVal val="visible"/>
                                      </p:to>
                                    </p:set>
                                    <p:animEffect transition="in" filter="wipe(left)">
                                      <p:cBhvr>
                                        <p:cTn id="25" dur="500"/>
                                        <p:tgtEl>
                                          <p:spTgt spid="5124">
                                            <p:txEl>
                                              <p:pRg st="3" end="3"/>
                                            </p:txEl>
                                          </p:spTgt>
                                        </p:tgtEl>
                                      </p:cBhvr>
                                    </p:animEffect>
                                  </p:childTnLst>
                                  <p:subTnLst>
                                    <p:animClr clrSpc="rgb" dir="cw">
                                      <p:cBhvr override="childStyle">
                                        <p:cTn dur="1" fill="hold" display="0" masterRel="nextClick" afterEffect="1"/>
                                        <p:tgtEl>
                                          <p:spTgt spid="5124">
                                            <p:txEl>
                                              <p:pRg st="3" end="3"/>
                                            </p:txEl>
                                          </p:spTgt>
                                        </p:tgtEl>
                                        <p:attrNameLst>
                                          <p:attrName>ppt_c</p:attrName>
                                        </p:attrNameLst>
                                      </p:cBhvr>
                                      <p:to>
                                        <a:srgbClr val="D86C00"/>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24">
                                            <p:txEl>
                                              <p:pRg st="4" end="4"/>
                                            </p:txEl>
                                          </p:spTgt>
                                        </p:tgtEl>
                                        <p:attrNameLst>
                                          <p:attrName>style.visibility</p:attrName>
                                        </p:attrNameLst>
                                      </p:cBhvr>
                                      <p:to>
                                        <p:strVal val="visible"/>
                                      </p:to>
                                    </p:set>
                                    <p:animEffect transition="in" filter="wipe(left)">
                                      <p:cBhvr>
                                        <p:cTn id="30" dur="500"/>
                                        <p:tgtEl>
                                          <p:spTgt spid="5124">
                                            <p:txEl>
                                              <p:pRg st="4" end="4"/>
                                            </p:txEl>
                                          </p:spTgt>
                                        </p:tgtEl>
                                      </p:cBhvr>
                                    </p:animEffect>
                                  </p:childTnLst>
                                  <p:subTnLst>
                                    <p:animClr clrSpc="rgb" dir="cw">
                                      <p:cBhvr override="childStyle">
                                        <p:cTn dur="1" fill="hold" display="0" masterRel="nextClick" afterEffect="1"/>
                                        <p:tgtEl>
                                          <p:spTgt spid="5124">
                                            <p:txEl>
                                              <p:pRg st="4" end="4"/>
                                            </p:txEl>
                                          </p:spTgt>
                                        </p:tgtEl>
                                        <p:attrNameLst>
                                          <p:attrName>ppt_c</p:attrName>
                                        </p:attrNameLst>
                                      </p:cBhvr>
                                      <p:to>
                                        <a:srgbClr val="D86C00"/>
                                      </p:to>
                                    </p:animClr>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124">
                                            <p:txEl>
                                              <p:pRg st="5" end="5"/>
                                            </p:txEl>
                                          </p:spTgt>
                                        </p:tgtEl>
                                        <p:attrNameLst>
                                          <p:attrName>style.visibility</p:attrName>
                                        </p:attrNameLst>
                                      </p:cBhvr>
                                      <p:to>
                                        <p:strVal val="visible"/>
                                      </p:to>
                                    </p:set>
                                    <p:animEffect transition="in" filter="wipe(left)">
                                      <p:cBhvr>
                                        <p:cTn id="35" dur="500"/>
                                        <p:tgtEl>
                                          <p:spTgt spid="5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1295400" y="152400"/>
            <a:ext cx="63246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Lessons Learned</a:t>
            </a:r>
          </a:p>
        </p:txBody>
      </p:sp>
      <p:sp>
        <p:nvSpPr>
          <p:cNvPr id="5124" name="Content Placeholder 2"/>
          <p:cNvSpPr>
            <a:spLocks noGrp="1"/>
          </p:cNvSpPr>
          <p:nvPr>
            <p:ph idx="4294967295"/>
          </p:nvPr>
        </p:nvSpPr>
        <p:spPr>
          <a:xfrm>
            <a:off x="212725" y="1273175"/>
            <a:ext cx="8310563" cy="4724400"/>
          </a:xfrm>
        </p:spPr>
        <p:txBody>
          <a:bodyPr/>
          <a:lstStyle/>
          <a:p>
            <a:pPr>
              <a:buClr>
                <a:schemeClr val="tx1"/>
              </a:buClr>
              <a:buFontTx/>
              <a:buChar char="•"/>
            </a:pPr>
            <a:r>
              <a:rPr lang="en-US" sz="2600" smtClean="0">
                <a:solidFill>
                  <a:schemeClr val="hlink"/>
                </a:solidFill>
                <a:ea typeface="ＭＳ Ｐゴシック" pitchFamily="34" charset="-128"/>
              </a:rPr>
              <a:t>Return to opioid use</a:t>
            </a:r>
            <a:r>
              <a:rPr lang="en-US" sz="2600" smtClean="0">
                <a:solidFill>
                  <a:srgbClr val="FFBA49"/>
                </a:solidFill>
                <a:ea typeface="ＭＳ Ｐゴシック" pitchFamily="34" charset="-128"/>
              </a:rPr>
              <a:t> </a:t>
            </a:r>
            <a:r>
              <a:rPr lang="en-US" sz="2600" smtClean="0">
                <a:ea typeface="ＭＳ Ｐゴシック" pitchFamily="34" charset="-128"/>
              </a:rPr>
              <a:t>in both groups after this fairly brief medical treatment is concerning given</a:t>
            </a:r>
          </a:p>
          <a:p>
            <a:pPr lvl="1">
              <a:buClr>
                <a:schemeClr val="tx1"/>
              </a:buClr>
            </a:pPr>
            <a:r>
              <a:rPr lang="en-US" sz="2400" smtClean="0">
                <a:solidFill>
                  <a:schemeClr val="hlink"/>
                </a:solidFill>
                <a:ea typeface="ＭＳ Ｐゴシック" pitchFamily="34" charset="-128"/>
              </a:rPr>
              <a:t>Young age</a:t>
            </a:r>
          </a:p>
          <a:p>
            <a:pPr lvl="1">
              <a:buClr>
                <a:schemeClr val="tx1"/>
              </a:buClr>
            </a:pPr>
            <a:r>
              <a:rPr lang="en-US" sz="2400" smtClean="0">
                <a:solidFill>
                  <a:schemeClr val="hlink"/>
                </a:solidFill>
                <a:ea typeface="ＭＳ Ｐゴシック" pitchFamily="34" charset="-128"/>
              </a:rPr>
              <a:t>Short duration</a:t>
            </a:r>
            <a:r>
              <a:rPr lang="en-US" sz="2400" smtClean="0">
                <a:solidFill>
                  <a:srgbClr val="FFBA49"/>
                </a:solidFill>
                <a:ea typeface="ＭＳ Ｐゴシック" pitchFamily="34" charset="-128"/>
              </a:rPr>
              <a:t> </a:t>
            </a:r>
            <a:r>
              <a:rPr lang="en-US" sz="2400" smtClean="0">
                <a:ea typeface="ＭＳ Ｐゴシック" pitchFamily="34" charset="-128"/>
              </a:rPr>
              <a:t>of opioid use</a:t>
            </a:r>
          </a:p>
          <a:p>
            <a:pPr>
              <a:buClr>
                <a:schemeClr val="tx1"/>
              </a:buClr>
              <a:buFontTx/>
              <a:buChar char="•"/>
            </a:pPr>
            <a:r>
              <a:rPr lang="en-US" sz="2600" smtClean="0">
                <a:ea typeface="ＭＳ Ｐゴシック" pitchFamily="34" charset="-128"/>
              </a:rPr>
              <a:t>Adult trials have consistently </a:t>
            </a:r>
            <a:br>
              <a:rPr lang="en-US" sz="2600" smtClean="0">
                <a:ea typeface="ＭＳ Ｐゴシック" pitchFamily="34" charset="-128"/>
              </a:rPr>
            </a:br>
            <a:r>
              <a:rPr lang="en-US" sz="2600" smtClean="0">
                <a:ea typeface="ＭＳ Ｐゴシック" pitchFamily="34" charset="-128"/>
              </a:rPr>
              <a:t>shown </a:t>
            </a:r>
            <a:r>
              <a:rPr lang="en-US" sz="2600" smtClean="0">
                <a:solidFill>
                  <a:schemeClr val="hlink"/>
                </a:solidFill>
                <a:ea typeface="ＭＳ Ｐゴシック" pitchFamily="34" charset="-128"/>
              </a:rPr>
              <a:t>better outcomes with </a:t>
            </a:r>
            <a:br>
              <a:rPr lang="en-US" sz="2600" smtClean="0">
                <a:solidFill>
                  <a:schemeClr val="hlink"/>
                </a:solidFill>
                <a:ea typeface="ＭＳ Ｐゴシック" pitchFamily="34" charset="-128"/>
              </a:rPr>
            </a:br>
            <a:r>
              <a:rPr lang="en-US" sz="2600" smtClean="0">
                <a:solidFill>
                  <a:schemeClr val="hlink"/>
                </a:solidFill>
                <a:ea typeface="ＭＳ Ｐゴシック" pitchFamily="34" charset="-128"/>
              </a:rPr>
              <a:t>longer treatment</a:t>
            </a:r>
            <a:endParaRPr lang="en-US" sz="2600" smtClean="0">
              <a:solidFill>
                <a:srgbClr val="FFFFFF"/>
              </a:solidFill>
              <a:ea typeface="ＭＳ Ｐゴシック" pitchFamily="34" charset="-128"/>
            </a:endParaRPr>
          </a:p>
          <a:p>
            <a:pPr>
              <a:buClr>
                <a:schemeClr val="tx1"/>
              </a:buClr>
              <a:buFontTx/>
              <a:buChar char="•"/>
            </a:pPr>
            <a:r>
              <a:rPr lang="en-US" sz="2600" smtClean="0">
                <a:solidFill>
                  <a:schemeClr val="hlink"/>
                </a:solidFill>
                <a:ea typeface="ＭＳ Ｐゴシック" pitchFamily="34" charset="-128"/>
              </a:rPr>
              <a:t>Young adults</a:t>
            </a:r>
            <a:r>
              <a:rPr lang="en-US" sz="2600" smtClean="0">
                <a:solidFill>
                  <a:srgbClr val="FFBA49"/>
                </a:solidFill>
                <a:ea typeface="ＭＳ Ｐゴシック" pitchFamily="34" charset="-128"/>
              </a:rPr>
              <a:t> </a:t>
            </a:r>
            <a:r>
              <a:rPr lang="en-US" sz="2600" smtClean="0">
                <a:ea typeface="ＭＳ Ｐゴシック" pitchFamily="34" charset="-128"/>
              </a:rPr>
              <a:t>will likely </a:t>
            </a:r>
            <a:r>
              <a:rPr lang="en-US" sz="2600" smtClean="0">
                <a:solidFill>
                  <a:schemeClr val="hlink"/>
                </a:solidFill>
                <a:ea typeface="ＭＳ Ｐゴシック" pitchFamily="34" charset="-128"/>
              </a:rPr>
              <a:t>need </a:t>
            </a:r>
            <a:br>
              <a:rPr lang="en-US" sz="2600" smtClean="0">
                <a:solidFill>
                  <a:schemeClr val="hlink"/>
                </a:solidFill>
                <a:ea typeface="ＭＳ Ｐゴシック" pitchFamily="34" charset="-128"/>
              </a:rPr>
            </a:br>
            <a:r>
              <a:rPr lang="en-US" sz="2600" smtClean="0">
                <a:solidFill>
                  <a:schemeClr val="hlink"/>
                </a:solidFill>
                <a:ea typeface="ＭＳ Ｐゴシック" pitchFamily="34" charset="-128"/>
              </a:rPr>
              <a:t>long-term</a:t>
            </a:r>
            <a:r>
              <a:rPr lang="en-US" sz="2600" smtClean="0">
                <a:solidFill>
                  <a:srgbClr val="FFBA49"/>
                </a:solidFill>
                <a:ea typeface="ＭＳ Ｐゴシック" pitchFamily="34" charset="-128"/>
              </a:rPr>
              <a:t> </a:t>
            </a:r>
            <a:r>
              <a:rPr lang="en-US" sz="2600" smtClean="0">
                <a:ea typeface="ＭＳ Ｐゴシック" pitchFamily="34" charset="-128"/>
              </a:rPr>
              <a:t>opioid agonist treatment</a:t>
            </a:r>
            <a:endParaRPr lang="en-US" sz="1400" smtClean="0">
              <a:ea typeface="ＭＳ Ｐゴシック" pitchFamily="34" charset="-128"/>
            </a:endParaRPr>
          </a:p>
          <a:p>
            <a:pPr>
              <a:buClr>
                <a:schemeClr val="tx1"/>
              </a:buClr>
              <a:buFontTx/>
              <a:buChar char="•"/>
            </a:pPr>
            <a:r>
              <a:rPr lang="en-US" sz="2600" smtClean="0">
                <a:solidFill>
                  <a:schemeClr val="hlink"/>
                </a:solidFill>
                <a:ea typeface="ＭＳ Ｐゴシック" pitchFamily="34" charset="-128"/>
              </a:rPr>
              <a:t>Hepatitis C rates</a:t>
            </a:r>
            <a:r>
              <a:rPr lang="en-US" sz="2600" smtClean="0">
                <a:solidFill>
                  <a:srgbClr val="FFBA49"/>
                </a:solidFill>
                <a:ea typeface="ＭＳ Ｐゴシック" pitchFamily="34" charset="-128"/>
              </a:rPr>
              <a:t> </a:t>
            </a:r>
            <a:r>
              <a:rPr lang="en-US" sz="2600" smtClean="0">
                <a:ea typeface="ＭＳ Ｐゴシック" pitchFamily="34" charset="-128"/>
              </a:rPr>
              <a:t>and </a:t>
            </a:r>
            <a:r>
              <a:rPr lang="en-US" sz="2600" smtClean="0">
                <a:solidFill>
                  <a:schemeClr val="hlink"/>
                </a:solidFill>
                <a:ea typeface="ＭＳ Ｐゴシック" pitchFamily="34" charset="-128"/>
              </a:rPr>
              <a:t>conversion of 4</a:t>
            </a:r>
            <a:r>
              <a:rPr lang="en-US" sz="2600" smtClean="0">
                <a:ea typeface="ＭＳ Ｐゴシック" pitchFamily="34" charset="-128"/>
              </a:rPr>
              <a:t> participants make need for treatment even more urgent</a:t>
            </a:r>
            <a:r>
              <a:rPr lang="en-US" sz="2800" smtClean="0">
                <a:ea typeface="ＭＳ Ｐゴシック" pitchFamily="34" charset="-128"/>
              </a:rPr>
              <a:t>	</a:t>
            </a:r>
          </a:p>
          <a:p>
            <a:pPr>
              <a:buFont typeface="Wingdings" pitchFamily="2" charset="2"/>
              <a:buChar char="§"/>
            </a:pPr>
            <a:endParaRPr lang="en-US" sz="1000" smtClean="0">
              <a:ea typeface="ＭＳ Ｐゴシック" pitchFamily="34" charset="-128"/>
            </a:endParaRPr>
          </a:p>
          <a:p>
            <a:pPr>
              <a:buFont typeface="Wingdings" pitchFamily="2" charset="2"/>
              <a:buNone/>
            </a:pPr>
            <a:r>
              <a:rPr lang="en-US" sz="1400" smtClean="0">
                <a:ea typeface="ＭＳ Ｐゴシック" pitchFamily="34" charset="-128"/>
              </a:rPr>
              <a:t>(Fiellin, 2008; Woody, et al., 2008)</a:t>
            </a:r>
          </a:p>
        </p:txBody>
      </p:sp>
      <p:pic>
        <p:nvPicPr>
          <p:cNvPr id="6" name="Picture 16"/>
          <p:cNvPicPr>
            <a:picLocks noChangeAspect="1" noChangeArrowheads="1"/>
          </p:cNvPicPr>
          <p:nvPr/>
        </p:nvPicPr>
        <p:blipFill>
          <a:blip r:embed="rId3" cstate="print"/>
          <a:srcRect/>
          <a:stretch>
            <a:fillRect/>
          </a:stretch>
        </p:blipFill>
        <p:spPr bwMode="auto">
          <a:xfrm>
            <a:off x="5957613" y="2311400"/>
            <a:ext cx="2560913" cy="2743200"/>
          </a:xfrm>
          <a:prstGeom prst="rect">
            <a:avLst/>
          </a:prstGeom>
          <a:ln>
            <a:noFill/>
          </a:ln>
          <a:effectLst>
            <a:softEdge rad="112500"/>
          </a:effectLst>
        </p:spPr>
      </p:pic>
      <p:sp>
        <p:nvSpPr>
          <p:cNvPr id="88069" name="Slide Number Placeholder 4"/>
          <p:cNvSpPr>
            <a:spLocks noGrp="1"/>
          </p:cNvSpPr>
          <p:nvPr>
            <p:ph type="sldNum" sz="quarter" idx="12"/>
          </p:nvPr>
        </p:nvSpPr>
        <p:spPr bwMode="auto">
          <a:noFill/>
          <a:ln>
            <a:miter lim="800000"/>
            <a:headEnd/>
            <a:tailEnd/>
          </a:ln>
        </p:spPr>
        <p:txBody>
          <a:bodyPr/>
          <a:lstStyle/>
          <a:p>
            <a:fld id="{8A23FC98-ED58-40AD-8FB8-65A187B822A7}" type="slidenum">
              <a:rPr lang="en-US" smtClean="0"/>
              <a:pPr/>
              <a:t>75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wipe(left)">
                                      <p:cBhvr>
                                        <p:cTn id="7" dur="500"/>
                                        <p:tgtEl>
                                          <p:spTgt spid="5124">
                                            <p:txEl>
                                              <p:pRg st="0" end="0"/>
                                            </p:txEl>
                                          </p:spTgt>
                                        </p:tgtEl>
                                      </p:cBhvr>
                                    </p:animEffect>
                                  </p:childTnLst>
                                  <p:subTnLst>
                                    <p:animClr clrSpc="rgb" dir="cw">
                                      <p:cBhvr override="childStyle">
                                        <p:cTn dur="1" fill="hold" display="0" masterRel="nextClick" afterEffect="1"/>
                                        <p:tgtEl>
                                          <p:spTgt spid="5124">
                                            <p:txEl>
                                              <p:pRg st="0" end="0"/>
                                            </p:txEl>
                                          </p:spTgt>
                                        </p:tgtEl>
                                        <p:attrNameLst>
                                          <p:attrName>ppt_c</p:attrName>
                                        </p:attrNameLst>
                                      </p:cBhvr>
                                      <p:to>
                                        <a:srgbClr val="D86C00"/>
                                      </p:to>
                                    </p:animClr>
                                  </p:subTnLst>
                                </p:cTn>
                              </p:par>
                              <p:par>
                                <p:cTn id="8" presetID="22" presetClass="entr" presetSubtype="8" fill="hold" grpId="0" nodeType="with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wipe(left)">
                                      <p:cBhvr>
                                        <p:cTn id="10" dur="500"/>
                                        <p:tgtEl>
                                          <p:spTgt spid="5124">
                                            <p:txEl>
                                              <p:pRg st="1" end="1"/>
                                            </p:txEl>
                                          </p:spTgt>
                                        </p:tgtEl>
                                      </p:cBhvr>
                                    </p:animEffect>
                                  </p:childTnLst>
                                  <p:subTnLst>
                                    <p:animClr clrSpc="rgb" dir="cw">
                                      <p:cBhvr override="childStyle">
                                        <p:cTn dur="1" fill="hold" display="0" masterRel="nextClick" afterEffect="1"/>
                                        <p:tgtEl>
                                          <p:spTgt spid="5124">
                                            <p:txEl>
                                              <p:pRg st="1" end="1"/>
                                            </p:txEl>
                                          </p:spTgt>
                                        </p:tgtEl>
                                        <p:attrNameLst>
                                          <p:attrName>ppt_c</p:attrName>
                                        </p:attrNameLst>
                                      </p:cBhvr>
                                      <p:to>
                                        <a:srgbClr val="D86C00"/>
                                      </p:to>
                                    </p:animClr>
                                  </p:subTnLst>
                                </p:cTn>
                              </p:par>
                              <p:par>
                                <p:cTn id="11" presetID="22" presetClass="entr" presetSubtype="8" fill="hold" grpId="0" nodeType="with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Effect transition="in" filter="wipe(left)">
                                      <p:cBhvr>
                                        <p:cTn id="13" dur="500"/>
                                        <p:tgtEl>
                                          <p:spTgt spid="5124">
                                            <p:txEl>
                                              <p:pRg st="2" end="2"/>
                                            </p:txEl>
                                          </p:spTgt>
                                        </p:tgtEl>
                                      </p:cBhvr>
                                    </p:animEffect>
                                  </p:childTnLst>
                                  <p:subTnLst>
                                    <p:animClr clrSpc="rgb" dir="cw">
                                      <p:cBhvr override="childStyle">
                                        <p:cTn dur="1" fill="hold" display="0" masterRel="nextClick" afterEffect="1"/>
                                        <p:tgtEl>
                                          <p:spTgt spid="5124">
                                            <p:txEl>
                                              <p:pRg st="2" end="2"/>
                                            </p:txEl>
                                          </p:spTgt>
                                        </p:tgtEl>
                                        <p:attrNameLst>
                                          <p:attrName>ppt_c</p:attrName>
                                        </p:attrNameLst>
                                      </p:cBhvr>
                                      <p:to>
                                        <a:srgbClr val="D86C00"/>
                                      </p:to>
                                    </p:animClr>
                                  </p:subTnLst>
                                </p:cTn>
                              </p:par>
                              <p:par>
                                <p:cTn id="14" presetID="4"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4">
                                            <p:txEl>
                                              <p:pRg st="3" end="3"/>
                                            </p:txEl>
                                          </p:spTgt>
                                        </p:tgtEl>
                                        <p:attrNameLst>
                                          <p:attrName>style.visibility</p:attrName>
                                        </p:attrNameLst>
                                      </p:cBhvr>
                                      <p:to>
                                        <p:strVal val="visible"/>
                                      </p:to>
                                    </p:set>
                                    <p:animEffect transition="in" filter="wipe(left)">
                                      <p:cBhvr>
                                        <p:cTn id="21" dur="500"/>
                                        <p:tgtEl>
                                          <p:spTgt spid="5124">
                                            <p:txEl>
                                              <p:pRg st="3" end="3"/>
                                            </p:txEl>
                                          </p:spTgt>
                                        </p:tgtEl>
                                      </p:cBhvr>
                                    </p:animEffect>
                                  </p:childTnLst>
                                  <p:subTnLst>
                                    <p:animClr clrSpc="rgb" dir="cw">
                                      <p:cBhvr override="childStyle">
                                        <p:cTn dur="1" fill="hold" display="0" masterRel="nextClick" afterEffect="1"/>
                                        <p:tgtEl>
                                          <p:spTgt spid="5124">
                                            <p:txEl>
                                              <p:pRg st="3" end="3"/>
                                            </p:txEl>
                                          </p:spTgt>
                                        </p:tgtEl>
                                        <p:attrNameLst>
                                          <p:attrName>ppt_c</p:attrName>
                                        </p:attrNameLst>
                                      </p:cBhvr>
                                      <p:to>
                                        <a:srgbClr val="D86C00"/>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4">
                                            <p:txEl>
                                              <p:pRg st="4" end="4"/>
                                            </p:txEl>
                                          </p:spTgt>
                                        </p:tgtEl>
                                        <p:attrNameLst>
                                          <p:attrName>style.visibility</p:attrName>
                                        </p:attrNameLst>
                                      </p:cBhvr>
                                      <p:to>
                                        <p:strVal val="visible"/>
                                      </p:to>
                                    </p:set>
                                    <p:animEffect transition="in" filter="wipe(left)">
                                      <p:cBhvr>
                                        <p:cTn id="26" dur="500"/>
                                        <p:tgtEl>
                                          <p:spTgt spid="5124">
                                            <p:txEl>
                                              <p:pRg st="4" end="4"/>
                                            </p:txEl>
                                          </p:spTgt>
                                        </p:tgtEl>
                                      </p:cBhvr>
                                    </p:animEffect>
                                  </p:childTnLst>
                                  <p:subTnLst>
                                    <p:animClr clrSpc="rgb" dir="cw">
                                      <p:cBhvr override="childStyle">
                                        <p:cTn dur="1" fill="hold" display="0" masterRel="nextClick" afterEffect="1"/>
                                        <p:tgtEl>
                                          <p:spTgt spid="5124">
                                            <p:txEl>
                                              <p:pRg st="4" end="4"/>
                                            </p:txEl>
                                          </p:spTgt>
                                        </p:tgtEl>
                                        <p:attrNameLst>
                                          <p:attrName>ppt_c</p:attrName>
                                        </p:attrNameLst>
                                      </p:cBhvr>
                                      <p:to>
                                        <a:srgbClr val="D86C00"/>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4">
                                            <p:txEl>
                                              <p:pRg st="5" end="5"/>
                                            </p:txEl>
                                          </p:spTgt>
                                        </p:tgtEl>
                                        <p:attrNameLst>
                                          <p:attrName>style.visibility</p:attrName>
                                        </p:attrNameLst>
                                      </p:cBhvr>
                                      <p:to>
                                        <p:strVal val="visible"/>
                                      </p:to>
                                    </p:set>
                                    <p:animEffect transition="in" filter="wipe(left)">
                                      <p:cBhvr>
                                        <p:cTn id="31" dur="500"/>
                                        <p:tgtEl>
                                          <p:spTgt spid="5124">
                                            <p:txEl>
                                              <p:pRg st="5" end="5"/>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124">
                                            <p:txEl>
                                              <p:pRg st="7" end="7"/>
                                            </p:txEl>
                                          </p:spTgt>
                                        </p:tgtEl>
                                        <p:attrNameLst>
                                          <p:attrName>style.visibility</p:attrName>
                                        </p:attrNameLst>
                                      </p:cBhvr>
                                      <p:to>
                                        <p:strVal val="visible"/>
                                      </p:to>
                                    </p:set>
                                    <p:animEffect transition="in" filter="wipe(left)">
                                      <p:cBhvr>
                                        <p:cTn id="35" dur="500"/>
                                        <p:tgtEl>
                                          <p:spTgt spid="5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1295400" y="152400"/>
            <a:ext cx="63246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Lessons Learned</a:t>
            </a:r>
          </a:p>
        </p:txBody>
      </p:sp>
      <p:sp>
        <p:nvSpPr>
          <p:cNvPr id="5124" name="Content Placeholder 2"/>
          <p:cNvSpPr>
            <a:spLocks noGrp="1"/>
          </p:cNvSpPr>
          <p:nvPr>
            <p:ph idx="4294967295"/>
          </p:nvPr>
        </p:nvSpPr>
        <p:spPr>
          <a:xfrm>
            <a:off x="304800" y="1143000"/>
            <a:ext cx="8207375" cy="4343400"/>
          </a:xfrm>
        </p:spPr>
        <p:txBody>
          <a:bodyPr/>
          <a:lstStyle/>
          <a:p>
            <a:pPr>
              <a:buFontTx/>
              <a:buChar char="•"/>
            </a:pPr>
            <a:r>
              <a:rPr lang="en-US" sz="2600" smtClean="0">
                <a:ea typeface="ＭＳ Ｐゴシック" pitchFamily="34" charset="-128"/>
              </a:rPr>
              <a:t>Once DSM-IV Criteria met for opioid dependence are met, </a:t>
            </a:r>
            <a:r>
              <a:rPr lang="en-US" sz="2600" smtClean="0">
                <a:solidFill>
                  <a:schemeClr val="hlink"/>
                </a:solidFill>
                <a:ea typeface="ＭＳ Ｐゴシック" pitchFamily="34" charset="-128"/>
              </a:rPr>
              <a:t>course of addiction similar to adults</a:t>
            </a:r>
          </a:p>
          <a:p>
            <a:pPr>
              <a:buFontTx/>
              <a:buChar char="•"/>
            </a:pPr>
            <a:endParaRPr lang="en-US" sz="1000" smtClean="0">
              <a:solidFill>
                <a:schemeClr val="hlink"/>
              </a:solidFill>
              <a:ea typeface="ＭＳ Ｐゴシック" pitchFamily="34" charset="-128"/>
            </a:endParaRPr>
          </a:p>
          <a:p>
            <a:pPr>
              <a:buFontTx/>
              <a:buChar char="•"/>
            </a:pPr>
            <a:r>
              <a:rPr lang="en-US" sz="2600" smtClean="0">
                <a:ea typeface="ＭＳ Ｐゴシック" pitchFamily="34" charset="-128"/>
              </a:rPr>
              <a:t>Frequent relapse after withdrawal in this sample could </a:t>
            </a:r>
            <a:r>
              <a:rPr lang="en-US" sz="2600" smtClean="0">
                <a:solidFill>
                  <a:schemeClr val="hlink"/>
                </a:solidFill>
                <a:ea typeface="ＭＳ Ｐゴシック" pitchFamily="34" charset="-128"/>
              </a:rPr>
              <a:t>encourage caution when tapering</a:t>
            </a:r>
            <a:r>
              <a:rPr lang="en-US" sz="2600" smtClean="0">
                <a:solidFill>
                  <a:schemeClr val="bg1"/>
                </a:solidFill>
                <a:ea typeface="ＭＳ Ｐゴシック" pitchFamily="34" charset="-128"/>
              </a:rPr>
              <a:t> </a:t>
            </a:r>
            <a:br>
              <a:rPr lang="en-US" sz="2600" smtClean="0">
                <a:solidFill>
                  <a:schemeClr val="bg1"/>
                </a:solidFill>
                <a:ea typeface="ＭＳ Ｐゴシック" pitchFamily="34" charset="-128"/>
              </a:rPr>
            </a:br>
            <a:r>
              <a:rPr lang="en-US" sz="2600" smtClean="0">
                <a:ea typeface="ＭＳ Ｐゴシック" pitchFamily="34" charset="-128"/>
              </a:rPr>
              <a:t>young adult patients.</a:t>
            </a:r>
          </a:p>
          <a:p>
            <a:pPr>
              <a:buFontTx/>
              <a:buChar char="•"/>
            </a:pPr>
            <a:endParaRPr lang="en-US" sz="1000" smtClean="0">
              <a:ea typeface="ＭＳ Ｐゴシック" pitchFamily="34" charset="-128"/>
            </a:endParaRPr>
          </a:p>
          <a:p>
            <a:pPr>
              <a:buFontTx/>
              <a:buChar char="•"/>
            </a:pPr>
            <a:r>
              <a:rPr lang="en-US" sz="2600" smtClean="0">
                <a:ea typeface="ＭＳ Ｐゴシック" pitchFamily="34" charset="-128"/>
              </a:rPr>
              <a:t>While tapering, these patients need:</a:t>
            </a:r>
          </a:p>
          <a:p>
            <a:pPr lvl="1">
              <a:buClr>
                <a:schemeClr val="tx1"/>
              </a:buClr>
              <a:buFont typeface="Calibri" pitchFamily="34" charset="0"/>
              <a:buChar char="–"/>
            </a:pPr>
            <a:r>
              <a:rPr lang="en-US" sz="2400" smtClean="0">
                <a:solidFill>
                  <a:schemeClr val="hlink"/>
                </a:solidFill>
                <a:ea typeface="ＭＳ Ｐゴシック" pitchFamily="34" charset="-128"/>
              </a:rPr>
              <a:t>Drug abuse counseling</a:t>
            </a:r>
          </a:p>
          <a:p>
            <a:pPr lvl="1">
              <a:buClr>
                <a:schemeClr val="tx1"/>
              </a:buClr>
              <a:buFont typeface="Calibri" pitchFamily="34" charset="0"/>
              <a:buChar char="–"/>
            </a:pPr>
            <a:r>
              <a:rPr lang="en-US" sz="2400" smtClean="0">
                <a:solidFill>
                  <a:schemeClr val="hlink"/>
                </a:solidFill>
                <a:ea typeface="ＭＳ Ｐゴシック" pitchFamily="34" charset="-128"/>
              </a:rPr>
              <a:t>Close monitoring</a:t>
            </a:r>
            <a:r>
              <a:rPr lang="en-US" sz="2400" smtClean="0">
                <a:solidFill>
                  <a:srgbClr val="FFBA49"/>
                </a:solidFill>
                <a:ea typeface="ＭＳ Ｐゴシック" pitchFamily="34" charset="-128"/>
              </a:rPr>
              <a:t> </a:t>
            </a:r>
            <a:r>
              <a:rPr lang="en-US" sz="2400" smtClean="0">
                <a:ea typeface="ＭＳ Ｐゴシック" pitchFamily="34" charset="-128"/>
              </a:rPr>
              <a:t>for relapse</a:t>
            </a:r>
          </a:p>
          <a:p>
            <a:pPr>
              <a:buFontTx/>
              <a:buChar char="•"/>
            </a:pPr>
            <a:endParaRPr lang="en-US" sz="1000" smtClean="0">
              <a:solidFill>
                <a:srgbClr val="FFFFFF"/>
              </a:solidFill>
              <a:ea typeface="ＭＳ Ｐゴシック" pitchFamily="34" charset="-128"/>
            </a:endParaRPr>
          </a:p>
          <a:p>
            <a:pPr>
              <a:buFontTx/>
              <a:buChar char="•"/>
            </a:pPr>
            <a:r>
              <a:rPr lang="en-US" sz="2600" smtClean="0">
                <a:ea typeface="ＭＳ Ｐゴシック" pitchFamily="34" charset="-128"/>
              </a:rPr>
              <a:t>When tapering is clinically indicated, </a:t>
            </a:r>
            <a:br>
              <a:rPr lang="en-US" sz="2600" smtClean="0">
                <a:ea typeface="ＭＳ Ｐゴシック" pitchFamily="34" charset="-128"/>
              </a:rPr>
            </a:br>
            <a:r>
              <a:rPr lang="en-US" sz="2600" smtClean="0">
                <a:solidFill>
                  <a:schemeClr val="hlink"/>
                </a:solidFill>
                <a:ea typeface="ＭＳ Ｐゴシック" pitchFamily="34" charset="-128"/>
              </a:rPr>
              <a:t>consider using Naltrexone</a:t>
            </a:r>
            <a:r>
              <a:rPr lang="en-US" sz="2600" smtClean="0">
                <a:solidFill>
                  <a:srgbClr val="FFBA49"/>
                </a:solidFill>
                <a:ea typeface="ＭＳ Ｐゴシック" pitchFamily="34" charset="-128"/>
              </a:rPr>
              <a:t> </a:t>
            </a:r>
            <a:r>
              <a:rPr lang="en-US" sz="2600" smtClean="0">
                <a:ea typeface="ＭＳ Ｐゴシック" pitchFamily="34" charset="-128"/>
              </a:rPr>
              <a:t>following withdrawal.</a:t>
            </a:r>
            <a:r>
              <a:rPr lang="en-US" sz="1800" smtClean="0">
                <a:ea typeface="ＭＳ Ｐゴシック" pitchFamily="34" charset="-128"/>
              </a:rPr>
              <a:t>	         </a:t>
            </a:r>
          </a:p>
          <a:p>
            <a:pPr>
              <a:buFont typeface="Wingdings" pitchFamily="2" charset="2"/>
              <a:buNone/>
            </a:pPr>
            <a:endParaRPr lang="en-US" sz="1800" smtClean="0">
              <a:ea typeface="ＭＳ Ｐゴシック" pitchFamily="34" charset="-128"/>
            </a:endParaRPr>
          </a:p>
          <a:p>
            <a:pPr>
              <a:buFont typeface="Wingdings" pitchFamily="2" charset="2"/>
              <a:buNone/>
            </a:pPr>
            <a:r>
              <a:rPr lang="en-US" sz="1400" smtClean="0">
                <a:ea typeface="ＭＳ Ｐゴシック" pitchFamily="34" charset="-128"/>
              </a:rPr>
              <a:t>(Fiellin, 2008; Woody, et al., 2008)</a:t>
            </a:r>
          </a:p>
        </p:txBody>
      </p:sp>
      <p:pic>
        <p:nvPicPr>
          <p:cNvPr id="7" name="Picture 18"/>
          <p:cNvPicPr>
            <a:picLocks noChangeAspect="1" noChangeArrowheads="1"/>
          </p:cNvPicPr>
          <p:nvPr/>
        </p:nvPicPr>
        <p:blipFill>
          <a:blip r:embed="rId3" cstate="print"/>
          <a:srcRect/>
          <a:stretch>
            <a:fillRect/>
          </a:stretch>
        </p:blipFill>
        <p:spPr bwMode="auto">
          <a:xfrm>
            <a:off x="6626225" y="2695575"/>
            <a:ext cx="1878826" cy="2971800"/>
          </a:xfrm>
          <a:prstGeom prst="rect">
            <a:avLst/>
          </a:prstGeom>
          <a:ln>
            <a:noFill/>
          </a:ln>
          <a:effectLst>
            <a:softEdge rad="112500"/>
          </a:effectLst>
        </p:spPr>
      </p:pic>
      <p:sp>
        <p:nvSpPr>
          <p:cNvPr id="89093" name="Slide Number Placeholder 4"/>
          <p:cNvSpPr>
            <a:spLocks noGrp="1"/>
          </p:cNvSpPr>
          <p:nvPr>
            <p:ph type="sldNum" sz="quarter" idx="12"/>
          </p:nvPr>
        </p:nvSpPr>
        <p:spPr bwMode="auto">
          <a:noFill/>
          <a:ln>
            <a:miter lim="800000"/>
            <a:headEnd/>
            <a:tailEnd/>
          </a:ln>
        </p:spPr>
        <p:txBody>
          <a:bodyPr/>
          <a:lstStyle/>
          <a:p>
            <a:fld id="{DC58A5F8-6BDF-4928-9B1E-2B6A88118581}" type="slidenum">
              <a:rPr lang="en-US" smtClean="0"/>
              <a:pPr/>
              <a:t>76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wipe(left)">
                                      <p:cBhvr>
                                        <p:cTn id="7" dur="500"/>
                                        <p:tgtEl>
                                          <p:spTgt spid="5124">
                                            <p:txEl>
                                              <p:pRg st="0" end="0"/>
                                            </p:txEl>
                                          </p:spTgt>
                                        </p:tgtEl>
                                      </p:cBhvr>
                                    </p:animEffect>
                                  </p:childTnLst>
                                  <p:subTnLst>
                                    <p:animClr clrSpc="rgb" dir="cw">
                                      <p:cBhvr override="childStyle">
                                        <p:cTn dur="1" fill="hold" display="0" masterRel="nextClick" afterEffect="1"/>
                                        <p:tgtEl>
                                          <p:spTgt spid="5124">
                                            <p:txEl>
                                              <p:pRg st="0" end="0"/>
                                            </p:txEl>
                                          </p:spTgt>
                                        </p:tgtEl>
                                        <p:attrNameLst>
                                          <p:attrName>ppt_c</p:attrName>
                                        </p:attrNameLst>
                                      </p:cBhvr>
                                      <p:to>
                                        <a:srgbClr val="D86C00"/>
                                      </p:to>
                                    </p:animClr>
                                  </p:sub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Effect transition="in" filter="wipe(left)">
                                      <p:cBhvr>
                                        <p:cTn id="15" dur="500"/>
                                        <p:tgtEl>
                                          <p:spTgt spid="5124">
                                            <p:txEl>
                                              <p:pRg st="2" end="2"/>
                                            </p:txEl>
                                          </p:spTgt>
                                        </p:tgtEl>
                                      </p:cBhvr>
                                    </p:animEffect>
                                  </p:childTnLst>
                                  <p:subTnLst>
                                    <p:animClr clrSpc="rgb" dir="cw">
                                      <p:cBhvr override="childStyle">
                                        <p:cTn dur="1" fill="hold" display="0" masterRel="nextClick" afterEffect="1"/>
                                        <p:tgtEl>
                                          <p:spTgt spid="5124">
                                            <p:txEl>
                                              <p:pRg st="2" end="2"/>
                                            </p:txEl>
                                          </p:spTgt>
                                        </p:tgtEl>
                                        <p:attrNameLst>
                                          <p:attrName>ppt_c</p:attrName>
                                        </p:attrNameLst>
                                      </p:cBhvr>
                                      <p:to>
                                        <a:srgbClr val="D86C00"/>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124">
                                            <p:txEl>
                                              <p:pRg st="4" end="4"/>
                                            </p:txEl>
                                          </p:spTgt>
                                        </p:tgtEl>
                                        <p:attrNameLst>
                                          <p:attrName>style.visibility</p:attrName>
                                        </p:attrNameLst>
                                      </p:cBhvr>
                                      <p:to>
                                        <p:strVal val="visible"/>
                                      </p:to>
                                    </p:set>
                                    <p:animEffect transition="in" filter="wipe(left)">
                                      <p:cBhvr>
                                        <p:cTn id="20" dur="500"/>
                                        <p:tgtEl>
                                          <p:spTgt spid="5124">
                                            <p:txEl>
                                              <p:pRg st="4" end="4"/>
                                            </p:txEl>
                                          </p:spTgt>
                                        </p:tgtEl>
                                      </p:cBhvr>
                                    </p:animEffect>
                                  </p:childTnLst>
                                  <p:subTnLst>
                                    <p:animClr clrSpc="rgb" dir="cw">
                                      <p:cBhvr override="childStyle">
                                        <p:cTn dur="1" fill="hold" display="0" masterRel="nextClick" afterEffect="1"/>
                                        <p:tgtEl>
                                          <p:spTgt spid="5124">
                                            <p:txEl>
                                              <p:pRg st="4" end="4"/>
                                            </p:txEl>
                                          </p:spTgt>
                                        </p:tgtEl>
                                        <p:attrNameLst>
                                          <p:attrName>ppt_c</p:attrName>
                                        </p:attrNameLst>
                                      </p:cBhvr>
                                      <p:to>
                                        <a:srgbClr val="D86C00"/>
                                      </p:to>
                                    </p:animClr>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124">
                                            <p:txEl>
                                              <p:pRg st="5" end="5"/>
                                            </p:txEl>
                                          </p:spTgt>
                                        </p:tgtEl>
                                        <p:attrNameLst>
                                          <p:attrName>style.visibility</p:attrName>
                                        </p:attrNameLst>
                                      </p:cBhvr>
                                      <p:to>
                                        <p:strVal val="visible"/>
                                      </p:to>
                                    </p:set>
                                    <p:animEffect transition="in" filter="wipe(left)">
                                      <p:cBhvr>
                                        <p:cTn id="24" dur="500"/>
                                        <p:tgtEl>
                                          <p:spTgt spid="5124">
                                            <p:txEl>
                                              <p:pRg st="5" end="5"/>
                                            </p:txEl>
                                          </p:spTgt>
                                        </p:tgtEl>
                                      </p:cBhvr>
                                    </p:animEffect>
                                  </p:childTnLst>
                                  <p:subTnLst>
                                    <p:animClr clrSpc="rgb" dir="cw">
                                      <p:cBhvr override="childStyle">
                                        <p:cTn dur="1" fill="hold" display="0" masterRel="nextClick" afterEffect="1"/>
                                        <p:tgtEl>
                                          <p:spTgt spid="5124">
                                            <p:txEl>
                                              <p:pRg st="5" end="5"/>
                                            </p:txEl>
                                          </p:spTgt>
                                        </p:tgtEl>
                                        <p:attrNameLst>
                                          <p:attrName>ppt_c</p:attrName>
                                        </p:attrNameLst>
                                      </p:cBhvr>
                                      <p:to>
                                        <a:srgbClr val="D86C00"/>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124">
                                            <p:txEl>
                                              <p:pRg st="6" end="6"/>
                                            </p:txEl>
                                          </p:spTgt>
                                        </p:tgtEl>
                                        <p:attrNameLst>
                                          <p:attrName>style.visibility</p:attrName>
                                        </p:attrNameLst>
                                      </p:cBhvr>
                                      <p:to>
                                        <p:strVal val="visible"/>
                                      </p:to>
                                    </p:set>
                                    <p:animEffect transition="in" filter="wipe(left)">
                                      <p:cBhvr>
                                        <p:cTn id="29" dur="500"/>
                                        <p:tgtEl>
                                          <p:spTgt spid="5124">
                                            <p:txEl>
                                              <p:pRg st="6" end="6"/>
                                            </p:txEl>
                                          </p:spTgt>
                                        </p:tgtEl>
                                      </p:cBhvr>
                                    </p:animEffect>
                                  </p:childTnLst>
                                  <p:subTnLst>
                                    <p:animClr clrSpc="rgb" dir="cw">
                                      <p:cBhvr override="childStyle">
                                        <p:cTn dur="1" fill="hold" display="0" masterRel="nextClick" afterEffect="1"/>
                                        <p:tgtEl>
                                          <p:spTgt spid="5124">
                                            <p:txEl>
                                              <p:pRg st="6" end="6"/>
                                            </p:txEl>
                                          </p:spTgt>
                                        </p:tgtEl>
                                        <p:attrNameLst>
                                          <p:attrName>ppt_c</p:attrName>
                                        </p:attrNameLst>
                                      </p:cBhvr>
                                      <p:to>
                                        <a:srgbClr val="D86C00"/>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124">
                                            <p:txEl>
                                              <p:pRg st="8" end="8"/>
                                            </p:txEl>
                                          </p:spTgt>
                                        </p:tgtEl>
                                        <p:attrNameLst>
                                          <p:attrName>style.visibility</p:attrName>
                                        </p:attrNameLst>
                                      </p:cBhvr>
                                      <p:to>
                                        <p:strVal val="visible"/>
                                      </p:to>
                                    </p:set>
                                    <p:animEffect transition="in" filter="wipe(left)">
                                      <p:cBhvr>
                                        <p:cTn id="34" dur="500"/>
                                        <p:tgtEl>
                                          <p:spTgt spid="5124">
                                            <p:txEl>
                                              <p:pRg st="8" end="8"/>
                                            </p:tx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124">
                                            <p:txEl>
                                              <p:pRg st="10" end="10"/>
                                            </p:txEl>
                                          </p:spTgt>
                                        </p:tgtEl>
                                        <p:attrNameLst>
                                          <p:attrName>style.visibility</p:attrName>
                                        </p:attrNameLst>
                                      </p:cBhvr>
                                      <p:to>
                                        <p:strVal val="visible"/>
                                      </p:to>
                                    </p:set>
                                    <p:animEffect transition="in" filter="wipe(left)">
                                      <p:cBhvr>
                                        <p:cTn id="38" dur="500"/>
                                        <p:tgtEl>
                                          <p:spTgt spid="512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90115" name="Title 1"/>
          <p:cNvSpPr>
            <a:spLocks noGrp="1"/>
          </p:cNvSpPr>
          <p:nvPr>
            <p:ph type="title" idx="4294967295"/>
          </p:nvPr>
        </p:nvSpPr>
        <p:spPr>
          <a:xfrm>
            <a:off x="457200" y="292100"/>
            <a:ext cx="802798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Limitations of the Study</a:t>
            </a:r>
          </a:p>
        </p:txBody>
      </p:sp>
      <p:sp>
        <p:nvSpPr>
          <p:cNvPr id="57348" name="Content Placeholder 2"/>
          <p:cNvSpPr>
            <a:spLocks noGrp="1"/>
          </p:cNvSpPr>
          <p:nvPr>
            <p:ph idx="4294967295"/>
          </p:nvPr>
        </p:nvSpPr>
        <p:spPr>
          <a:xfrm>
            <a:off x="304800" y="1295400"/>
            <a:ext cx="7189788" cy="5334000"/>
          </a:xfrm>
        </p:spPr>
        <p:txBody>
          <a:bodyPr/>
          <a:lstStyle/>
          <a:p>
            <a:pPr>
              <a:spcAft>
                <a:spcPct val="20000"/>
              </a:spcAft>
              <a:buClr>
                <a:schemeClr val="tx1"/>
              </a:buClr>
              <a:buFontTx/>
              <a:buChar char="•"/>
            </a:pPr>
            <a:r>
              <a:rPr lang="en-US" sz="2800" smtClean="0">
                <a:solidFill>
                  <a:schemeClr val="hlink"/>
                </a:solidFill>
                <a:ea typeface="ＭＳ Ｐゴシック" pitchFamily="34" charset="-128"/>
              </a:rPr>
              <a:t>The sample for this study was small</a:t>
            </a:r>
            <a:r>
              <a:rPr lang="en-US" sz="2800" smtClean="0">
                <a:solidFill>
                  <a:srgbClr val="FFC000"/>
                </a:solidFill>
                <a:ea typeface="ＭＳ Ｐゴシック" pitchFamily="34" charset="-128"/>
              </a:rPr>
              <a:t> </a:t>
            </a:r>
            <a:r>
              <a:rPr lang="en-US" sz="2800" smtClean="0">
                <a:ea typeface="ＭＳ Ｐゴシック" pitchFamily="34" charset="-128"/>
              </a:rPr>
              <a:t>(N=152). However, it is important to note that </a:t>
            </a:r>
            <a:r>
              <a:rPr lang="en-US" sz="2800" smtClean="0">
                <a:solidFill>
                  <a:schemeClr val="hlink"/>
                </a:solidFill>
                <a:ea typeface="ＭＳ Ｐゴシック" pitchFamily="34" charset="-128"/>
              </a:rPr>
              <a:t>this is the</a:t>
            </a:r>
            <a:r>
              <a:rPr lang="en-US" sz="2800" smtClean="0">
                <a:solidFill>
                  <a:schemeClr val="bg1"/>
                </a:solidFill>
                <a:ea typeface="ＭＳ Ｐゴシック" pitchFamily="34" charset="-128"/>
              </a:rPr>
              <a:t> </a:t>
            </a:r>
            <a:r>
              <a:rPr lang="en-US" sz="2800" smtClean="0">
                <a:solidFill>
                  <a:schemeClr val="hlink"/>
                </a:solidFill>
                <a:ea typeface="ＭＳ Ｐゴシック" pitchFamily="34" charset="-128"/>
              </a:rPr>
              <a:t>largest study to date with this population.</a:t>
            </a:r>
            <a:r>
              <a:rPr lang="en-US" sz="2800" smtClean="0">
                <a:solidFill>
                  <a:schemeClr val="bg1"/>
                </a:solidFill>
                <a:ea typeface="ＭＳ Ｐゴシック" pitchFamily="34" charset="-128"/>
              </a:rPr>
              <a:t>  </a:t>
            </a:r>
          </a:p>
          <a:p>
            <a:pPr>
              <a:spcAft>
                <a:spcPct val="20000"/>
              </a:spcAft>
              <a:buClr>
                <a:schemeClr val="tx1"/>
              </a:buClr>
              <a:buFontTx/>
              <a:buChar char="•"/>
            </a:pPr>
            <a:endParaRPr lang="en-US" sz="1000" smtClean="0">
              <a:solidFill>
                <a:schemeClr val="bg1"/>
              </a:solidFill>
              <a:ea typeface="ＭＳ Ｐゴシック" pitchFamily="34" charset="-128"/>
            </a:endParaRPr>
          </a:p>
          <a:p>
            <a:pPr>
              <a:spcAft>
                <a:spcPct val="20000"/>
              </a:spcAft>
              <a:buClr>
                <a:schemeClr val="tx1"/>
              </a:buClr>
              <a:buFontTx/>
              <a:buChar char="•"/>
            </a:pPr>
            <a:r>
              <a:rPr lang="en-US" sz="2800" smtClean="0">
                <a:solidFill>
                  <a:schemeClr val="hlink"/>
                </a:solidFill>
                <a:ea typeface="ＭＳ Ｐゴシック" pitchFamily="34" charset="-128"/>
              </a:rPr>
              <a:t>Low number</a:t>
            </a:r>
            <a:r>
              <a:rPr lang="en-US" sz="2800" smtClean="0">
                <a:solidFill>
                  <a:srgbClr val="FFC000"/>
                </a:solidFill>
                <a:ea typeface="ＭＳ Ｐゴシック" pitchFamily="34" charset="-128"/>
              </a:rPr>
              <a:t> </a:t>
            </a:r>
            <a:r>
              <a:rPr lang="en-US" sz="2800" smtClean="0">
                <a:ea typeface="ＭＳ Ｐゴシック" pitchFamily="34" charset="-128"/>
              </a:rPr>
              <a:t>of participants </a:t>
            </a:r>
            <a:r>
              <a:rPr lang="en-US" sz="2800" smtClean="0">
                <a:solidFill>
                  <a:schemeClr val="hlink"/>
                </a:solidFill>
                <a:ea typeface="ＭＳ Ｐゴシック" pitchFamily="34" charset="-128"/>
              </a:rPr>
              <a:t>under 18</a:t>
            </a:r>
          </a:p>
          <a:p>
            <a:pPr>
              <a:spcAft>
                <a:spcPct val="20000"/>
              </a:spcAft>
              <a:buClr>
                <a:schemeClr val="tx1"/>
              </a:buClr>
              <a:buFont typeface="Wingdings" pitchFamily="2" charset="2"/>
              <a:buChar char="§"/>
            </a:pPr>
            <a:endParaRPr lang="en-US" sz="1000" smtClean="0">
              <a:solidFill>
                <a:schemeClr val="hlink"/>
              </a:solidFill>
              <a:ea typeface="ＭＳ Ｐゴシック" pitchFamily="34" charset="-128"/>
            </a:endParaRPr>
          </a:p>
          <a:p>
            <a:pPr>
              <a:spcAft>
                <a:spcPct val="20000"/>
              </a:spcAft>
              <a:buClr>
                <a:schemeClr val="tx1"/>
              </a:buClr>
              <a:buFontTx/>
              <a:buChar char="•"/>
            </a:pPr>
            <a:r>
              <a:rPr lang="en-US" sz="2800" smtClean="0">
                <a:ea typeface="ＭＳ Ｐゴシック" pitchFamily="34" charset="-128"/>
              </a:rPr>
              <a:t>Very </a:t>
            </a:r>
            <a:r>
              <a:rPr lang="en-US" sz="2800" smtClean="0">
                <a:solidFill>
                  <a:schemeClr val="hlink"/>
                </a:solidFill>
                <a:ea typeface="ＭＳ Ｐゴシック" pitchFamily="34" charset="-128"/>
              </a:rPr>
              <a:t>few African American</a:t>
            </a:r>
            <a:r>
              <a:rPr lang="en-US" sz="2800" smtClean="0">
                <a:solidFill>
                  <a:srgbClr val="FFC000"/>
                </a:solidFill>
                <a:ea typeface="ＭＳ Ｐゴシック" pitchFamily="34" charset="-128"/>
              </a:rPr>
              <a:t> </a:t>
            </a:r>
            <a:r>
              <a:rPr lang="en-US" sz="2800" smtClean="0">
                <a:ea typeface="ＭＳ Ｐゴシック" pitchFamily="34" charset="-128"/>
              </a:rPr>
              <a:t>participants.  While similar to demographics of opioid </a:t>
            </a:r>
            <a:br>
              <a:rPr lang="en-US" sz="2800" smtClean="0">
                <a:ea typeface="ＭＳ Ｐゴシック" pitchFamily="34" charset="-128"/>
              </a:rPr>
            </a:br>
            <a:r>
              <a:rPr lang="en-US" sz="2800" smtClean="0">
                <a:ea typeface="ＭＳ Ｐゴシック" pitchFamily="34" charset="-128"/>
              </a:rPr>
              <a:t>users (primarily White) difficult to know </a:t>
            </a:r>
            <a:br>
              <a:rPr lang="en-US" sz="2800" smtClean="0">
                <a:ea typeface="ＭＳ Ｐゴシック" pitchFamily="34" charset="-128"/>
              </a:rPr>
            </a:br>
            <a:r>
              <a:rPr lang="en-US" sz="2800" smtClean="0">
                <a:ea typeface="ＭＳ Ｐゴシック" pitchFamily="34" charset="-128"/>
              </a:rPr>
              <a:t>how results apply to this population</a:t>
            </a:r>
          </a:p>
          <a:p>
            <a:pPr>
              <a:spcAft>
                <a:spcPct val="20000"/>
              </a:spcAft>
            </a:pPr>
            <a:endParaRPr lang="en-US" sz="600" smtClean="0">
              <a:ea typeface="ＭＳ Ｐゴシック" pitchFamily="34" charset="-128"/>
            </a:endParaRPr>
          </a:p>
          <a:p>
            <a:pPr>
              <a:buFont typeface="Arial" charset="0"/>
              <a:buNone/>
            </a:pPr>
            <a:endParaRPr lang="en-US" sz="2800" smtClean="0">
              <a:ea typeface="ＭＳ Ｐゴシック" pitchFamily="34" charset="-128"/>
            </a:endParaRPr>
          </a:p>
        </p:txBody>
      </p:sp>
      <p:pic>
        <p:nvPicPr>
          <p:cNvPr id="90117" name="Picture 8" descr="yellow light.gif"/>
          <p:cNvPicPr>
            <a:picLocks noChangeAspect="1"/>
          </p:cNvPicPr>
          <p:nvPr/>
        </p:nvPicPr>
        <p:blipFill>
          <a:blip r:embed="rId3"/>
          <a:srcRect/>
          <a:stretch>
            <a:fillRect/>
          </a:stretch>
        </p:blipFill>
        <p:spPr bwMode="auto">
          <a:xfrm rot="1304570">
            <a:off x="6826250" y="3333750"/>
            <a:ext cx="2241550" cy="2800350"/>
          </a:xfrm>
          <a:prstGeom prst="rect">
            <a:avLst/>
          </a:prstGeom>
          <a:noFill/>
          <a:ln w="9525">
            <a:noFill/>
            <a:miter lim="800000"/>
            <a:headEnd/>
            <a:tailEnd/>
          </a:ln>
        </p:spPr>
      </p:pic>
      <p:sp>
        <p:nvSpPr>
          <p:cNvPr id="90118" name="Slide Number Placeholder 5"/>
          <p:cNvSpPr>
            <a:spLocks noGrp="1"/>
          </p:cNvSpPr>
          <p:nvPr>
            <p:ph type="sldNum" sz="quarter" idx="12"/>
          </p:nvPr>
        </p:nvSpPr>
        <p:spPr bwMode="auto">
          <a:noFill/>
          <a:ln>
            <a:miter lim="800000"/>
            <a:headEnd/>
            <a:tailEnd/>
          </a:ln>
        </p:spPr>
        <p:txBody>
          <a:bodyPr/>
          <a:lstStyle/>
          <a:p>
            <a:fld id="{696A7A95-0C09-47DC-AB56-7EE06CA07AFC}" type="slidenum">
              <a:rPr lang="en-US" smtClean="0"/>
              <a:pPr/>
              <a:t>77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subTnLst>
                                    <p:animClr clrSpc="rgb" dir="cw">
                                      <p:cBhvr override="childStyle">
                                        <p:cTn dur="1" fill="hold" display="0" masterRel="nextClick" afterEffect="1"/>
                                        <p:tgtEl>
                                          <p:spTgt spid="57348">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8">
                                            <p:txEl>
                                              <p:pRg st="2" end="2"/>
                                            </p:txEl>
                                          </p:spTgt>
                                        </p:tgtEl>
                                        <p:attrNameLst>
                                          <p:attrName>style.visibility</p:attrName>
                                        </p:attrNameLst>
                                      </p:cBhvr>
                                      <p:to>
                                        <p:strVal val="visible"/>
                                      </p:to>
                                    </p:set>
                                    <p:animEffect transition="in" filter="wipe(left)">
                                      <p:cBhvr>
                                        <p:cTn id="12" dur="500"/>
                                        <p:tgtEl>
                                          <p:spTgt spid="57348">
                                            <p:txEl>
                                              <p:pRg st="2" end="2"/>
                                            </p:txEl>
                                          </p:spTgt>
                                        </p:tgtEl>
                                      </p:cBhvr>
                                    </p:animEffect>
                                  </p:childTnLst>
                                  <p:subTnLst>
                                    <p:animClr clrSpc="rgb" dir="cw">
                                      <p:cBhvr override="childStyle">
                                        <p:cTn dur="1" fill="hold" display="0" masterRel="nextClick" afterEffect="1"/>
                                        <p:tgtEl>
                                          <p:spTgt spid="57348">
                                            <p:txEl>
                                              <p:pRg st="2" end="2"/>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8">
                                            <p:txEl>
                                              <p:pRg st="4" end="4"/>
                                            </p:txEl>
                                          </p:spTgt>
                                        </p:tgtEl>
                                        <p:attrNameLst>
                                          <p:attrName>style.visibility</p:attrName>
                                        </p:attrNameLst>
                                      </p:cBhvr>
                                      <p:to>
                                        <p:strVal val="visible"/>
                                      </p:to>
                                    </p:set>
                                    <p:animEffect transition="in" filter="wipe(left)">
                                      <p:cBhvr>
                                        <p:cTn id="17" dur="500"/>
                                        <p:tgtEl>
                                          <p:spTgt spid="573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91139" name="Title 1"/>
          <p:cNvSpPr>
            <a:spLocks noGrp="1"/>
          </p:cNvSpPr>
          <p:nvPr>
            <p:ph type="title" idx="4294967295"/>
          </p:nvPr>
        </p:nvSpPr>
        <p:spPr>
          <a:xfrm>
            <a:off x="0" y="261938"/>
            <a:ext cx="852963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Additional Limitations of the Study</a:t>
            </a:r>
          </a:p>
        </p:txBody>
      </p:sp>
      <p:sp>
        <p:nvSpPr>
          <p:cNvPr id="57348" name="Content Placeholder 2"/>
          <p:cNvSpPr>
            <a:spLocks noGrp="1"/>
          </p:cNvSpPr>
          <p:nvPr>
            <p:ph idx="4294967295"/>
          </p:nvPr>
        </p:nvSpPr>
        <p:spPr>
          <a:xfrm>
            <a:off x="533400" y="1752600"/>
            <a:ext cx="8229600" cy="4495800"/>
          </a:xfrm>
        </p:spPr>
        <p:txBody>
          <a:bodyPr/>
          <a:lstStyle/>
          <a:p>
            <a:pPr>
              <a:spcAft>
                <a:spcPct val="20000"/>
              </a:spcAft>
              <a:buFont typeface="Arial" charset="0"/>
              <a:buNone/>
            </a:pPr>
            <a:endParaRPr lang="en-US" sz="600" smtClean="0">
              <a:ea typeface="ＭＳ Ｐゴシック" pitchFamily="34" charset="-128"/>
            </a:endParaRPr>
          </a:p>
          <a:p>
            <a:pPr>
              <a:spcAft>
                <a:spcPct val="20000"/>
              </a:spcAft>
              <a:buFontTx/>
              <a:buChar char="•"/>
            </a:pPr>
            <a:r>
              <a:rPr lang="en-US" sz="2800" smtClean="0">
                <a:ea typeface="ＭＳ Ｐゴシック" pitchFamily="34" charset="-128"/>
              </a:rPr>
              <a:t>Medication was </a:t>
            </a:r>
            <a:r>
              <a:rPr lang="en-US" sz="2800" smtClean="0">
                <a:solidFill>
                  <a:schemeClr val="hlink"/>
                </a:solidFill>
                <a:ea typeface="ＭＳ Ｐゴシック" pitchFamily="34" charset="-128"/>
              </a:rPr>
              <a:t>dispensed and directly </a:t>
            </a:r>
            <a:br>
              <a:rPr lang="en-US" sz="2800" smtClean="0">
                <a:solidFill>
                  <a:schemeClr val="hlink"/>
                </a:solidFill>
                <a:ea typeface="ＭＳ Ｐゴシック" pitchFamily="34" charset="-128"/>
              </a:rPr>
            </a:br>
            <a:r>
              <a:rPr lang="en-US" sz="2800" smtClean="0">
                <a:solidFill>
                  <a:schemeClr val="hlink"/>
                </a:solidFill>
                <a:ea typeface="ＭＳ Ｐゴシック" pitchFamily="34" charset="-128"/>
              </a:rPr>
              <a:t>observed</a:t>
            </a:r>
            <a:r>
              <a:rPr lang="en-US" sz="2800" smtClean="0">
                <a:ea typeface="ＭＳ Ｐゴシック" pitchFamily="34" charset="-128"/>
              </a:rPr>
              <a:t> rather than providing by </a:t>
            </a:r>
            <a:br>
              <a:rPr lang="en-US" sz="2800" smtClean="0">
                <a:ea typeface="ＭＳ Ｐゴシック" pitchFamily="34" charset="-128"/>
              </a:rPr>
            </a:br>
            <a:r>
              <a:rPr lang="en-US" sz="2800" smtClean="0">
                <a:ea typeface="ＭＳ Ｐゴシック" pitchFamily="34" charset="-128"/>
              </a:rPr>
              <a:t>prescription as in routine clinical care</a:t>
            </a:r>
          </a:p>
          <a:p>
            <a:pPr>
              <a:spcAft>
                <a:spcPct val="20000"/>
              </a:spcAft>
              <a:buFontTx/>
              <a:buChar char="•"/>
            </a:pPr>
            <a:endParaRPr lang="en-US" sz="1000" smtClean="0">
              <a:ea typeface="ＭＳ Ｐゴシック" pitchFamily="34" charset="-128"/>
            </a:endParaRPr>
          </a:p>
          <a:p>
            <a:pPr>
              <a:spcAft>
                <a:spcPct val="20000"/>
              </a:spcAft>
              <a:buFontTx/>
              <a:buChar char="•"/>
            </a:pPr>
            <a:r>
              <a:rPr lang="en-US" sz="2800" smtClean="0">
                <a:ea typeface="ＭＳ Ｐゴシック" pitchFamily="34" charset="-128"/>
              </a:rPr>
              <a:t>No medication offered after </a:t>
            </a:r>
            <a:br>
              <a:rPr lang="en-US" sz="2800" smtClean="0">
                <a:ea typeface="ＭＳ Ｐゴシック" pitchFamily="34" charset="-128"/>
              </a:rPr>
            </a:br>
            <a:r>
              <a:rPr lang="en-US" sz="2800" smtClean="0">
                <a:ea typeface="ＭＳ Ｐゴシック" pitchFamily="34" charset="-128"/>
              </a:rPr>
              <a:t>buprenorphine taper</a:t>
            </a:r>
          </a:p>
          <a:p>
            <a:endParaRPr lang="en-US" sz="3000" smtClean="0">
              <a:ea typeface="ＭＳ Ｐゴシック" pitchFamily="34" charset="-128"/>
            </a:endParaRPr>
          </a:p>
        </p:txBody>
      </p:sp>
      <p:pic>
        <p:nvPicPr>
          <p:cNvPr id="91141" name="Picture 8" descr="yellow light.gif"/>
          <p:cNvPicPr>
            <a:picLocks noChangeAspect="1"/>
          </p:cNvPicPr>
          <p:nvPr/>
        </p:nvPicPr>
        <p:blipFill>
          <a:blip r:embed="rId3"/>
          <a:srcRect/>
          <a:stretch>
            <a:fillRect/>
          </a:stretch>
        </p:blipFill>
        <p:spPr bwMode="auto">
          <a:xfrm rot="1304570">
            <a:off x="6826250" y="3124200"/>
            <a:ext cx="2241550" cy="2800350"/>
          </a:xfrm>
          <a:prstGeom prst="rect">
            <a:avLst/>
          </a:prstGeom>
          <a:noFill/>
          <a:ln w="9525">
            <a:noFill/>
            <a:miter lim="800000"/>
            <a:headEnd/>
            <a:tailEnd/>
          </a:ln>
        </p:spPr>
      </p:pic>
      <p:sp>
        <p:nvSpPr>
          <p:cNvPr id="91142" name="Slide Number Placeholder 5"/>
          <p:cNvSpPr>
            <a:spLocks noGrp="1"/>
          </p:cNvSpPr>
          <p:nvPr>
            <p:ph type="sldNum" sz="quarter" idx="12"/>
          </p:nvPr>
        </p:nvSpPr>
        <p:spPr bwMode="auto">
          <a:noFill/>
          <a:ln>
            <a:miter lim="800000"/>
            <a:headEnd/>
            <a:tailEnd/>
          </a:ln>
        </p:spPr>
        <p:txBody>
          <a:bodyPr/>
          <a:lstStyle/>
          <a:p>
            <a:fld id="{85109366-162E-46C6-94EA-58B4DE505ABF}" type="slidenum">
              <a:rPr lang="en-US" smtClean="0"/>
              <a:pPr/>
              <a:t>78</a:t>
            </a:fld>
            <a:endParaRPr lang="en-US" smtClean="0"/>
          </a:p>
        </p:txBody>
      </p:sp>
      <p:sp>
        <p:nvSpPr>
          <p:cNvPr id="91143" name="Text Box 8"/>
          <p:cNvSpPr txBox="1">
            <a:spLocks noChangeArrowheads="1"/>
          </p:cNvSpPr>
          <p:nvPr/>
        </p:nvSpPr>
        <p:spPr bwMode="auto">
          <a:xfrm>
            <a:off x="441325" y="6243638"/>
            <a:ext cx="1166813" cy="304800"/>
          </a:xfrm>
          <a:prstGeom prst="rect">
            <a:avLst/>
          </a:prstGeom>
          <a:noFill/>
          <a:ln w="9525">
            <a:noFill/>
            <a:miter lim="800000"/>
            <a:headEnd/>
            <a:tailEnd/>
          </a:ln>
        </p:spPr>
        <p:txBody>
          <a:bodyPr wrap="none">
            <a:spAutoFit/>
          </a:bodyPr>
          <a:lstStyle/>
          <a:p>
            <a:pPr defTabSz="914400"/>
            <a:r>
              <a:rPr lang="en-US" sz="1400">
                <a:latin typeface="Calibri" pitchFamily="34" charset="0"/>
              </a:rPr>
              <a:t>(Fiellin,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8">
                                            <p:txEl>
                                              <p:pRg st="1" end="1"/>
                                            </p:txEl>
                                          </p:spTgt>
                                        </p:tgtEl>
                                        <p:attrNameLst>
                                          <p:attrName>style.visibility</p:attrName>
                                        </p:attrNameLst>
                                      </p:cBhvr>
                                      <p:to>
                                        <p:strVal val="visible"/>
                                      </p:to>
                                    </p:set>
                                    <p:animEffect transition="in" filter="wipe(left)">
                                      <p:cBhvr>
                                        <p:cTn id="7" dur="500"/>
                                        <p:tgtEl>
                                          <p:spTgt spid="57348">
                                            <p:txEl>
                                              <p:pRg st="1" end="1"/>
                                            </p:txEl>
                                          </p:spTgt>
                                        </p:tgtEl>
                                      </p:cBhvr>
                                    </p:animEffect>
                                  </p:childTnLst>
                                  <p:subTnLst>
                                    <p:animClr clrSpc="rgb" dir="cw">
                                      <p:cBhvr override="childStyle">
                                        <p:cTn dur="1" fill="hold" display="0" masterRel="nextClick" afterEffect="1"/>
                                        <p:tgtEl>
                                          <p:spTgt spid="57348">
                                            <p:txEl>
                                              <p:pRg st="1" end="1"/>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8">
                                            <p:txEl>
                                              <p:pRg st="3" end="3"/>
                                            </p:txEl>
                                          </p:spTgt>
                                        </p:tgtEl>
                                        <p:attrNameLst>
                                          <p:attrName>style.visibility</p:attrName>
                                        </p:attrNameLst>
                                      </p:cBhvr>
                                      <p:to>
                                        <p:strVal val="visible"/>
                                      </p:to>
                                    </p:set>
                                    <p:animEffect transition="in" filter="wipe(left)">
                                      <p:cBhvr>
                                        <p:cTn id="12" dur="500"/>
                                        <p:tgtEl>
                                          <p:spTgt spid="573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92163" name="Title 1"/>
          <p:cNvSpPr>
            <a:spLocks noGrp="1"/>
          </p:cNvSpPr>
          <p:nvPr>
            <p:ph type="title" idx="4294967295"/>
          </p:nvPr>
        </p:nvSpPr>
        <p:spPr>
          <a:xfrm>
            <a:off x="0" y="295275"/>
            <a:ext cx="8305800"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Further Research Needed</a:t>
            </a:r>
          </a:p>
        </p:txBody>
      </p:sp>
      <p:sp>
        <p:nvSpPr>
          <p:cNvPr id="59396" name="Content Placeholder 2"/>
          <p:cNvSpPr>
            <a:spLocks noGrp="1"/>
          </p:cNvSpPr>
          <p:nvPr>
            <p:ph idx="4294967295"/>
          </p:nvPr>
        </p:nvSpPr>
        <p:spPr>
          <a:xfrm>
            <a:off x="201613" y="1228725"/>
            <a:ext cx="7924800" cy="4114800"/>
          </a:xfrm>
        </p:spPr>
        <p:txBody>
          <a:bodyPr/>
          <a:lstStyle/>
          <a:p>
            <a:pPr>
              <a:spcAft>
                <a:spcPct val="25000"/>
              </a:spcAft>
              <a:buFontTx/>
              <a:buChar char="•"/>
            </a:pPr>
            <a:r>
              <a:rPr lang="en-US" sz="3000" smtClean="0">
                <a:ea typeface="ＭＳ Ｐゴシック" pitchFamily="34" charset="-128"/>
              </a:rPr>
              <a:t>Explore </a:t>
            </a:r>
            <a:r>
              <a:rPr lang="en-US" sz="3000" smtClean="0">
                <a:solidFill>
                  <a:schemeClr val="hlink"/>
                </a:solidFill>
                <a:ea typeface="ＭＳ Ｐゴシック" pitchFamily="34" charset="-128"/>
              </a:rPr>
              <a:t>opioid initiation</a:t>
            </a:r>
            <a:r>
              <a:rPr lang="en-US" sz="3000" smtClean="0">
                <a:solidFill>
                  <a:srgbClr val="FFC000"/>
                </a:solidFill>
                <a:ea typeface="ＭＳ Ｐゴシック" pitchFamily="34" charset="-128"/>
              </a:rPr>
              <a:t> </a:t>
            </a:r>
            <a:r>
              <a:rPr lang="en-US" sz="3000" smtClean="0">
                <a:ea typeface="ＭＳ Ｐゴシック" pitchFamily="34" charset="-128"/>
              </a:rPr>
              <a:t>among young adults and use the information to </a:t>
            </a:r>
            <a:r>
              <a:rPr lang="en-US" sz="3000" smtClean="0">
                <a:solidFill>
                  <a:schemeClr val="hlink"/>
                </a:solidFill>
                <a:ea typeface="ＭＳ Ｐゴシック" pitchFamily="34" charset="-128"/>
              </a:rPr>
              <a:t>develop prevention strategies</a:t>
            </a:r>
          </a:p>
          <a:p>
            <a:pPr>
              <a:spcAft>
                <a:spcPct val="25000"/>
              </a:spcAft>
              <a:buFontTx/>
              <a:buChar char="•"/>
            </a:pPr>
            <a:endParaRPr lang="en-US" sz="1000" smtClean="0">
              <a:solidFill>
                <a:schemeClr val="hlink"/>
              </a:solidFill>
              <a:ea typeface="ＭＳ Ｐゴシック" pitchFamily="34" charset="-128"/>
            </a:endParaRPr>
          </a:p>
          <a:p>
            <a:pPr>
              <a:spcAft>
                <a:spcPct val="25000"/>
              </a:spcAft>
              <a:buFontTx/>
              <a:buChar char="•"/>
            </a:pPr>
            <a:r>
              <a:rPr lang="en-US" sz="2800" smtClean="0">
                <a:ea typeface="ＭＳ Ｐゴシック" pitchFamily="34" charset="-128"/>
              </a:rPr>
              <a:t>Studies </a:t>
            </a:r>
            <a:r>
              <a:rPr lang="en-US" sz="2800" smtClean="0">
                <a:solidFill>
                  <a:schemeClr val="hlink"/>
                </a:solidFill>
                <a:ea typeface="ＭＳ Ｐゴシック" pitchFamily="34" charset="-128"/>
              </a:rPr>
              <a:t>comparing buprenorphine </a:t>
            </a:r>
            <a:br>
              <a:rPr lang="en-US" sz="2800" smtClean="0">
                <a:solidFill>
                  <a:schemeClr val="hlink"/>
                </a:solidFill>
                <a:ea typeface="ＭＳ Ｐゴシック" pitchFamily="34" charset="-128"/>
              </a:rPr>
            </a:br>
            <a:r>
              <a:rPr lang="en-US" sz="2800" smtClean="0">
                <a:solidFill>
                  <a:schemeClr val="hlink"/>
                </a:solidFill>
                <a:ea typeface="ＭＳ Ｐゴシック" pitchFamily="34" charset="-128"/>
              </a:rPr>
              <a:t>and/or methadone</a:t>
            </a:r>
            <a:r>
              <a:rPr lang="en-US" sz="2800" smtClean="0">
                <a:solidFill>
                  <a:srgbClr val="FFBA49"/>
                </a:solidFill>
                <a:ea typeface="ＭＳ Ｐゴシック" pitchFamily="34" charset="-128"/>
              </a:rPr>
              <a:t> </a:t>
            </a:r>
            <a:r>
              <a:rPr lang="en-US" sz="2800" smtClean="0">
                <a:ea typeface="ＭＳ Ｐゴシック" pitchFamily="34" charset="-128"/>
              </a:rPr>
              <a:t>with:</a:t>
            </a:r>
          </a:p>
          <a:p>
            <a:pPr lvl="1">
              <a:spcAft>
                <a:spcPct val="25000"/>
              </a:spcAft>
              <a:buClr>
                <a:schemeClr val="tx1"/>
              </a:buClr>
            </a:pPr>
            <a:r>
              <a:rPr lang="en-US" sz="2600" smtClean="0">
                <a:solidFill>
                  <a:schemeClr val="hlink"/>
                </a:solidFill>
                <a:ea typeface="ＭＳ Ｐゴシック" pitchFamily="34" charset="-128"/>
              </a:rPr>
              <a:t>antagonist medications</a:t>
            </a:r>
            <a:r>
              <a:rPr lang="en-US" sz="2600" smtClean="0">
                <a:solidFill>
                  <a:srgbClr val="FFBA49"/>
                </a:solidFill>
                <a:ea typeface="ＭＳ Ｐゴシック" pitchFamily="34" charset="-128"/>
              </a:rPr>
              <a:t> </a:t>
            </a:r>
            <a:br>
              <a:rPr lang="en-US" sz="2600" smtClean="0">
                <a:solidFill>
                  <a:srgbClr val="FFBA49"/>
                </a:solidFill>
                <a:ea typeface="ＭＳ Ｐゴシック" pitchFamily="34" charset="-128"/>
              </a:rPr>
            </a:br>
            <a:r>
              <a:rPr lang="en-US" sz="2600" smtClean="0">
                <a:ea typeface="ＭＳ Ｐゴシック" pitchFamily="34" charset="-128"/>
              </a:rPr>
              <a:t>(naltrexone) </a:t>
            </a:r>
          </a:p>
          <a:p>
            <a:pPr lvl="1">
              <a:spcAft>
                <a:spcPct val="25000"/>
              </a:spcAft>
              <a:buClr>
                <a:schemeClr val="tx1"/>
              </a:buClr>
            </a:pPr>
            <a:r>
              <a:rPr lang="en-US" sz="2600" smtClean="0">
                <a:solidFill>
                  <a:schemeClr val="hlink"/>
                </a:solidFill>
                <a:ea typeface="ＭＳ Ｐゴシック" pitchFamily="34" charset="-128"/>
              </a:rPr>
              <a:t>non-medication approaches</a:t>
            </a:r>
            <a:r>
              <a:rPr lang="en-US" sz="2600" smtClean="0">
                <a:solidFill>
                  <a:srgbClr val="FFBA49"/>
                </a:solidFill>
                <a:ea typeface="ＭＳ Ｐゴシック" pitchFamily="34" charset="-128"/>
              </a:rPr>
              <a:t> </a:t>
            </a:r>
            <a:br>
              <a:rPr lang="en-US" sz="2600" smtClean="0">
                <a:solidFill>
                  <a:srgbClr val="FFBA49"/>
                </a:solidFill>
                <a:ea typeface="ＭＳ Ｐゴシック" pitchFamily="34" charset="-128"/>
              </a:rPr>
            </a:br>
            <a:r>
              <a:rPr lang="en-US" sz="2600" smtClean="0">
                <a:ea typeface="ＭＳ Ｐゴシック" pitchFamily="34" charset="-128"/>
              </a:rPr>
              <a:t>(e.g., partial hospitalization)</a:t>
            </a:r>
          </a:p>
        </p:txBody>
      </p:sp>
      <p:pic>
        <p:nvPicPr>
          <p:cNvPr id="7" name="Picture 31"/>
          <p:cNvPicPr>
            <a:picLocks noChangeAspect="1" noChangeArrowheads="1"/>
          </p:cNvPicPr>
          <p:nvPr/>
        </p:nvPicPr>
        <p:blipFill>
          <a:blip r:embed="rId3" cstate="print"/>
          <a:srcRect/>
          <a:stretch>
            <a:fillRect/>
          </a:stretch>
        </p:blipFill>
        <p:spPr bwMode="auto">
          <a:xfrm>
            <a:off x="6049947" y="2854325"/>
            <a:ext cx="2595578" cy="2909888"/>
          </a:xfrm>
          <a:prstGeom prst="rect">
            <a:avLst/>
          </a:prstGeom>
          <a:ln>
            <a:noFill/>
          </a:ln>
          <a:effectLst>
            <a:softEdge rad="112500"/>
          </a:effectLst>
        </p:spPr>
      </p:pic>
      <p:sp>
        <p:nvSpPr>
          <p:cNvPr id="92166" name="Slide Number Placeholder 5"/>
          <p:cNvSpPr>
            <a:spLocks noGrp="1"/>
          </p:cNvSpPr>
          <p:nvPr>
            <p:ph type="sldNum" sz="quarter" idx="12"/>
          </p:nvPr>
        </p:nvSpPr>
        <p:spPr bwMode="auto">
          <a:noFill/>
          <a:ln>
            <a:miter lim="800000"/>
            <a:headEnd/>
            <a:tailEnd/>
          </a:ln>
        </p:spPr>
        <p:txBody>
          <a:bodyPr/>
          <a:lstStyle/>
          <a:p>
            <a:fld id="{0858B57C-2C31-4DA6-B0AD-AAF99C86D9BC}" type="slidenum">
              <a:rPr lang="en-US" smtClean="0"/>
              <a:pPr/>
              <a:t>79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Effect transition="in" filter="wipe(left)">
                                      <p:cBhvr>
                                        <p:cTn id="7" dur="500"/>
                                        <p:tgtEl>
                                          <p:spTgt spid="59396">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9396">
                                            <p:txEl>
                                              <p:pRg st="2" end="2"/>
                                            </p:txEl>
                                          </p:spTgt>
                                        </p:tgtEl>
                                        <p:attrNameLst>
                                          <p:attrName>style.visibility</p:attrName>
                                        </p:attrNameLst>
                                      </p:cBhvr>
                                      <p:to>
                                        <p:strVal val="visible"/>
                                      </p:to>
                                    </p:set>
                                    <p:animEffect transition="in" filter="wipe(left)">
                                      <p:cBhvr>
                                        <p:cTn id="15" dur="500"/>
                                        <p:tgtEl>
                                          <p:spTgt spid="5939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396">
                                            <p:txEl>
                                              <p:pRg st="3" end="3"/>
                                            </p:txEl>
                                          </p:spTgt>
                                        </p:tgtEl>
                                        <p:attrNameLst>
                                          <p:attrName>style.visibility</p:attrName>
                                        </p:attrNameLst>
                                      </p:cBhvr>
                                      <p:to>
                                        <p:strVal val="visible"/>
                                      </p:to>
                                    </p:set>
                                    <p:animEffect transition="in" filter="wipe(left)">
                                      <p:cBhvr>
                                        <p:cTn id="20" dur="500"/>
                                        <p:tgtEl>
                                          <p:spTgt spid="5939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9396">
                                            <p:txEl>
                                              <p:pRg st="4" end="4"/>
                                            </p:txEl>
                                          </p:spTgt>
                                        </p:tgtEl>
                                        <p:attrNameLst>
                                          <p:attrName>style.visibility</p:attrName>
                                        </p:attrNameLst>
                                      </p:cBhvr>
                                      <p:to>
                                        <p:strVal val="visible"/>
                                      </p:to>
                                    </p:set>
                                    <p:animEffect transition="in" filter="wipe(left)">
                                      <p:cBhvr>
                                        <p:cTn id="25" dur="5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667000"/>
            <a:ext cx="8504238" cy="1311275"/>
          </a:xfrm>
          <a:prstGeom prst="rect">
            <a:avLst/>
          </a:prstGeom>
          <a:noFill/>
          <a:ln w="9525">
            <a:noFill/>
            <a:miter lim="800000"/>
            <a:headEnd/>
            <a:tailEnd/>
          </a:ln>
        </p:spPr>
        <p:txBody>
          <a:bodyPr>
            <a:spAutoFit/>
          </a:bodyPr>
          <a:lstStyle/>
          <a:p>
            <a:pPr algn="ctr" defTabSz="914400">
              <a:defRPr/>
            </a:pPr>
            <a:r>
              <a:rPr lang="en-US" sz="4000">
                <a:effectLst>
                  <a:outerShdw blurRad="38100" dist="38100" dir="2700000" algn="tl">
                    <a:srgbClr val="C0C0C0"/>
                  </a:outerShdw>
                </a:effectLst>
                <a:latin typeface="Impact" pitchFamily="34" charset="0"/>
              </a:rPr>
              <a:t>An Introduction to</a:t>
            </a:r>
          </a:p>
          <a:p>
            <a:pPr algn="ctr" defTabSz="914400">
              <a:defRPr/>
            </a:pPr>
            <a:r>
              <a:rPr lang="en-US" sz="4000">
                <a:effectLst>
                  <a:outerShdw blurRad="38100" dist="38100" dir="2700000" algn="tl">
                    <a:srgbClr val="C0C0C0"/>
                  </a:outerShdw>
                </a:effectLst>
                <a:latin typeface="Impact" pitchFamily="34" charset="0"/>
              </a:rPr>
              <a:t> SAMHSA/CSAT</a:t>
            </a:r>
          </a:p>
        </p:txBody>
      </p:sp>
      <p:pic>
        <p:nvPicPr>
          <p:cNvPr id="22531" name="Picture 4" descr="SAMHSAManLogo_PMS 2955"/>
          <p:cNvPicPr>
            <a:picLocks noChangeAspect="1" noChangeArrowheads="1"/>
          </p:cNvPicPr>
          <p:nvPr/>
        </p:nvPicPr>
        <p:blipFill>
          <a:blip r:embed="rId3"/>
          <a:srcRect/>
          <a:stretch>
            <a:fillRect/>
          </a:stretch>
        </p:blipFill>
        <p:spPr bwMode="auto">
          <a:xfrm>
            <a:off x="381000" y="228600"/>
            <a:ext cx="3657600" cy="914400"/>
          </a:xfrm>
          <a:prstGeom prst="rect">
            <a:avLst/>
          </a:prstGeom>
          <a:noFill/>
          <a:ln w="9525">
            <a:noFill/>
            <a:miter lim="800000"/>
            <a:headEnd/>
            <a:tailEnd/>
          </a:ln>
        </p:spPr>
      </p:pic>
      <p:sp>
        <p:nvSpPr>
          <p:cNvPr id="22532" name="Slide Number Placeholder 3"/>
          <p:cNvSpPr>
            <a:spLocks noGrp="1"/>
          </p:cNvSpPr>
          <p:nvPr>
            <p:ph type="sldNum" sz="quarter" idx="12"/>
          </p:nvPr>
        </p:nvSpPr>
        <p:spPr bwMode="auto">
          <a:noFill/>
          <a:ln>
            <a:miter lim="800000"/>
            <a:headEnd/>
            <a:tailEnd/>
          </a:ln>
        </p:spPr>
        <p:txBody>
          <a:bodyPr/>
          <a:lstStyle/>
          <a:p>
            <a:fld id="{62A153AB-0A68-45DF-A232-DA27213472FC}" type="slidenum">
              <a:rPr lang="en-US" smtClean="0"/>
              <a:pPr/>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4"/>
          <p:cNvSpPr txBox="1">
            <a:spLocks noGrp="1" noChangeArrowheads="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93187" name="Title 1"/>
          <p:cNvSpPr>
            <a:spLocks noGrp="1"/>
          </p:cNvSpPr>
          <p:nvPr>
            <p:ph type="title" idx="4294967295"/>
          </p:nvPr>
        </p:nvSpPr>
        <p:spPr>
          <a:xfrm>
            <a:off x="0" y="295275"/>
            <a:ext cx="8529638" cy="641350"/>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Further Research Needed</a:t>
            </a:r>
          </a:p>
        </p:txBody>
      </p:sp>
      <p:sp>
        <p:nvSpPr>
          <p:cNvPr id="59396" name="Content Placeholder 2"/>
          <p:cNvSpPr>
            <a:spLocks noGrp="1"/>
          </p:cNvSpPr>
          <p:nvPr>
            <p:ph idx="4294967295"/>
          </p:nvPr>
        </p:nvSpPr>
        <p:spPr>
          <a:xfrm>
            <a:off x="300038" y="1179513"/>
            <a:ext cx="8229600" cy="4495800"/>
          </a:xfrm>
        </p:spPr>
        <p:txBody>
          <a:bodyPr/>
          <a:lstStyle/>
          <a:p>
            <a:pPr>
              <a:spcAft>
                <a:spcPct val="25000"/>
              </a:spcAft>
              <a:buClr>
                <a:schemeClr val="tx1"/>
              </a:buClr>
              <a:buFontTx/>
              <a:buChar char="•"/>
            </a:pPr>
            <a:r>
              <a:rPr lang="en-US" sz="2800" smtClean="0">
                <a:solidFill>
                  <a:schemeClr val="hlink"/>
                </a:solidFill>
                <a:ea typeface="ＭＳ Ｐゴシック" pitchFamily="34" charset="-128"/>
              </a:rPr>
              <a:t>Safety and efficacy of longer-term medication</a:t>
            </a:r>
            <a:r>
              <a:rPr lang="en-US" sz="2800" smtClean="0">
                <a:solidFill>
                  <a:srgbClr val="FFBA49"/>
                </a:solidFill>
                <a:ea typeface="ＭＳ Ｐゴシック" pitchFamily="34" charset="-128"/>
              </a:rPr>
              <a:t> </a:t>
            </a:r>
            <a:r>
              <a:rPr lang="en-US" sz="2800" smtClean="0">
                <a:ea typeface="ＭＳ Ｐゴシック" pitchFamily="34" charset="-128"/>
              </a:rPr>
              <a:t>treatment for young adults</a:t>
            </a:r>
          </a:p>
          <a:p>
            <a:pPr>
              <a:spcAft>
                <a:spcPct val="25000"/>
              </a:spcAft>
              <a:buClr>
                <a:schemeClr val="tx1"/>
              </a:buClr>
              <a:buFontTx/>
              <a:buChar char="•"/>
            </a:pPr>
            <a:r>
              <a:rPr lang="en-US" sz="2800" smtClean="0">
                <a:solidFill>
                  <a:schemeClr val="hlink"/>
                </a:solidFill>
                <a:ea typeface="ＭＳ Ｐゴシック" pitchFamily="34" charset="-128"/>
              </a:rPr>
              <a:t>Optimal length</a:t>
            </a:r>
            <a:r>
              <a:rPr lang="en-US" sz="2800" smtClean="0">
                <a:solidFill>
                  <a:srgbClr val="FFBA49"/>
                </a:solidFill>
                <a:ea typeface="ＭＳ Ｐゴシック" pitchFamily="34" charset="-128"/>
              </a:rPr>
              <a:t> </a:t>
            </a:r>
            <a:r>
              <a:rPr lang="en-US" sz="2800" smtClean="0">
                <a:ea typeface="ＭＳ Ｐゴシック" pitchFamily="34" charset="-128"/>
              </a:rPr>
              <a:t>of treatment with buprenorphine and/or other medications</a:t>
            </a:r>
          </a:p>
          <a:p>
            <a:pPr>
              <a:spcAft>
                <a:spcPct val="25000"/>
              </a:spcAft>
              <a:buClr>
                <a:schemeClr val="tx1"/>
              </a:buClr>
              <a:buFontTx/>
              <a:buChar char="•"/>
            </a:pPr>
            <a:r>
              <a:rPr lang="en-US" sz="2800" smtClean="0">
                <a:solidFill>
                  <a:schemeClr val="hlink"/>
                </a:solidFill>
                <a:ea typeface="ＭＳ Ｐゴシック" pitchFamily="34" charset="-128"/>
              </a:rPr>
              <a:t>Impact</a:t>
            </a:r>
            <a:r>
              <a:rPr lang="en-US" sz="2800" smtClean="0">
                <a:ea typeface="ＭＳ Ｐゴシック" pitchFamily="34" charset="-128"/>
              </a:rPr>
              <a:t> of ongoing medication </a:t>
            </a:r>
            <a:br>
              <a:rPr lang="en-US" sz="2800" smtClean="0">
                <a:ea typeface="ＭＳ Ｐゴシック" pitchFamily="34" charset="-128"/>
              </a:rPr>
            </a:br>
            <a:r>
              <a:rPr lang="en-US" sz="2800" smtClean="0">
                <a:ea typeface="ＭＳ Ｐゴシック" pitchFamily="34" charset="-128"/>
              </a:rPr>
              <a:t>treatment </a:t>
            </a:r>
            <a:r>
              <a:rPr lang="en-US" sz="2800" smtClean="0">
                <a:solidFill>
                  <a:schemeClr val="hlink"/>
                </a:solidFill>
                <a:ea typeface="ＭＳ Ｐゴシック" pitchFamily="34" charset="-128"/>
              </a:rPr>
              <a:t>on high risk behaviors</a:t>
            </a:r>
            <a:r>
              <a:rPr lang="en-US" sz="2800" smtClean="0">
                <a:solidFill>
                  <a:srgbClr val="FFBA49"/>
                </a:solidFill>
                <a:ea typeface="ＭＳ Ｐゴシック" pitchFamily="34" charset="-128"/>
              </a:rPr>
              <a:t> </a:t>
            </a:r>
            <a:r>
              <a:rPr lang="en-US" sz="2800" smtClean="0">
                <a:ea typeface="ＭＳ Ｐゴシック" pitchFamily="34" charset="-128"/>
              </a:rPr>
              <a:t/>
            </a:r>
            <a:br>
              <a:rPr lang="en-US" sz="2800" smtClean="0">
                <a:ea typeface="ＭＳ Ｐゴシック" pitchFamily="34" charset="-128"/>
              </a:rPr>
            </a:br>
            <a:r>
              <a:rPr lang="en-US" sz="2800" smtClean="0">
                <a:ea typeface="ＭＳ Ｐゴシック" pitchFamily="34" charset="-128"/>
              </a:rPr>
              <a:t>for HIV, HCV, overdose, etc.</a:t>
            </a:r>
          </a:p>
          <a:p>
            <a:pPr>
              <a:buClr>
                <a:schemeClr val="tx1"/>
              </a:buClr>
              <a:buFontTx/>
              <a:buChar char="•"/>
            </a:pPr>
            <a:r>
              <a:rPr lang="en-US" sz="2800" smtClean="0">
                <a:ea typeface="ＭＳ Ｐゴシック" pitchFamily="34" charset="-128"/>
              </a:rPr>
              <a:t>Efficacy of </a:t>
            </a:r>
            <a:r>
              <a:rPr lang="en-US" sz="2800" smtClean="0">
                <a:solidFill>
                  <a:schemeClr val="hlink"/>
                </a:solidFill>
                <a:ea typeface="ＭＳ Ｐゴシック" pitchFamily="34" charset="-128"/>
              </a:rPr>
              <a:t>long-term medication </a:t>
            </a:r>
            <a:br>
              <a:rPr lang="en-US" sz="2800" smtClean="0">
                <a:solidFill>
                  <a:schemeClr val="hlink"/>
                </a:solidFill>
                <a:ea typeface="ＭＳ Ｐゴシック" pitchFamily="34" charset="-128"/>
              </a:rPr>
            </a:br>
            <a:r>
              <a:rPr lang="en-US" sz="2800" smtClean="0">
                <a:solidFill>
                  <a:schemeClr val="hlink"/>
                </a:solidFill>
                <a:ea typeface="ＭＳ Ｐゴシック" pitchFamily="34" charset="-128"/>
              </a:rPr>
              <a:t>assisted treatment</a:t>
            </a:r>
            <a:r>
              <a:rPr lang="en-US" sz="2800" smtClean="0">
                <a:solidFill>
                  <a:srgbClr val="FFC000"/>
                </a:solidFill>
                <a:ea typeface="ＭＳ Ｐゴシック" pitchFamily="34" charset="-128"/>
              </a:rPr>
              <a:t> </a:t>
            </a:r>
            <a:r>
              <a:rPr lang="en-US" sz="2800" smtClean="0">
                <a:ea typeface="ＭＳ Ｐゴシック" pitchFamily="34" charset="-128"/>
              </a:rPr>
              <a:t>integrated with </a:t>
            </a:r>
            <a:br>
              <a:rPr lang="en-US" sz="2800" smtClean="0">
                <a:ea typeface="ＭＳ Ｐゴシック" pitchFamily="34" charset="-128"/>
              </a:rPr>
            </a:br>
            <a:r>
              <a:rPr lang="en-US" sz="2800" smtClean="0">
                <a:ea typeface="ＭＳ Ｐゴシック" pitchFamily="34" charset="-128"/>
              </a:rPr>
              <a:t>other forms of </a:t>
            </a:r>
            <a:r>
              <a:rPr lang="en-US" sz="2800" smtClean="0">
                <a:solidFill>
                  <a:schemeClr val="hlink"/>
                </a:solidFill>
                <a:ea typeface="ＭＳ Ｐゴシック" pitchFamily="34" charset="-128"/>
              </a:rPr>
              <a:t>psychosocial treatments</a:t>
            </a:r>
            <a:r>
              <a:rPr lang="en-US" sz="2800" smtClean="0">
                <a:solidFill>
                  <a:srgbClr val="FFC000"/>
                </a:solidFill>
                <a:ea typeface="ＭＳ Ｐゴシック" pitchFamily="34" charset="-128"/>
              </a:rPr>
              <a:t> </a:t>
            </a:r>
            <a:r>
              <a:rPr lang="en-US" sz="2800" smtClean="0">
                <a:ea typeface="ＭＳ Ｐゴシック" pitchFamily="34" charset="-128"/>
              </a:rPr>
              <a:t>- CBT, motivational incentives, etc.</a:t>
            </a:r>
          </a:p>
          <a:p>
            <a:pPr>
              <a:spcAft>
                <a:spcPct val="25000"/>
              </a:spcAft>
            </a:pPr>
            <a:endParaRPr lang="en-US" sz="2800" smtClean="0">
              <a:ea typeface="ＭＳ Ｐゴシック" pitchFamily="34" charset="-128"/>
            </a:endParaRPr>
          </a:p>
        </p:txBody>
      </p:sp>
      <p:pic>
        <p:nvPicPr>
          <p:cNvPr id="8" name="Picture 32"/>
          <p:cNvPicPr>
            <a:picLocks noChangeAspect="1" noChangeArrowheads="1"/>
          </p:cNvPicPr>
          <p:nvPr/>
        </p:nvPicPr>
        <p:blipFill>
          <a:blip r:embed="rId3" cstate="print"/>
          <a:srcRect/>
          <a:stretch>
            <a:fillRect/>
          </a:stretch>
        </p:blipFill>
        <p:spPr bwMode="auto">
          <a:xfrm flipH="1">
            <a:off x="6310313" y="2825750"/>
            <a:ext cx="2209800" cy="2511091"/>
          </a:xfrm>
          <a:prstGeom prst="rect">
            <a:avLst/>
          </a:prstGeom>
          <a:ln>
            <a:noFill/>
          </a:ln>
          <a:effectLst>
            <a:softEdge rad="112500"/>
          </a:effectLst>
        </p:spPr>
      </p:pic>
      <p:sp>
        <p:nvSpPr>
          <p:cNvPr id="93190" name="Slide Number Placeholder 5"/>
          <p:cNvSpPr>
            <a:spLocks noGrp="1"/>
          </p:cNvSpPr>
          <p:nvPr>
            <p:ph type="sldNum" sz="quarter" idx="12"/>
          </p:nvPr>
        </p:nvSpPr>
        <p:spPr bwMode="auto">
          <a:noFill/>
          <a:ln>
            <a:miter lim="800000"/>
            <a:headEnd/>
            <a:tailEnd/>
          </a:ln>
        </p:spPr>
        <p:txBody>
          <a:bodyPr/>
          <a:lstStyle/>
          <a:p>
            <a:fld id="{818F8AD7-D38F-491A-9243-1BD11D802387}" type="slidenum">
              <a:rPr lang="en-US" smtClean="0"/>
              <a:pPr/>
              <a:t>80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Effect transition="in" filter="wipe(left)">
                                      <p:cBhvr>
                                        <p:cTn id="7" dur="500"/>
                                        <p:tgtEl>
                                          <p:spTgt spid="59396">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9396">
                                            <p:txEl>
                                              <p:pRg st="1" end="1"/>
                                            </p:txEl>
                                          </p:spTgt>
                                        </p:tgtEl>
                                        <p:attrNameLst>
                                          <p:attrName>style.visibility</p:attrName>
                                        </p:attrNameLst>
                                      </p:cBhvr>
                                      <p:to>
                                        <p:strVal val="visible"/>
                                      </p:to>
                                    </p:set>
                                    <p:animEffect transition="in" filter="wipe(left)">
                                      <p:cBhvr>
                                        <p:cTn id="15" dur="500"/>
                                        <p:tgtEl>
                                          <p:spTgt spid="593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396">
                                            <p:txEl>
                                              <p:pRg st="2" end="2"/>
                                            </p:txEl>
                                          </p:spTgt>
                                        </p:tgtEl>
                                        <p:attrNameLst>
                                          <p:attrName>style.visibility</p:attrName>
                                        </p:attrNameLst>
                                      </p:cBhvr>
                                      <p:to>
                                        <p:strVal val="visible"/>
                                      </p:to>
                                    </p:set>
                                    <p:animEffect transition="in" filter="wipe(left)">
                                      <p:cBhvr>
                                        <p:cTn id="20" dur="500"/>
                                        <p:tgtEl>
                                          <p:spTgt spid="593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9396">
                                            <p:txEl>
                                              <p:pRg st="3" end="3"/>
                                            </p:txEl>
                                          </p:spTgt>
                                        </p:tgtEl>
                                        <p:attrNameLst>
                                          <p:attrName>style.visibility</p:attrName>
                                        </p:attrNameLst>
                                      </p:cBhvr>
                                      <p:to>
                                        <p:strVal val="visible"/>
                                      </p:to>
                                    </p:set>
                                    <p:animEffect transition="in" filter="wipe(left)">
                                      <p:cBhvr>
                                        <p:cTn id="25" dur="500"/>
                                        <p:tgtEl>
                                          <p:spTgt spid="593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381000" y="166688"/>
            <a:ext cx="81534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Closing Exercise: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“Gallery Walk”</a:t>
            </a:r>
          </a:p>
        </p:txBody>
      </p:sp>
      <p:sp>
        <p:nvSpPr>
          <p:cNvPr id="94211" name="Content Placeholder 2"/>
          <p:cNvSpPr>
            <a:spLocks noGrp="1"/>
          </p:cNvSpPr>
          <p:nvPr>
            <p:ph idx="4294967295"/>
          </p:nvPr>
        </p:nvSpPr>
        <p:spPr>
          <a:xfrm>
            <a:off x="381000" y="1371600"/>
            <a:ext cx="5867400" cy="5029200"/>
          </a:xfrm>
        </p:spPr>
        <p:txBody>
          <a:bodyPr/>
          <a:lstStyle/>
          <a:p>
            <a:pPr>
              <a:buFont typeface="Arial" charset="0"/>
              <a:buNone/>
            </a:pPr>
            <a:r>
              <a:rPr lang="en-US" sz="2800" smtClean="0">
                <a:ea typeface="ＭＳ Ｐゴシック" pitchFamily="34" charset="-128"/>
              </a:rPr>
              <a:t>Instructions:</a:t>
            </a:r>
          </a:p>
          <a:p>
            <a:pPr>
              <a:buFont typeface="Arial" charset="0"/>
              <a:buNone/>
            </a:pPr>
            <a:endParaRPr lang="en-US" sz="1000" smtClean="0">
              <a:ea typeface="ＭＳ Ｐゴシック" pitchFamily="34" charset="-128"/>
            </a:endParaRPr>
          </a:p>
          <a:p>
            <a:pPr>
              <a:buFontTx/>
              <a:buChar char="•"/>
            </a:pPr>
            <a:r>
              <a:rPr lang="en-US" sz="2800" smtClean="0">
                <a:ea typeface="ＭＳ Ｐゴシック" pitchFamily="34" charset="-128"/>
              </a:rPr>
              <a:t>Form five groups.  Each group will go to an easel pad</a:t>
            </a:r>
          </a:p>
          <a:p>
            <a:pPr>
              <a:buFontTx/>
              <a:buChar char="•"/>
            </a:pPr>
            <a:endParaRPr lang="en-US" sz="1000" smtClean="0">
              <a:ea typeface="ＭＳ Ｐゴシック" pitchFamily="34" charset="-128"/>
            </a:endParaRPr>
          </a:p>
          <a:p>
            <a:pPr>
              <a:buFontTx/>
              <a:buChar char="•"/>
            </a:pPr>
            <a:r>
              <a:rPr lang="en-US" sz="2800" smtClean="0">
                <a:ea typeface="ＭＳ Ｐゴシック" pitchFamily="34" charset="-128"/>
              </a:rPr>
              <a:t>Respond to question posed on the pad</a:t>
            </a:r>
          </a:p>
          <a:p>
            <a:pPr>
              <a:buFontTx/>
              <a:buChar char="•"/>
            </a:pPr>
            <a:endParaRPr lang="en-US" sz="1000" smtClean="0">
              <a:ea typeface="ＭＳ Ｐゴシック" pitchFamily="34" charset="-128"/>
            </a:endParaRPr>
          </a:p>
          <a:p>
            <a:pPr>
              <a:buFontTx/>
              <a:buChar char="•"/>
            </a:pPr>
            <a:r>
              <a:rPr lang="en-US" sz="2800" smtClean="0">
                <a:ea typeface="ＭＳ Ｐゴシック" pitchFamily="34" charset="-128"/>
              </a:rPr>
              <a:t>Rotate every five minutes until groups go to all stations</a:t>
            </a:r>
          </a:p>
          <a:p>
            <a:pPr>
              <a:buFontTx/>
              <a:buChar char="•"/>
            </a:pPr>
            <a:endParaRPr lang="en-US" sz="1000" smtClean="0">
              <a:ea typeface="ＭＳ Ｐゴシック" pitchFamily="34" charset="-128"/>
            </a:endParaRPr>
          </a:p>
          <a:p>
            <a:pPr>
              <a:buFontTx/>
              <a:buChar char="•"/>
            </a:pPr>
            <a:r>
              <a:rPr lang="en-US" sz="2800" smtClean="0">
                <a:ea typeface="ＭＳ Ｐゴシック" pitchFamily="34" charset="-128"/>
              </a:rPr>
              <a:t>Process as a large group</a:t>
            </a:r>
          </a:p>
        </p:txBody>
      </p:sp>
      <p:sp>
        <p:nvSpPr>
          <p:cNvPr id="94212"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pic>
        <p:nvPicPr>
          <p:cNvPr id="60421" name="Picture 18"/>
          <p:cNvPicPr>
            <a:picLocks noChangeAspect="1" noChangeArrowheads="1"/>
          </p:cNvPicPr>
          <p:nvPr/>
        </p:nvPicPr>
        <p:blipFill>
          <a:blip r:embed="rId3" cstate="print"/>
          <a:srcRect/>
          <a:stretch>
            <a:fillRect/>
          </a:stretch>
        </p:blipFill>
        <p:spPr bwMode="auto">
          <a:xfrm>
            <a:off x="6302375" y="2438400"/>
            <a:ext cx="2225675" cy="3276600"/>
          </a:xfrm>
          <a:prstGeom prst="rect">
            <a:avLst/>
          </a:prstGeom>
          <a:ln>
            <a:noFill/>
          </a:ln>
          <a:effectLst>
            <a:softEdge rad="112500"/>
          </a:effectLst>
        </p:spPr>
      </p:pic>
      <p:sp>
        <p:nvSpPr>
          <p:cNvPr id="94214" name="Slide Number Placeholder 5"/>
          <p:cNvSpPr>
            <a:spLocks noGrp="1"/>
          </p:cNvSpPr>
          <p:nvPr>
            <p:ph type="sldNum" sz="quarter" idx="12"/>
          </p:nvPr>
        </p:nvSpPr>
        <p:spPr bwMode="auto">
          <a:noFill/>
          <a:ln>
            <a:miter lim="800000"/>
            <a:headEnd/>
            <a:tailEnd/>
          </a:ln>
        </p:spPr>
        <p:txBody>
          <a:bodyPr/>
          <a:lstStyle/>
          <a:p>
            <a:fld id="{DA6175EF-D701-4105-969E-ED4BC42FBFD2}" type="slidenum">
              <a:rPr lang="en-US" smtClean="0"/>
              <a:pPr/>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533400" y="476250"/>
            <a:ext cx="4724400"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Closing Exercise: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“Gallery Walk”</a:t>
            </a:r>
          </a:p>
        </p:txBody>
      </p:sp>
      <p:sp>
        <p:nvSpPr>
          <p:cNvPr id="95235" name="Content Placeholder 2"/>
          <p:cNvSpPr>
            <a:spLocks noGrp="1"/>
          </p:cNvSpPr>
          <p:nvPr>
            <p:ph idx="4294967295"/>
          </p:nvPr>
        </p:nvSpPr>
        <p:spPr>
          <a:xfrm>
            <a:off x="304800" y="2057400"/>
            <a:ext cx="8305800" cy="4114800"/>
          </a:xfrm>
        </p:spPr>
        <p:txBody>
          <a:bodyPr/>
          <a:lstStyle/>
          <a:p>
            <a:pPr>
              <a:buFont typeface="Arial" charset="0"/>
              <a:buNone/>
            </a:pPr>
            <a:r>
              <a:rPr lang="en-US" sz="2800" smtClean="0">
                <a:ea typeface="ＭＳ Ｐゴシック" pitchFamily="34" charset="-128"/>
              </a:rPr>
              <a:t>Questions for easel pad:</a:t>
            </a:r>
          </a:p>
          <a:p>
            <a:pPr>
              <a:buFont typeface="Arial" charset="0"/>
              <a:buNone/>
            </a:pPr>
            <a:endParaRPr lang="en-US" sz="1200" smtClean="0">
              <a:ea typeface="ＭＳ Ｐゴシック" pitchFamily="34" charset="-128"/>
            </a:endParaRPr>
          </a:p>
          <a:p>
            <a:pPr>
              <a:buFont typeface="Arial Black" pitchFamily="34" charset="0"/>
              <a:buAutoNum type="arabicPeriod"/>
            </a:pPr>
            <a:r>
              <a:rPr lang="en-US" sz="2800" smtClean="0">
                <a:ea typeface="ＭＳ Ｐゴシック" pitchFamily="34" charset="-128"/>
              </a:rPr>
              <a:t>Before today, what were your thoughts about medication- assisted treatment for young adults?</a:t>
            </a:r>
          </a:p>
          <a:p>
            <a:pPr>
              <a:buFont typeface="Arial Black" pitchFamily="34" charset="0"/>
              <a:buAutoNum type="arabicPeriod"/>
            </a:pPr>
            <a:endParaRPr lang="en-US" sz="1000" smtClean="0">
              <a:ea typeface="ＭＳ Ｐゴシック" pitchFamily="34" charset="-128"/>
            </a:endParaRPr>
          </a:p>
          <a:p>
            <a:pPr>
              <a:buFont typeface="Arial Black" pitchFamily="34" charset="0"/>
              <a:buAutoNum type="arabicPeriod"/>
            </a:pPr>
            <a:r>
              <a:rPr lang="en-US" sz="2800" smtClean="0">
                <a:ea typeface="ＭＳ Ｐゴシック" pitchFamily="34" charset="-128"/>
              </a:rPr>
              <a:t>What challenges do you see regarding the provision of extended care medication-assisted treatment for this age group?</a:t>
            </a:r>
          </a:p>
          <a:p>
            <a:pPr>
              <a:buFont typeface="Arial Black" pitchFamily="34" charset="0"/>
              <a:buAutoNum type="arabicPeriod"/>
            </a:pPr>
            <a:endParaRPr lang="en-US" sz="1000" smtClean="0">
              <a:ea typeface="ＭＳ Ｐゴシック" pitchFamily="34" charset="-128"/>
            </a:endParaRPr>
          </a:p>
          <a:p>
            <a:pPr>
              <a:buFont typeface="Arial Black" pitchFamily="34" charset="0"/>
              <a:buAutoNum type="arabicPeriod"/>
            </a:pPr>
            <a:r>
              <a:rPr lang="en-US" sz="2800" smtClean="0">
                <a:ea typeface="ＭＳ Ｐゴシック" pitchFamily="34" charset="-128"/>
              </a:rPr>
              <a:t>What are the advantages of medication-assisted treatment for young adults?</a:t>
            </a:r>
          </a:p>
        </p:txBody>
      </p:sp>
      <p:sp>
        <p:nvSpPr>
          <p:cNvPr id="95236"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grpSp>
        <p:nvGrpSpPr>
          <p:cNvPr id="2" name="Group 7"/>
          <p:cNvGrpSpPr>
            <a:grpSpLocks/>
          </p:cNvGrpSpPr>
          <p:nvPr/>
        </p:nvGrpSpPr>
        <p:grpSpPr bwMode="auto">
          <a:xfrm>
            <a:off x="5410200" y="365125"/>
            <a:ext cx="3276600" cy="2120900"/>
            <a:chOff x="1128178" y="1295400"/>
            <a:chExt cx="7464643" cy="4830675"/>
          </a:xfrm>
        </p:grpSpPr>
        <p:pic>
          <p:nvPicPr>
            <p:cNvPr id="61446" name="Picture 19"/>
            <p:cNvPicPr>
              <a:picLocks noChangeAspect="1" noChangeArrowheads="1"/>
            </p:cNvPicPr>
            <p:nvPr/>
          </p:nvPicPr>
          <p:blipFill>
            <a:blip r:embed="rId3" cstate="print"/>
            <a:srcRect/>
            <a:stretch>
              <a:fillRect/>
            </a:stretch>
          </p:blipFill>
          <p:spPr bwMode="auto">
            <a:xfrm>
              <a:off x="1300072" y="1295400"/>
              <a:ext cx="7062462" cy="4724400"/>
            </a:xfrm>
            <a:prstGeom prst="rect">
              <a:avLst/>
            </a:prstGeom>
            <a:ln>
              <a:noFill/>
            </a:ln>
            <a:effectLst>
              <a:softEdge rad="112500"/>
            </a:effectLst>
          </p:spPr>
        </p:pic>
        <p:sp>
          <p:nvSpPr>
            <p:cNvPr id="7" name="Rectangle 6"/>
            <p:cNvSpPr/>
            <p:nvPr/>
          </p:nvSpPr>
          <p:spPr>
            <a:xfrm>
              <a:off x="1128178" y="5670487"/>
              <a:ext cx="7464643" cy="455588"/>
            </a:xfrm>
            <a:prstGeom prst="rect">
              <a:avLst/>
            </a:prstGeom>
          </p:spPr>
          <p:txBody>
            <a:bodyPr>
              <a:spAutoFit/>
            </a:bodyPr>
            <a:lstStyle/>
            <a:p>
              <a:pPr algn="ctr" defTabSz="914400">
                <a:defRPr/>
              </a:pPr>
              <a:r>
                <a:rPr lang="en-US" sz="700" dirty="0">
                  <a:solidFill>
                    <a:schemeClr val="tx1">
                      <a:lumMod val="75000"/>
                    </a:schemeClr>
                  </a:solidFill>
                  <a:latin typeface="Times New Roman" pitchFamily="18" charset="0"/>
                  <a:ea typeface="+mn-ea"/>
                </a:rPr>
                <a:t>http://www.flickr.com/photos/p_d_gibson/493026122/in/set-72057594075234044</a:t>
              </a:r>
              <a:r>
                <a:rPr lang="en-US" sz="700" dirty="0">
                  <a:latin typeface="Times New Roman" pitchFamily="18" charset="0"/>
                  <a:ea typeface="+mn-ea"/>
                </a:rPr>
                <a:t>/</a:t>
              </a:r>
            </a:p>
          </p:txBody>
        </p:sp>
      </p:grpSp>
      <p:sp>
        <p:nvSpPr>
          <p:cNvPr id="95238" name="Slide Number Placeholder 7"/>
          <p:cNvSpPr>
            <a:spLocks noGrp="1"/>
          </p:cNvSpPr>
          <p:nvPr>
            <p:ph type="sldNum" sz="quarter" idx="12"/>
          </p:nvPr>
        </p:nvSpPr>
        <p:spPr bwMode="auto">
          <a:noFill/>
          <a:ln>
            <a:miter lim="800000"/>
            <a:headEnd/>
            <a:tailEnd/>
          </a:ln>
        </p:spPr>
        <p:txBody>
          <a:bodyPr/>
          <a:lstStyle/>
          <a:p>
            <a:fld id="{8E5C91AD-05ED-4E04-BF57-F3DA9C286419}" type="slidenum">
              <a:rPr lang="en-US" smtClean="0"/>
              <a:pPr/>
              <a:t>82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0" y="158750"/>
            <a:ext cx="8485188" cy="1190625"/>
          </a:xfrm>
        </p:spPr>
        <p:txBody>
          <a:bodyPr>
            <a:spAutoFit/>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Closing Exercise: </a:t>
            </a:r>
            <a:br>
              <a:rPr lang="en-US" sz="3600" smtClean="0">
                <a:effectLst>
                  <a:outerShdw blurRad="38100" dist="38100" dir="2700000" algn="tl">
                    <a:srgbClr val="C0C0C0"/>
                  </a:outerShdw>
                </a:effectLst>
                <a:latin typeface="Impact" pitchFamily="34" charset="0"/>
                <a:ea typeface="ＭＳ Ｐゴシック" pitchFamily="34" charset="-128"/>
              </a:rPr>
            </a:br>
            <a:r>
              <a:rPr lang="en-US" sz="3600" smtClean="0">
                <a:effectLst>
                  <a:outerShdw blurRad="38100" dist="38100" dir="2700000" algn="tl">
                    <a:srgbClr val="C0C0C0"/>
                  </a:outerShdw>
                </a:effectLst>
                <a:latin typeface="Impact" pitchFamily="34" charset="0"/>
                <a:ea typeface="ＭＳ Ｐゴシック" pitchFamily="34" charset="-128"/>
              </a:rPr>
              <a:t>“Gallery Walk”</a:t>
            </a:r>
          </a:p>
        </p:txBody>
      </p:sp>
      <p:sp>
        <p:nvSpPr>
          <p:cNvPr id="96259" name="Content Placeholder 2"/>
          <p:cNvSpPr>
            <a:spLocks noGrp="1"/>
          </p:cNvSpPr>
          <p:nvPr>
            <p:ph idx="4294967295"/>
          </p:nvPr>
        </p:nvSpPr>
        <p:spPr>
          <a:xfrm>
            <a:off x="304800" y="1828800"/>
            <a:ext cx="5091113" cy="4572000"/>
          </a:xfrm>
        </p:spPr>
        <p:txBody>
          <a:bodyPr/>
          <a:lstStyle/>
          <a:p>
            <a:pPr marL="514350" indent="-514350" defTabSz="914400">
              <a:buFont typeface="Arial Black" pitchFamily="34" charset="0"/>
              <a:buAutoNum type="arabicPeriod" startAt="4"/>
            </a:pPr>
            <a:r>
              <a:rPr lang="en-US" sz="2800" smtClean="0">
                <a:ea typeface="ＭＳ Ｐゴシック" pitchFamily="34" charset="-128"/>
              </a:rPr>
              <a:t>What further research do you think is needed regarding medication- assisted treatment for this age group?</a:t>
            </a:r>
          </a:p>
          <a:p>
            <a:pPr marL="514350" indent="-514350" defTabSz="914400">
              <a:buFont typeface="Arial Black" pitchFamily="34" charset="0"/>
              <a:buAutoNum type="arabicPeriod" startAt="4"/>
            </a:pPr>
            <a:endParaRPr lang="en-US" sz="1000" smtClean="0">
              <a:ea typeface="ＭＳ Ｐゴシック" pitchFamily="34" charset="-128"/>
            </a:endParaRPr>
          </a:p>
          <a:p>
            <a:pPr marL="514350" indent="-514350" defTabSz="914400">
              <a:buFont typeface="Arial Black" pitchFamily="34" charset="0"/>
              <a:buAutoNum type="arabicPeriod" startAt="4"/>
            </a:pPr>
            <a:r>
              <a:rPr lang="en-US" sz="2800" smtClean="0">
                <a:ea typeface="ＭＳ Ｐゴシック" pitchFamily="34" charset="-128"/>
              </a:rPr>
              <a:t>As a result of this workshop how have your opinions changed regarding extended term medication-assisted treatment for this age group?</a:t>
            </a:r>
          </a:p>
        </p:txBody>
      </p:sp>
      <p:sp>
        <p:nvSpPr>
          <p:cNvPr id="96260"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grpSp>
        <p:nvGrpSpPr>
          <p:cNvPr id="2" name="Group 7"/>
          <p:cNvGrpSpPr>
            <a:grpSpLocks/>
          </p:cNvGrpSpPr>
          <p:nvPr/>
        </p:nvGrpSpPr>
        <p:grpSpPr bwMode="auto">
          <a:xfrm>
            <a:off x="5395913" y="2160588"/>
            <a:ext cx="3286125" cy="3173412"/>
            <a:chOff x="5867400" y="2106217"/>
            <a:chExt cx="3286376" cy="3173995"/>
          </a:xfrm>
        </p:grpSpPr>
        <p:pic>
          <p:nvPicPr>
            <p:cNvPr id="62470" name="Picture 6"/>
            <p:cNvPicPr>
              <a:picLocks noChangeAspect="1" noChangeArrowheads="1"/>
            </p:cNvPicPr>
            <p:nvPr/>
          </p:nvPicPr>
          <p:blipFill>
            <a:blip r:embed="rId3" cstate="print"/>
            <a:srcRect/>
            <a:stretch>
              <a:fillRect/>
            </a:stretch>
          </p:blipFill>
          <p:spPr bwMode="auto">
            <a:xfrm flipH="1">
              <a:off x="5867400" y="2106217"/>
              <a:ext cx="3286376" cy="3151584"/>
            </a:xfrm>
            <a:prstGeom prst="rect">
              <a:avLst/>
            </a:prstGeom>
            <a:ln>
              <a:noFill/>
            </a:ln>
            <a:effectLst>
              <a:softEdge rad="112500"/>
            </a:effectLst>
          </p:spPr>
        </p:pic>
        <p:sp>
          <p:nvSpPr>
            <p:cNvPr id="96264" name="Rectangle 6"/>
            <p:cNvSpPr>
              <a:spLocks noChangeArrowheads="1"/>
            </p:cNvSpPr>
            <p:nvPr/>
          </p:nvSpPr>
          <p:spPr bwMode="auto">
            <a:xfrm>
              <a:off x="5867400" y="5095546"/>
              <a:ext cx="3276600" cy="184666"/>
            </a:xfrm>
            <a:prstGeom prst="rect">
              <a:avLst/>
            </a:prstGeom>
            <a:noFill/>
            <a:ln w="9525">
              <a:noFill/>
              <a:miter lim="800000"/>
              <a:headEnd/>
              <a:tailEnd/>
            </a:ln>
          </p:spPr>
          <p:txBody>
            <a:bodyPr>
              <a:spAutoFit/>
            </a:bodyPr>
            <a:lstStyle/>
            <a:p>
              <a:pPr algn="ctr" defTabSz="914400"/>
              <a:r>
                <a:rPr lang="en-US" sz="600">
                  <a:solidFill>
                    <a:srgbClr val="BFBFBF"/>
                  </a:solidFill>
                  <a:latin typeface="Times New Roman" pitchFamily="18" charset="0"/>
                  <a:cs typeface="Arial" charset="0"/>
                </a:rPr>
                <a:t>http://www.flickr.com/photos/p_d_gibson/493383064/sizes/l/in/set-72057594075234044/</a:t>
              </a:r>
            </a:p>
          </p:txBody>
        </p:sp>
      </p:grpSp>
      <p:sp>
        <p:nvSpPr>
          <p:cNvPr id="96262" name="Slide Number Placeholder 7"/>
          <p:cNvSpPr>
            <a:spLocks noGrp="1"/>
          </p:cNvSpPr>
          <p:nvPr>
            <p:ph type="sldNum" sz="quarter" idx="12"/>
          </p:nvPr>
        </p:nvSpPr>
        <p:spPr bwMode="auto">
          <a:noFill/>
          <a:ln>
            <a:miter lim="800000"/>
            <a:headEnd/>
            <a:tailEnd/>
          </a:ln>
        </p:spPr>
        <p:txBody>
          <a:bodyPr/>
          <a:lstStyle/>
          <a:p>
            <a:fld id="{77579449-4FC9-4EE2-A3EE-79F4C29C0455}" type="slidenum">
              <a:rPr lang="en-US" smtClean="0"/>
              <a:pPr/>
              <a:t>83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0" y="142875"/>
            <a:ext cx="8439150" cy="1323975"/>
          </a:xfrm>
        </p:spPr>
        <p:txBody>
          <a:bodyPr>
            <a:spAutoFit/>
          </a:bodyPr>
          <a:lstStyle/>
          <a:p>
            <a:r>
              <a:rPr lang="en-US" sz="4000" dirty="0" smtClean="0">
                <a:latin typeface="Impact" pitchFamily="34" charset="0"/>
                <a:ea typeface="ＭＳ Ｐゴシック" pitchFamily="34" charset="-128"/>
              </a:rPr>
              <a:t>A Challenge to Providers from </a:t>
            </a:r>
            <a:br>
              <a:rPr lang="en-US" sz="4000" dirty="0" smtClean="0">
                <a:latin typeface="Impact" pitchFamily="34" charset="0"/>
                <a:ea typeface="ＭＳ Ｐゴシック" pitchFamily="34" charset="-128"/>
              </a:rPr>
            </a:br>
            <a:r>
              <a:rPr lang="en-US" sz="4000" dirty="0" smtClean="0">
                <a:latin typeface="Impact" pitchFamily="34" charset="0"/>
                <a:ea typeface="ＭＳ Ｐゴシック" pitchFamily="34" charset="-128"/>
              </a:rPr>
              <a:t>Shannon Garrett</a:t>
            </a:r>
          </a:p>
        </p:txBody>
      </p:sp>
      <p:sp>
        <p:nvSpPr>
          <p:cNvPr id="97283" name="Slide Number Placeholder 3"/>
          <p:cNvSpPr txBox="1">
            <a:spLocks noGrp="1"/>
          </p:cNvSpPr>
          <p:nvPr/>
        </p:nvSpPr>
        <p:spPr bwMode="auto">
          <a:xfrm>
            <a:off x="7162800" y="6313488"/>
            <a:ext cx="1905000" cy="457200"/>
          </a:xfrm>
          <a:prstGeom prst="rect">
            <a:avLst/>
          </a:prstGeom>
          <a:noFill/>
          <a:ln w="9525">
            <a:noFill/>
            <a:miter lim="800000"/>
            <a:headEnd/>
            <a:tailEnd/>
          </a:ln>
        </p:spPr>
        <p:txBody>
          <a:bodyPr anchor="b"/>
          <a:lstStyle/>
          <a:p>
            <a:pPr algn="r" defTabSz="914400"/>
            <a:endParaRPr lang="en-US" sz="1400">
              <a:cs typeface="Arial" charset="0"/>
            </a:endParaRPr>
          </a:p>
        </p:txBody>
      </p:sp>
      <p:sp>
        <p:nvSpPr>
          <p:cNvPr id="97284" name="Slide Number Placeholder 4"/>
          <p:cNvSpPr>
            <a:spLocks noGrp="1"/>
          </p:cNvSpPr>
          <p:nvPr>
            <p:ph type="sldNum" sz="quarter" idx="12"/>
          </p:nvPr>
        </p:nvSpPr>
        <p:spPr bwMode="auto">
          <a:noFill/>
          <a:ln>
            <a:miter lim="800000"/>
            <a:headEnd/>
            <a:tailEnd/>
          </a:ln>
        </p:spPr>
        <p:txBody>
          <a:bodyPr/>
          <a:lstStyle/>
          <a:p>
            <a:fld id="{C1D91CC1-9AD1-43B1-BB53-B9E38EE4D7E1}" type="slidenum">
              <a:rPr lang="en-US" smtClean="0"/>
              <a:pPr/>
              <a:t>84</a:t>
            </a:fld>
            <a:endParaRPr lang="en-US" smtClean="0"/>
          </a:p>
        </p:txBody>
      </p:sp>
      <p:sp>
        <p:nvSpPr>
          <p:cNvPr id="97285" name="Content Placeholder 2"/>
          <p:cNvSpPr>
            <a:spLocks noGrp="1"/>
          </p:cNvSpPr>
          <p:nvPr>
            <p:ph idx="4294967295"/>
          </p:nvPr>
        </p:nvSpPr>
        <p:spPr>
          <a:xfrm>
            <a:off x="935038" y="1662113"/>
            <a:ext cx="6711950" cy="4997450"/>
          </a:xfrm>
          <a:solidFill>
            <a:schemeClr val="accent1"/>
          </a:solidFill>
        </p:spPr>
        <p:txBody>
          <a:bodyPr/>
          <a:lstStyle/>
          <a:p>
            <a:pPr algn="ctr">
              <a:buFont typeface="Arial" charset="0"/>
              <a:buNone/>
            </a:pPr>
            <a:endParaRPr lang="en-US" sz="2800" smtClean="0">
              <a:ea typeface="ＭＳ Ｐゴシック" pitchFamily="34" charset="-128"/>
            </a:endParaRPr>
          </a:p>
          <a:p>
            <a:pPr algn="ctr">
              <a:buFont typeface="Arial" charset="0"/>
              <a:buNone/>
            </a:pPr>
            <a:endParaRPr lang="en-US" sz="2800" smtClean="0">
              <a:ea typeface="ＭＳ Ｐゴシック" pitchFamily="34" charset="-128"/>
            </a:endParaRPr>
          </a:p>
          <a:p>
            <a:pPr algn="ctr">
              <a:buFont typeface="Arial" charset="0"/>
              <a:buNone/>
            </a:pPr>
            <a:r>
              <a:rPr lang="en-US" smtClean="0">
                <a:solidFill>
                  <a:schemeClr val="bg1"/>
                </a:solidFill>
                <a:latin typeface="Impact" pitchFamily="34" charset="0"/>
                <a:ea typeface="ＭＳ Ｐゴシック" pitchFamily="34" charset="-128"/>
              </a:rPr>
              <a:t>Shannon Garrett</a:t>
            </a:r>
          </a:p>
          <a:p>
            <a:pPr algn="ctr">
              <a:buFont typeface="Arial" charset="0"/>
              <a:buNone/>
            </a:pPr>
            <a:r>
              <a:rPr lang="en-US" sz="2800" smtClean="0">
                <a:solidFill>
                  <a:schemeClr val="bg1"/>
                </a:solidFill>
                <a:latin typeface="Impact" pitchFamily="34" charset="0"/>
                <a:ea typeface="ＭＳ Ｐゴシック" pitchFamily="34" charset="-128"/>
              </a:rPr>
              <a:t>Program Director of Adolescent Services</a:t>
            </a:r>
          </a:p>
          <a:p>
            <a:pPr algn="ctr">
              <a:buFont typeface="Arial" charset="0"/>
              <a:buNone/>
            </a:pPr>
            <a:r>
              <a:rPr lang="en-US" sz="2800" smtClean="0">
                <a:solidFill>
                  <a:schemeClr val="bg1"/>
                </a:solidFill>
                <a:latin typeface="Impact" pitchFamily="34" charset="0"/>
                <a:ea typeface="ＭＳ Ｐゴシック" pitchFamily="34" charset="-128"/>
              </a:rPr>
              <a:t>Mountain Manor Treatment Center</a:t>
            </a:r>
          </a:p>
          <a:p>
            <a:pPr algn="ctr">
              <a:buFont typeface="Arial" charset="0"/>
              <a:buNone/>
            </a:pPr>
            <a:r>
              <a:rPr lang="en-US" sz="2800" smtClean="0">
                <a:solidFill>
                  <a:schemeClr val="bg1"/>
                </a:solidFill>
                <a:latin typeface="Impact" pitchFamily="34" charset="0"/>
                <a:ea typeface="ＭＳ Ｐゴシック" pitchFamily="34" charset="-128"/>
              </a:rPr>
              <a:t>Baltimore, MDs</a:t>
            </a:r>
            <a:endParaRPr lang="en-US" sz="2800" i="1" smtClean="0">
              <a:solidFill>
                <a:schemeClr val="bg1"/>
              </a:solidFill>
              <a:latin typeface="Impact" pitchFamily="34" charset="0"/>
              <a:ea typeface="ＭＳ Ｐゴシック" pitchFamily="34" charset="-128"/>
            </a:endParaRPr>
          </a:p>
        </p:txBody>
      </p:sp>
      <p:pic>
        <p:nvPicPr>
          <p:cNvPr id="7" name="Clip 7&amp;9.wmv">
            <a:hlinkClick r:id="" action="ppaction://media"/>
          </p:cNvPr>
          <p:cNvPicPr>
            <a:picLocks noRot="1" noChangeAspect="1"/>
          </p:cNvPicPr>
          <p:nvPr>
            <a:videoFile r:link="rId1"/>
          </p:nvPr>
        </p:nvPicPr>
        <p:blipFill>
          <a:blip r:embed="rId4"/>
          <a:srcRect/>
          <a:stretch>
            <a:fillRect/>
          </a:stretch>
        </p:blipFill>
        <p:spPr bwMode="auto">
          <a:xfrm>
            <a:off x="935038" y="1662113"/>
            <a:ext cx="6711950" cy="49974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defRPr/>
            </a:pPr>
            <a:r>
              <a:rPr lang="en-US" sz="4800" dirty="0" err="1" smtClean="0">
                <a:effectLst>
                  <a:outerShdw blurRad="38100" dist="38100" dir="2700000" algn="tl">
                    <a:srgbClr val="C0C0C0"/>
                  </a:outerShdw>
                </a:effectLst>
                <a:latin typeface="Impact" pitchFamily="34" charset="0"/>
                <a:ea typeface="ＭＳ Ｐゴシック" pitchFamily="34" charset="-128"/>
              </a:rPr>
              <a:t>Buprenorphine</a:t>
            </a:r>
            <a:r>
              <a:rPr lang="en-US" sz="4800" dirty="0" smtClean="0">
                <a:effectLst>
                  <a:outerShdw blurRad="38100" dist="38100" dir="2700000" algn="tl">
                    <a:srgbClr val="C0C0C0"/>
                  </a:outerShdw>
                </a:effectLst>
                <a:latin typeface="Impact" pitchFamily="34" charset="0"/>
                <a:ea typeface="ＭＳ Ｐゴシック" pitchFamily="34" charset="-128"/>
              </a:rPr>
              <a:t> Treatment </a:t>
            </a:r>
            <a:br>
              <a:rPr lang="en-US" sz="4800" dirty="0" smtClean="0">
                <a:effectLst>
                  <a:outerShdw blurRad="38100" dist="38100" dir="2700000" algn="tl">
                    <a:srgbClr val="C0C0C0"/>
                  </a:outerShdw>
                </a:effectLst>
                <a:latin typeface="Impact" pitchFamily="34" charset="0"/>
                <a:ea typeface="ＭＳ Ｐゴシック" pitchFamily="34" charset="-128"/>
              </a:rPr>
            </a:br>
            <a:r>
              <a:rPr lang="en-US" sz="4800" dirty="0" smtClean="0">
                <a:effectLst>
                  <a:outerShdw blurRad="38100" dist="38100" dir="2700000" algn="tl">
                    <a:srgbClr val="C0C0C0"/>
                  </a:outerShdw>
                </a:effectLst>
                <a:latin typeface="Impact" pitchFamily="34" charset="0"/>
                <a:ea typeface="ＭＳ Ｐゴシック" pitchFamily="34" charset="-128"/>
              </a:rPr>
              <a:t>for Young Adults</a:t>
            </a:r>
            <a:r>
              <a:rPr lang="en-US" sz="4000" dirty="0" smtClean="0">
                <a:solidFill>
                  <a:schemeClr val="bg1"/>
                </a:solidFill>
                <a:ea typeface="ＭＳ Ｐゴシック" pitchFamily="34" charset="-128"/>
              </a:rPr>
              <a:t/>
            </a:r>
            <a:br>
              <a:rPr lang="en-US" sz="4000" dirty="0" smtClean="0">
                <a:solidFill>
                  <a:schemeClr val="bg1"/>
                </a:solidFill>
                <a:ea typeface="ＭＳ Ｐゴシック" pitchFamily="34" charset="-128"/>
              </a:rPr>
            </a:br>
            <a:endParaRPr lang="en-US" sz="4000" dirty="0" smtClean="0">
              <a:solidFill>
                <a:schemeClr val="bg1"/>
              </a:solidFill>
              <a:ea typeface="ＭＳ Ｐゴシック" pitchFamily="34" charset="-128"/>
            </a:endParaRPr>
          </a:p>
        </p:txBody>
      </p:sp>
      <p:sp>
        <p:nvSpPr>
          <p:cNvPr id="98307" name="Subtitle 2"/>
          <p:cNvSpPr>
            <a:spLocks noGrp="1"/>
          </p:cNvSpPr>
          <p:nvPr>
            <p:ph type="subTitle" idx="1"/>
          </p:nvPr>
        </p:nvSpPr>
        <p:spPr/>
        <p:txBody>
          <a:bodyPr/>
          <a:lstStyle/>
          <a:p>
            <a:pPr eaLnBrk="1" hangingPunct="1"/>
            <a:r>
              <a:rPr lang="en-US" smtClean="0">
                <a:solidFill>
                  <a:schemeClr val="tx1"/>
                </a:solidFill>
                <a:ea typeface="ＭＳ Ｐゴシック" pitchFamily="34" charset="-128"/>
              </a:rPr>
              <a:t>Findings and strategies from a </a:t>
            </a:r>
            <a:br>
              <a:rPr lang="en-US" smtClean="0">
                <a:solidFill>
                  <a:schemeClr val="tx1"/>
                </a:solidFill>
                <a:ea typeface="ＭＳ Ｐゴシック" pitchFamily="34" charset="-128"/>
              </a:rPr>
            </a:br>
            <a:r>
              <a:rPr lang="en-US" smtClean="0">
                <a:solidFill>
                  <a:schemeClr val="tx1"/>
                </a:solidFill>
                <a:ea typeface="ＭＳ Ｐゴシック" pitchFamily="34" charset="-128"/>
              </a:rPr>
              <a:t>NIDA Clinical Trials Network Study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304800"/>
            <a:ext cx="8488363" cy="762000"/>
          </a:xfrm>
        </p:spPr>
        <p:txBody>
          <a:bodyPr/>
          <a:lstStyle/>
          <a:p>
            <a:pPr>
              <a:defRPr/>
            </a:pPr>
            <a:r>
              <a:rPr lang="en-US" sz="3600" smtClean="0">
                <a:effectLst>
                  <a:outerShdw blurRad="38100" dist="38100" dir="2700000" algn="tl">
                    <a:srgbClr val="C0C0C0"/>
                  </a:outerShdw>
                </a:effectLst>
                <a:latin typeface="Impact" pitchFamily="34" charset="0"/>
                <a:ea typeface="ＭＳ Ｐゴシック" pitchFamily="34" charset="-128"/>
              </a:rPr>
              <a:t>SAMHSA/CSAT</a:t>
            </a:r>
          </a:p>
        </p:txBody>
      </p:sp>
      <p:sp>
        <p:nvSpPr>
          <p:cNvPr id="33795" name="Rectangle 3"/>
          <p:cNvSpPr>
            <a:spLocks noGrp="1" noChangeArrowheads="1"/>
          </p:cNvSpPr>
          <p:nvPr>
            <p:ph type="body" idx="4294967295"/>
          </p:nvPr>
        </p:nvSpPr>
        <p:spPr>
          <a:xfrm>
            <a:off x="233363" y="1539875"/>
            <a:ext cx="7907337" cy="5029200"/>
          </a:xfrm>
        </p:spPr>
        <p:txBody>
          <a:bodyPr/>
          <a:lstStyle/>
          <a:p>
            <a:pPr>
              <a:spcBef>
                <a:spcPct val="0"/>
              </a:spcBef>
              <a:buFontTx/>
              <a:buChar char="•"/>
            </a:pPr>
            <a:r>
              <a:rPr lang="en-US" sz="2200" smtClean="0">
                <a:ea typeface="ＭＳ Ｐゴシック" pitchFamily="34" charset="-128"/>
              </a:rPr>
              <a:t>To improve the lives of individuals and families affected by alcohol and drug abuse by ensuring access to clinically sound, cost-effective addiction treatment that reduces the health and social costs to our communities and the nation.</a:t>
            </a:r>
          </a:p>
          <a:p>
            <a:pPr>
              <a:spcBef>
                <a:spcPct val="0"/>
              </a:spcBef>
              <a:buFontTx/>
              <a:buChar char="•"/>
            </a:pPr>
            <a:endParaRPr lang="en-US" sz="800" smtClean="0">
              <a:ea typeface="ＭＳ Ｐゴシック" pitchFamily="34" charset="-128"/>
            </a:endParaRPr>
          </a:p>
          <a:p>
            <a:pPr>
              <a:spcBef>
                <a:spcPct val="0"/>
              </a:spcBef>
              <a:buFontTx/>
              <a:buChar char="•"/>
            </a:pPr>
            <a:r>
              <a:rPr lang="en-US" sz="2200" b="1" smtClean="0">
                <a:ea typeface="ＭＳ Ｐゴシック" pitchFamily="34" charset="-128"/>
              </a:rPr>
              <a:t>CSAT's</a:t>
            </a:r>
            <a:r>
              <a:rPr lang="en-US" sz="2200" smtClean="0">
                <a:ea typeface="ＭＳ Ｐゴシック" pitchFamily="34" charset="-128"/>
              </a:rPr>
              <a:t> initiatives and programs are based on research findings and the general consensus of experts in the addiction field that, for most individuals, treatment and recovery work best in a community-based, coordinated system of comprehensive services.</a:t>
            </a:r>
          </a:p>
          <a:p>
            <a:pPr>
              <a:spcBef>
                <a:spcPct val="0"/>
              </a:spcBef>
              <a:buFontTx/>
              <a:buChar char="•"/>
            </a:pPr>
            <a:endParaRPr lang="en-US" sz="800" smtClean="0">
              <a:ea typeface="ＭＳ Ｐゴシック" pitchFamily="34" charset="-128"/>
            </a:endParaRPr>
          </a:p>
          <a:p>
            <a:pPr>
              <a:spcBef>
                <a:spcPct val="0"/>
              </a:spcBef>
              <a:buFontTx/>
              <a:buChar char="•"/>
            </a:pPr>
            <a:r>
              <a:rPr lang="en-US" sz="2200" smtClean="0">
                <a:ea typeface="ＭＳ Ｐゴシック" pitchFamily="34" charset="-128"/>
              </a:rPr>
              <a:t>Because no single treatment approach is effective for all persons, </a:t>
            </a:r>
            <a:r>
              <a:rPr lang="en-US" sz="2200" b="1" smtClean="0">
                <a:ea typeface="ＭＳ Ｐゴシック" pitchFamily="34" charset="-128"/>
              </a:rPr>
              <a:t>CSAT</a:t>
            </a:r>
            <a:r>
              <a:rPr lang="en-US" sz="2200" smtClean="0">
                <a:ea typeface="ＭＳ Ｐゴシック" pitchFamily="34" charset="-128"/>
              </a:rPr>
              <a:t> supports the nation's effort to provide multiple treatment modalities, evaluate treatment effectiveness, and use evaluation results to enhance treatment and recovery approaches. </a:t>
            </a:r>
          </a:p>
        </p:txBody>
      </p:sp>
      <p:sp>
        <p:nvSpPr>
          <p:cNvPr id="23556" name="Rectangle 4"/>
          <p:cNvSpPr>
            <a:spLocks noChangeArrowheads="1"/>
          </p:cNvSpPr>
          <p:nvPr/>
        </p:nvSpPr>
        <p:spPr bwMode="auto">
          <a:xfrm>
            <a:off x="233363" y="1050925"/>
            <a:ext cx="2330450" cy="488950"/>
          </a:xfrm>
          <a:prstGeom prst="rect">
            <a:avLst/>
          </a:prstGeom>
          <a:noFill/>
          <a:ln w="9525">
            <a:noFill/>
            <a:miter lim="800000"/>
            <a:headEnd/>
            <a:tailEnd/>
          </a:ln>
        </p:spPr>
        <p:txBody>
          <a:bodyPr wrap="none">
            <a:spAutoFit/>
          </a:bodyPr>
          <a:lstStyle/>
          <a:p>
            <a:pPr defTabSz="914400"/>
            <a:r>
              <a:rPr lang="en-US" sz="2600" b="1">
                <a:latin typeface="Calibri" pitchFamily="34" charset="0"/>
              </a:rPr>
              <a:t>CSAT’s Mission:</a:t>
            </a:r>
          </a:p>
        </p:txBody>
      </p:sp>
      <p:sp>
        <p:nvSpPr>
          <p:cNvPr id="23557" name="Slide Number Placeholder 4"/>
          <p:cNvSpPr>
            <a:spLocks noGrp="1"/>
          </p:cNvSpPr>
          <p:nvPr>
            <p:ph type="sldNum" sz="quarter" idx="12"/>
          </p:nvPr>
        </p:nvSpPr>
        <p:spPr bwMode="auto">
          <a:noFill/>
          <a:ln>
            <a:miter lim="800000"/>
            <a:headEnd/>
            <a:tailEnd/>
          </a:ln>
        </p:spPr>
        <p:txBody>
          <a:bodyPr/>
          <a:lstStyle/>
          <a:p>
            <a:fld id="{735A0E40-9846-4CDE-B84C-E647FD6A0D77}" type="slidenum">
              <a:rPr lang="en-US" smtClean="0"/>
              <a:pPr/>
              <a:t>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up)">
                                      <p:cBhvr>
                                        <p:cTn id="7" dur="500"/>
                                        <p:tgtEl>
                                          <p:spTgt spid="33795">
                                            <p:txEl>
                                              <p:pRg st="0" end="0"/>
                                            </p:txEl>
                                          </p:spTgt>
                                        </p:tgtEl>
                                      </p:cBhvr>
                                    </p:animEffect>
                                  </p:childTnLst>
                                  <p:subTnLst>
                                    <p:animClr clrSpc="rgb" dir="cw">
                                      <p:cBhvr override="childStyle">
                                        <p:cTn dur="1" fill="hold" display="0" masterRel="nextClick" afterEffect="1"/>
                                        <p:tgtEl>
                                          <p:spTgt spid="33795">
                                            <p:txEl>
                                              <p:pRg st="0" end="0"/>
                                            </p:txEl>
                                          </p:spTgt>
                                        </p:tgtEl>
                                        <p:attrNameLst>
                                          <p:attrName>ppt_c</p:attrName>
                                        </p:attrNameLst>
                                      </p:cBhvr>
                                      <p:to>
                                        <a:srgbClr val="D86C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wipe(up)">
                                      <p:cBhvr>
                                        <p:cTn id="12" dur="500"/>
                                        <p:tgtEl>
                                          <p:spTgt spid="33795">
                                            <p:txEl>
                                              <p:pRg st="2" end="2"/>
                                            </p:txEl>
                                          </p:spTgt>
                                        </p:tgtEl>
                                      </p:cBhvr>
                                    </p:animEffect>
                                  </p:childTnLst>
                                  <p:subTnLst>
                                    <p:animClr clrSpc="rgb" dir="cw">
                                      <p:cBhvr override="childStyle">
                                        <p:cTn dur="1" fill="hold" display="0" masterRel="nextClick" afterEffect="1"/>
                                        <p:tgtEl>
                                          <p:spTgt spid="33795">
                                            <p:txEl>
                                              <p:pRg st="2" end="2"/>
                                            </p:txEl>
                                          </p:spTgt>
                                        </p:tgtEl>
                                        <p:attrNameLst>
                                          <p:attrName>ppt_c</p:attrName>
                                        </p:attrNameLst>
                                      </p:cBhvr>
                                      <p:to>
                                        <a:srgbClr val="D86C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wipe(up)">
                                      <p:cBhvr>
                                        <p:cTn id="17" dur="500"/>
                                        <p:tgtEl>
                                          <p:spTgt spid="33795">
                                            <p:txEl>
                                              <p:pRg st="4" end="4"/>
                                            </p:txEl>
                                          </p:spTgt>
                                        </p:tgtEl>
                                      </p:cBhvr>
                                    </p:animEffect>
                                  </p:childTnLst>
                                  <p:subTnLst>
                                    <p:animClr clrSpc="rgb" dir="cw">
                                      <p:cBhvr override="childStyle">
                                        <p:cTn dur="1" fill="hold" display="0" masterRel="nextClick" afterEffect="1"/>
                                        <p:tgtEl>
                                          <p:spTgt spid="33795">
                                            <p:txEl>
                                              <p:pRg st="4" end="4"/>
                                            </p:txEl>
                                          </p:spTgt>
                                        </p:tgtEl>
                                        <p:attrNameLst>
                                          <p:attrName>ppt_c</p:attrName>
                                        </p:attrNameLst>
                                      </p:cBhvr>
                                      <p:to>
                                        <a:srgbClr val="D86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3726</Words>
  <Application>Microsoft Office PowerPoint</Application>
  <PresentationFormat>On-screen Show (4:3)</PresentationFormat>
  <Paragraphs>907</Paragraphs>
  <Slides>85</Slides>
  <Notes>85</Notes>
  <HiddenSlides>0</HiddenSlides>
  <MMClips>7</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Office Theme</vt:lpstr>
      <vt:lpstr>Chart</vt:lpstr>
      <vt:lpstr>Worksheet</vt:lpstr>
      <vt:lpstr>Buprenorphine Treatment  for Young Adults </vt:lpstr>
      <vt:lpstr>PowerPoint Presentation</vt:lpstr>
      <vt:lpstr>NIDA/SAMHSA  Blending Initiative</vt:lpstr>
      <vt:lpstr>Blending Team Members</vt:lpstr>
      <vt:lpstr>Objectives for the Training</vt:lpstr>
      <vt:lpstr>Introductions</vt:lpstr>
      <vt:lpstr>PowerPoint Presentation</vt:lpstr>
      <vt:lpstr>PowerPoint Presentation</vt:lpstr>
      <vt:lpstr>SAMHSA/CSAT</vt:lpstr>
      <vt:lpstr>PowerPoint Presentation</vt:lpstr>
      <vt:lpstr>The ATTC Network</vt:lpstr>
      <vt:lpstr>PowerPoint Presentation</vt:lpstr>
      <vt:lpstr>PowerPoint Presentation</vt:lpstr>
      <vt:lpstr>So what is this thing called  the CTN?</vt:lpstr>
      <vt:lpstr>NIDA’s Clinical Trials Network</vt:lpstr>
      <vt:lpstr>PowerPoint Presentation</vt:lpstr>
      <vt:lpstr>Why Focus on Young Adults?</vt:lpstr>
      <vt:lpstr>The Brain Undergoes Tremendous  Changes During Development</vt:lpstr>
      <vt:lpstr>Continuing Brain Development  During Adolescence</vt:lpstr>
      <vt:lpstr>Continuing Brain Development</vt:lpstr>
      <vt:lpstr>Brain Development  Ages 5-20 years</vt:lpstr>
      <vt:lpstr>The interaction between the developing nervous system and drugs of abuse leads to: </vt:lpstr>
      <vt:lpstr>Young Brains Are Different  from Older Brains</vt:lpstr>
      <vt:lpstr>Why Focus on Young Adults?</vt:lpstr>
      <vt:lpstr>Prevalence of Use</vt:lpstr>
      <vt:lpstr>Non-Medical Pain Reliever Use in Past Year,  among persons aged 12 and older</vt:lpstr>
      <vt:lpstr>Rates of Current Heroin Use</vt:lpstr>
      <vt:lpstr>Non-Medical Use of Prescription Drugs</vt:lpstr>
      <vt:lpstr>New Non-Medical Users of Pain Relievers</vt:lpstr>
      <vt:lpstr>Lifetime Non-medical Use of Pain Relievers Among Young Adults</vt:lpstr>
      <vt:lpstr>Other National Data Sources</vt:lpstr>
      <vt:lpstr>National Treatment Admissions for Heroin and Other Opiates in 2007</vt:lpstr>
      <vt:lpstr>Treatment for Opioid Addiction</vt:lpstr>
      <vt:lpstr>Views on  Medication-Assisted Treatment</vt:lpstr>
      <vt:lpstr>The Big Question… </vt:lpstr>
      <vt:lpstr>Areas of Concern</vt:lpstr>
      <vt:lpstr>Areas of Potential Concern about Using Buprenorphine with This Population</vt:lpstr>
      <vt:lpstr>The Medication  Buprenorphine/Naloxone</vt:lpstr>
      <vt:lpstr>PowerPoint Presentation</vt:lpstr>
      <vt:lpstr>Buprenorphine</vt:lpstr>
      <vt:lpstr>Development of  Tablet Formulations of Buprenorphine</vt:lpstr>
      <vt:lpstr>Buprenorphine:  A Science-Based Treatment </vt:lpstr>
      <vt:lpstr>Buprenorphine Research Outcomes </vt:lpstr>
      <vt:lpstr>PowerPoint Presentation</vt:lpstr>
      <vt:lpstr>Advantages of Buprenorphine/Naloxone</vt:lpstr>
      <vt:lpstr>Use of Buprenorphine:  Studies on Cost-Effectiveness</vt:lpstr>
      <vt:lpstr>Use of Buprenorphine:  Studies on Cost-Effectiveness</vt:lpstr>
      <vt:lpstr>Use of Buprenorphine:  Studies on Cost-Effectiveness, cont’</vt:lpstr>
      <vt:lpstr>Use of Buprenorphine:  Studies on Cost-Effectiveness, cont’</vt:lpstr>
      <vt:lpstr>What is the Ratio of Buprenorphine to Naloxone in the Combination Tablet?</vt:lpstr>
      <vt:lpstr>Why Combining Buprenorphine and Naloxone Sublingually Works</vt:lpstr>
      <vt:lpstr>PowerPoint Presentation</vt:lpstr>
      <vt:lpstr>PowerPoint Presentation</vt:lpstr>
      <vt:lpstr>PowerPoint Presentation</vt:lpstr>
      <vt:lpstr>The Context of the Study</vt:lpstr>
      <vt:lpstr>Study Locations</vt:lpstr>
      <vt:lpstr>PowerPoint Presentation</vt:lpstr>
      <vt:lpstr>Counseling</vt:lpstr>
      <vt:lpstr>Study Design</vt:lpstr>
      <vt:lpstr>Medication Dosages</vt:lpstr>
      <vt:lpstr>Medication Dosages</vt:lpstr>
      <vt:lpstr>Medication Dosages</vt:lpstr>
      <vt:lpstr>Medication Dosages</vt:lpstr>
      <vt:lpstr>Study Design</vt:lpstr>
      <vt:lpstr>Participant Demographics</vt:lpstr>
      <vt:lpstr>The Results Opioid Positive Urine Tests</vt:lpstr>
      <vt:lpstr>What About Other Indicators?</vt:lpstr>
      <vt:lpstr>PowerPoint Presentation</vt:lpstr>
      <vt:lpstr>PowerPoint Presentation</vt:lpstr>
      <vt:lpstr>High Prevalence  among Young Adults</vt:lpstr>
      <vt:lpstr>High Prevalence  among Young Adults</vt:lpstr>
      <vt:lpstr>One Provider’s Perspective on How to Make Buprenorphine Effective as Possible</vt:lpstr>
      <vt:lpstr>PowerPoint Presentation</vt:lpstr>
      <vt:lpstr>Lessons Learned</vt:lpstr>
      <vt:lpstr>Lessons Learned</vt:lpstr>
      <vt:lpstr>Lessons Learned</vt:lpstr>
      <vt:lpstr>Limitations of the Study</vt:lpstr>
      <vt:lpstr>Additional Limitations of the Study</vt:lpstr>
      <vt:lpstr>Further Research Needed</vt:lpstr>
      <vt:lpstr>Further Research Needed</vt:lpstr>
      <vt:lpstr>Closing Exercise:  “Gallery Walk”</vt:lpstr>
      <vt:lpstr>Closing Exercise:  “Gallery Walk”</vt:lpstr>
      <vt:lpstr>Closing Exercise:  “Gallery Walk”</vt:lpstr>
      <vt:lpstr>A Challenge to Providers from  Shannon Garrett</vt:lpstr>
      <vt:lpstr>Buprenorphine Treatment  for Young Adults </vt:lpstr>
    </vt:vector>
  </TitlesOfParts>
  <Company>synergy enterprises,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virginia robles-villalba</dc:creator>
  <cp:lastModifiedBy>Mary Dunne</cp:lastModifiedBy>
  <cp:revision>91</cp:revision>
  <dcterms:created xsi:type="dcterms:W3CDTF">2010-01-05T15:01:46Z</dcterms:created>
  <dcterms:modified xsi:type="dcterms:W3CDTF">2011-07-25T10:21:57Z</dcterms:modified>
</cp:coreProperties>
</file>